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7"/>
  </p:notesMasterIdLst>
  <p:sldIdLst>
    <p:sldId id="256" r:id="rId2"/>
    <p:sldId id="257" r:id="rId3"/>
    <p:sldId id="258" r:id="rId4"/>
    <p:sldId id="259" r:id="rId5"/>
    <p:sldId id="262" r:id="rId6"/>
    <p:sldId id="267" r:id="rId7"/>
    <p:sldId id="261" r:id="rId8"/>
    <p:sldId id="263" r:id="rId9"/>
    <p:sldId id="265" r:id="rId10"/>
    <p:sldId id="264" r:id="rId11"/>
    <p:sldId id="266" r:id="rId12"/>
    <p:sldId id="268" r:id="rId13"/>
    <p:sldId id="269" r:id="rId14"/>
    <p:sldId id="271" r:id="rId15"/>
    <p:sldId id="293" r:id="rId16"/>
    <p:sldId id="274" r:id="rId17"/>
    <p:sldId id="275" r:id="rId18"/>
    <p:sldId id="276" r:id="rId19"/>
    <p:sldId id="273" r:id="rId20"/>
    <p:sldId id="277" r:id="rId21"/>
    <p:sldId id="278" r:id="rId22"/>
    <p:sldId id="279" r:id="rId23"/>
    <p:sldId id="280" r:id="rId24"/>
    <p:sldId id="282" r:id="rId25"/>
    <p:sldId id="281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2" r:id="rId35"/>
    <p:sldId id="294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786" autoAdjust="0"/>
    <p:restoredTop sz="94660"/>
  </p:normalViewPr>
  <p:slideViewPr>
    <p:cSldViewPr>
      <p:cViewPr varScale="1">
        <p:scale>
          <a:sx n="121" d="100"/>
          <a:sy n="121" d="100"/>
        </p:scale>
        <p:origin x="-13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3116C0-B5A4-4F32-9506-DA2CAAB5B87F}" type="datetimeFigureOut">
              <a:rPr lang="en-US" smtClean="0"/>
              <a:pPr/>
              <a:t>6/13/2008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38BAF7-929F-425E-A1C1-20F4788DF72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38BAF7-929F-425E-A1C1-20F4788DF72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149CF-1C24-4624-B4CC-11FCD74789C5}" type="datetime1">
              <a:rPr lang="en-US" smtClean="0"/>
              <a:pPr/>
              <a:t>6/13/2008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Bruce Dang | BDA@microsoft.com | Secure Windows Initiative | Microsoft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CA31-EB01-4F3C-880A-B43EEA593A3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1253D-C8F3-4A54-9080-CA251B28F507}" type="datetime1">
              <a:rPr lang="en-US" smtClean="0"/>
              <a:pPr/>
              <a:t>6/13/2008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Bruce Dang | BDA@microsoft.com | Secure Windows Initiative | Microsoft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CA31-EB01-4F3C-880A-B43EEA593A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6109F-F1B1-497F-93CA-D24F19D3F1DA}" type="datetime1">
              <a:rPr lang="en-US" smtClean="0"/>
              <a:pPr/>
              <a:t>6/13/2008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r>
              <a:rPr lang="en-US" smtClean="0"/>
              <a:t>Bruce Dang | BDA@microsoft.com | Secure Windows Initiative | Microsoft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CA31-EB01-4F3C-880A-B43EEA593A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2EFCA-A371-4A3B-B62B-F22838F6E366}" type="datetime1">
              <a:rPr lang="en-US" smtClean="0"/>
              <a:pPr/>
              <a:t>6/13/2008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Bruce Dang | BDA@microsoft.com | Secure Windows Initiative | Microsoft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CA31-EB01-4F3C-880A-B43EEA593A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989C3-4609-4586-81B0-99CFC1BF2766}" type="datetime1">
              <a:rPr lang="en-US" smtClean="0"/>
              <a:pPr/>
              <a:t>6/13/2008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Bruce Dang | BDA@microsoft.com | Secure Windows Initiative | Microsoft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CA31-EB01-4F3C-880A-B43EEA593A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2069E-32F8-4074-AF44-499991132F40}" type="datetime1">
              <a:rPr lang="en-US" smtClean="0"/>
              <a:pPr/>
              <a:t>6/13/2008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Bruce Dang | BDA@microsoft.com | Secure Windows Initiative | Microsoft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CA31-EB01-4F3C-880A-B43EEA593A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0FCBF-3DDD-4C17-B087-1C5252DF50EC}" type="datetime1">
              <a:rPr lang="en-US" smtClean="0"/>
              <a:pPr/>
              <a:t>6/13/2008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Bruce Dang | BDA@microsoft.com | Secure Windows Initiative | Microsoft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CA31-EB01-4F3C-880A-B43EEA593A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AA1A6-6B8D-4955-9DDB-7FB5F219928E}" type="datetime1">
              <a:rPr lang="en-US" smtClean="0"/>
              <a:pPr/>
              <a:t>6/13/2008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Bruce Dang | BDA@microsoft.com | Secure Windows Initiative | Microsoft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CA31-EB01-4F3C-880A-B43EEA593A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17716-FE9F-49FE-B8B1-1718B68EDDF6}" type="datetime1">
              <a:rPr lang="en-US" smtClean="0"/>
              <a:pPr/>
              <a:t>6/13/2008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Bruce Dang | BDA@microsoft.com | Secure Windows Initiative | Microsoft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CA31-EB01-4F3C-880A-B43EEA593A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B581B-278D-4B07-94E8-6D7880FD8EF9}" type="datetime1">
              <a:rPr lang="en-US" smtClean="0"/>
              <a:pPr/>
              <a:t>6/13/2008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Bruce Dang | BDA@microsoft.com | Secure Windows Initiative | Microsoft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CA31-EB01-4F3C-880A-B43EEA593A3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BC7B1913-4E0D-4A2E-BFCF-A159B675681D}" type="datetime1">
              <a:rPr lang="en-US" smtClean="0"/>
              <a:pPr/>
              <a:t>6/13/2008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r>
              <a:rPr lang="en-US" smtClean="0"/>
              <a:t>Bruce Dang | BDA@microsoft.com | Secure Windows Initiative | Microsoft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0BDDCA31-EB01-4F3C-880A-B43EEA593A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497F7020-0D15-4C8F-B54F-3F3729DBA982}" type="datetime1">
              <a:rPr lang="en-US" smtClean="0"/>
              <a:pPr/>
              <a:t>6/13/2008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en-US" smtClean="0"/>
              <a:t>Bruce Dang | BDA@microsoft.com | Secure Windows Initiative | Microsoft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BDDCA31-EB01-4F3C-880A-B43EEA593A3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icrosoft.com/interop/docs/OfficeBinaryFormats.mspx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mailto:secure@microsoft.com" TargetMode="External"/><Relationship Id="rId2" Type="http://schemas.openxmlformats.org/officeDocument/2006/relationships/hyperlink" Target="http://blogs.technet.com/swi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200400"/>
            <a:ext cx="8077200" cy="16733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Methods for Understanding and Analyzing Targeted Attacks with Office Documents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Bruce Dang</a:t>
            </a:r>
          </a:p>
          <a:p>
            <a:r>
              <a:rPr lang="en-US" dirty="0" smtClean="0"/>
              <a:t>Secure Windows Initiative (SWI)</a:t>
            </a:r>
          </a:p>
          <a:p>
            <a:r>
              <a:rPr lang="en-US" dirty="0" smtClean="0"/>
              <a:t>Microsoft</a:t>
            </a:r>
          </a:p>
          <a:p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10AFC-E251-4F17-BB29-99DF6AA9AB88}" type="datetime1">
              <a:rPr lang="en-US" smtClean="0"/>
              <a:pPr/>
              <a:t>6/13/2008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Bruce Dang | BDA@microsoft.com | Secure Windows Initiative | Microsoft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CA31-EB01-4F3C-880A-B43EEA593A3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PowerPoint binary file format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2EFCA-A371-4A3B-B62B-F22838F6E366}" type="datetime1">
              <a:rPr lang="en-US" smtClean="0"/>
              <a:pPr/>
              <a:t>6/13/2008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Bruce Dang | BDA@microsoft.com | Secure Windows Initiative | Microsoft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CA31-EB01-4F3C-880A-B43EEA593A33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" name="Picture 6" descr="ato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" y="4495800"/>
            <a:ext cx="9143994" cy="73333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676400" y="1676400"/>
            <a:ext cx="4038600" cy="20574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endParaRPr lang="en-US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mtClean="0">
                <a:latin typeface="Courier New" pitchFamily="49" charset="0"/>
                <a:cs typeface="Courier New" pitchFamily="49" charset="0"/>
              </a:rPr>
              <a:t>typedef </a:t>
            </a:r>
            <a:r>
              <a:rPr lang="en-US" err="1" smtClean="0">
                <a:latin typeface="Courier New" pitchFamily="49" charset="0"/>
                <a:cs typeface="Courier New" pitchFamily="49" charset="0"/>
              </a:rPr>
              <a:t>struct</a:t>
            </a:r>
            <a:endParaRPr lang="en-US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buNone/>
            </a:pPr>
            <a:r>
              <a:rPr lang="en-US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mtClean="0">
                <a:latin typeface="Courier New" pitchFamily="49" charset="0"/>
                <a:cs typeface="Courier New" pitchFamily="49" charset="0"/>
              </a:rPr>
              <a:t> uint2 recVer:4;</a:t>
            </a:r>
          </a:p>
          <a:p>
            <a:pPr>
              <a:buNone/>
            </a:pPr>
            <a:r>
              <a:rPr lang="en-US" smtClean="0">
                <a:latin typeface="Courier New" pitchFamily="49" charset="0"/>
                <a:cs typeface="Courier New" pitchFamily="49" charset="0"/>
              </a:rPr>
              <a:t>  uint2 recInstance:12;</a:t>
            </a:r>
          </a:p>
          <a:p>
            <a:pPr>
              <a:buNone/>
            </a:pPr>
            <a:r>
              <a:rPr lang="en-US" smtClean="0">
                <a:latin typeface="Courier New" pitchFamily="49" charset="0"/>
                <a:cs typeface="Courier New" pitchFamily="49" charset="0"/>
              </a:rPr>
              <a:t>  uint2 </a:t>
            </a:r>
            <a:r>
              <a:rPr lang="en-US" err="1" smtClean="0">
                <a:latin typeface="Courier New" pitchFamily="49" charset="0"/>
                <a:cs typeface="Courier New" pitchFamily="49" charset="0"/>
              </a:rPr>
              <a:t>recType</a:t>
            </a:r>
            <a:r>
              <a:rPr lang="en-US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mtClean="0">
                <a:latin typeface="Courier New" pitchFamily="49" charset="0"/>
                <a:cs typeface="Courier New" pitchFamily="49" charset="0"/>
              </a:rPr>
              <a:t> uint4 </a:t>
            </a:r>
            <a:r>
              <a:rPr lang="en-US" err="1" smtClean="0">
                <a:latin typeface="Courier New" pitchFamily="49" charset="0"/>
                <a:cs typeface="Courier New" pitchFamily="49" charset="0"/>
              </a:rPr>
              <a:t>recLen</a:t>
            </a:r>
            <a:r>
              <a:rPr lang="en-US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smtClean="0">
                <a:latin typeface="Courier New" pitchFamily="49" charset="0"/>
                <a:cs typeface="Courier New" pitchFamily="49" charset="0"/>
              </a:rPr>
              <a:t>} </a:t>
            </a:r>
            <a:r>
              <a:rPr lang="en-US" err="1" smtClean="0">
                <a:latin typeface="Courier New" pitchFamily="49" charset="0"/>
                <a:cs typeface="Courier New" pitchFamily="49" charset="0"/>
              </a:rPr>
              <a:t>PPTRHDR_t</a:t>
            </a:r>
            <a:r>
              <a:rPr lang="en-US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algn="ctr"/>
            <a:endParaRPr lang="en-US"/>
          </a:p>
        </p:txBody>
      </p:sp>
      <p:sp>
        <p:nvSpPr>
          <p:cNvPr id="12" name="Left Brace 11"/>
          <p:cNvSpPr/>
          <p:nvPr/>
        </p:nvSpPr>
        <p:spPr>
          <a:xfrm rot="5400000">
            <a:off x="3390900" y="571500"/>
            <a:ext cx="533400" cy="7162800"/>
          </a:xfrm>
          <a:prstGeom prst="leftBrace">
            <a:avLst>
              <a:gd name="adj1" fmla="val 8333"/>
              <a:gd name="adj2" fmla="val 50000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PowerPoint binary file format</a:t>
            </a:r>
            <a:endParaRPr lang="en-US"/>
          </a:p>
        </p:txBody>
      </p:sp>
      <p:pic>
        <p:nvPicPr>
          <p:cNvPr id="7" name="Content Placeholder 6" descr="container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875598"/>
            <a:ext cx="8229599" cy="4424428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2EFCA-A371-4A3B-B62B-F22838F6E366}" type="datetime1">
              <a:rPr lang="en-US" smtClean="0"/>
              <a:pPr/>
              <a:t>6/13/2008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Bruce Dang | BDA@microsoft.com | Secure Windows Initiative | Microsoft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CA31-EB01-4F3C-880A-B43EEA593A33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PowerPoint binary file format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2EFCA-A371-4A3B-B62B-F22838F6E366}" type="datetime1">
              <a:rPr lang="en-US" smtClean="0"/>
              <a:pPr/>
              <a:t>6/13/2008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Bruce Dang | BDA@microsoft.com | Secure Windows Initiative | Microsoft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CA31-EB01-4F3C-880A-B43EEA593A33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9" name="Picture 8" descr="examp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295400"/>
            <a:ext cx="2438400" cy="5290014"/>
          </a:xfrm>
          <a:prstGeom prst="rect">
            <a:avLst/>
          </a:prstGeom>
        </p:spPr>
      </p:pic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800600"/>
          </a:xfrm>
        </p:spPr>
        <p:txBody>
          <a:bodyPr/>
          <a:lstStyle/>
          <a:p>
            <a:endParaRPr lang="en-US"/>
          </a:p>
        </p:txBody>
      </p:sp>
      <p:cxnSp>
        <p:nvCxnSpPr>
          <p:cNvPr id="12" name="Elbow Connector 11"/>
          <p:cNvCxnSpPr/>
          <p:nvPr/>
        </p:nvCxnSpPr>
        <p:spPr>
          <a:xfrm>
            <a:off x="2971800" y="1676400"/>
            <a:ext cx="2895600" cy="304800"/>
          </a:xfrm>
          <a:prstGeom prst="bentConnector3">
            <a:avLst>
              <a:gd name="adj1" fmla="val 50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/>
          <p:nvPr/>
        </p:nvCxnSpPr>
        <p:spPr>
          <a:xfrm>
            <a:off x="2743200" y="1828800"/>
            <a:ext cx="2819400" cy="685800"/>
          </a:xfrm>
          <a:prstGeom prst="bentConnector3">
            <a:avLst>
              <a:gd name="adj1" fmla="val 50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/>
          <p:cNvCxnSpPr/>
          <p:nvPr/>
        </p:nvCxnSpPr>
        <p:spPr>
          <a:xfrm>
            <a:off x="2514600" y="2286000"/>
            <a:ext cx="2743200" cy="1219200"/>
          </a:xfrm>
          <a:prstGeom prst="bentConnector3">
            <a:avLst>
              <a:gd name="adj1" fmla="val 50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/>
          <p:nvPr/>
        </p:nvCxnSpPr>
        <p:spPr>
          <a:xfrm>
            <a:off x="2743200" y="4724400"/>
            <a:ext cx="2590800" cy="152400"/>
          </a:xfrm>
          <a:prstGeom prst="bentConnector3">
            <a:avLst>
              <a:gd name="adj1" fmla="val 50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/>
          <p:nvPr/>
        </p:nvCxnSpPr>
        <p:spPr>
          <a:xfrm>
            <a:off x="2743200" y="5334000"/>
            <a:ext cx="2514600" cy="228600"/>
          </a:xfrm>
          <a:prstGeom prst="bentConnector3">
            <a:avLst>
              <a:gd name="adj1" fmla="val 50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/>
          <p:nvPr/>
        </p:nvCxnSpPr>
        <p:spPr>
          <a:xfrm>
            <a:off x="2743200" y="6019800"/>
            <a:ext cx="2209800" cy="76200"/>
          </a:xfrm>
          <a:prstGeom prst="bentConnector3">
            <a:avLst>
              <a:gd name="adj1" fmla="val 50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791200" y="1828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*Data from the stream*</a:t>
            </a:r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5638800" y="23622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Document container</a:t>
            </a:r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5334000" y="33528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Document atom</a:t>
            </a:r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5410200" y="47244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Slide container</a:t>
            </a:r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5334000" y="53340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Slide container</a:t>
            </a:r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5029200" y="586740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UserEditAtom atom (usually last)</a:t>
            </a:r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5181600" y="41910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smtClean="0"/>
              <a:t>1 slide container per slide</a:t>
            </a:r>
            <a:endParaRPr lang="en-US" i="1"/>
          </a:p>
        </p:txBody>
      </p:sp>
      <p:cxnSp>
        <p:nvCxnSpPr>
          <p:cNvPr id="32" name="Elbow Connector 31"/>
          <p:cNvCxnSpPr/>
          <p:nvPr/>
        </p:nvCxnSpPr>
        <p:spPr>
          <a:xfrm>
            <a:off x="2514600" y="2743200"/>
            <a:ext cx="1981200" cy="1143000"/>
          </a:xfrm>
          <a:prstGeom prst="bentConnector3">
            <a:avLst>
              <a:gd name="adj1" fmla="val 50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419600" y="37338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Environment container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Excel binary file format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Data is stored inside the “Workbook” stream</a:t>
            </a:r>
          </a:p>
          <a:p>
            <a:r>
              <a:rPr lang="en-US" dirty="0" smtClean="0"/>
              <a:t>No containers/atoms.  Just plain BIFF records.</a:t>
            </a:r>
          </a:p>
          <a:p>
            <a:r>
              <a:rPr lang="en-US" dirty="0" smtClean="0"/>
              <a:t>BIFF records also follow TLV format</a:t>
            </a:r>
          </a:p>
          <a:p>
            <a:r>
              <a:rPr lang="en-US" dirty="0" smtClean="0"/>
              <a:t>Record data has an upper bound of ~ 2000-8000 bytes (BIFF version dependent).  If longer, use a CONTINUE record</a:t>
            </a:r>
          </a:p>
          <a:p>
            <a:r>
              <a:rPr lang="en-US" dirty="0" smtClean="0"/>
              <a:t>Data inside the “Workbook” stream is organized like: BOF &lt;data&gt; EOF BOF &lt;data&gt; EOF BOF &lt;data&gt; EOF … 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2EFCA-A371-4A3B-B62B-F22838F6E366}" type="datetime1">
              <a:rPr lang="en-US" smtClean="0"/>
              <a:pPr/>
              <a:t>6/13/2008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Bruce Dang | BDA@microsoft.com | Secure Windows Initiative | Microsoft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CA31-EB01-4F3C-880A-B43EEA593A33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Bugs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Nothing out of the ordinary: integer over/underflow, off-by-one, double free, uninitialized variables, bad pointer reuse, stack/heap overflow, …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2EFCA-A371-4A3B-B62B-F22838F6E366}" type="datetime1">
              <a:rPr lang="en-US" smtClean="0"/>
              <a:pPr/>
              <a:t>6/13/2008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Bruce Dang | BDA@microsoft.com | Secure Windows Initiative | Microsoft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CA31-EB01-4F3C-880A-B43EEA593A33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2EFCA-A371-4A3B-B62B-F22838F6E366}" type="datetime1">
              <a:rPr lang="en-US" smtClean="0"/>
              <a:pPr/>
              <a:t>6/13/2008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Bruce Dang | BDA@microsoft.com | Secure Windows Initiative | Microsoft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CA31-EB01-4F3C-880A-B43EEA593A33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Defensive mechanisms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Use MOICE</a:t>
            </a:r>
          </a:p>
          <a:p>
            <a:pPr lvl="1"/>
            <a:r>
              <a:rPr lang="en-US" smtClean="0"/>
              <a:t>Free</a:t>
            </a:r>
            <a:endParaRPr lang="en-US" dirty="0" smtClean="0"/>
          </a:p>
          <a:p>
            <a:pPr lvl="1"/>
            <a:r>
              <a:rPr lang="en-US" dirty="0" smtClean="0"/>
              <a:t>It requires Office 2003</a:t>
            </a:r>
          </a:p>
          <a:p>
            <a:pPr lvl="1"/>
            <a:r>
              <a:rPr lang="en-US" dirty="0" smtClean="0"/>
              <a:t>It only works on OLE structured storage files</a:t>
            </a:r>
          </a:p>
          <a:p>
            <a:pPr lvl="1"/>
            <a:r>
              <a:rPr lang="en-US" dirty="0" smtClean="0"/>
              <a:t>It uses the Office 2007 compatibility pack</a:t>
            </a:r>
          </a:p>
          <a:p>
            <a:pPr lvl="1"/>
            <a:r>
              <a:rPr lang="en-US" dirty="0" smtClean="0"/>
              <a:t>It converts your binary file format to the new XML format and opens it up</a:t>
            </a:r>
          </a:p>
          <a:p>
            <a:pPr lvl="2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2EFCA-A371-4A3B-B62B-F22838F6E366}" type="datetime1">
              <a:rPr lang="en-US" smtClean="0"/>
              <a:pPr/>
              <a:t>6/13/2008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Bruce Dang | BDA@microsoft.com | Secure Windows Initiative | Microsoft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CA31-EB01-4F3C-880A-B43EEA593A33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Defensive mechanisms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Office 2003 SP3</a:t>
            </a:r>
          </a:p>
          <a:p>
            <a:pPr lvl="1"/>
            <a:r>
              <a:rPr lang="en-US" smtClean="0"/>
              <a:t>Free</a:t>
            </a:r>
            <a:endParaRPr lang="en-US" dirty="0" smtClean="0"/>
          </a:p>
          <a:p>
            <a:pPr lvl="1"/>
            <a:r>
              <a:rPr lang="en-US" smtClean="0"/>
              <a:t>Result of a major security / SDL push</a:t>
            </a:r>
            <a:endParaRPr lang="en-US" dirty="0" smtClean="0"/>
          </a:p>
          <a:p>
            <a:pPr lvl="1"/>
            <a:r>
              <a:rPr lang="en-US" dirty="0" smtClean="0"/>
              <a:t>If you had Office 2003 SP3, then you would not be affected by any of the Office zero-days acknowledged in </a:t>
            </a:r>
            <a:r>
              <a:rPr lang="en-US" smtClean="0"/>
              <a:t>the public since.</a:t>
            </a:r>
            <a:endParaRPr lang="en-US" dirty="0" smtClean="0"/>
          </a:p>
          <a:p>
            <a:r>
              <a:rPr lang="en-US" smtClean="0"/>
              <a:t>If </a:t>
            </a:r>
            <a:r>
              <a:rPr lang="en-US" dirty="0" smtClean="0"/>
              <a:t>you have Office 2003</a:t>
            </a:r>
            <a:r>
              <a:rPr lang="en-US" smtClean="0"/>
              <a:t>, install SP3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2EFCA-A371-4A3B-B62B-F22838F6E366}" type="datetime1">
              <a:rPr lang="en-US" smtClean="0"/>
              <a:pPr/>
              <a:t>6/13/2008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Bruce Dang | BDA@microsoft.com | Secure Windows Initiative | Microsoft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CA31-EB01-4F3C-880A-B43EEA593A33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Defensive mechanisms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Office 2003 SP3 and MOICE actually eliminates / mitigates most of the Office </a:t>
            </a:r>
            <a:r>
              <a:rPr lang="en-US" dirty="0" err="1" smtClean="0"/>
              <a:t>vulns</a:t>
            </a:r>
            <a:r>
              <a:rPr lang="en-US" dirty="0" smtClean="0"/>
              <a:t> (probably 99% of them).</a:t>
            </a:r>
          </a:p>
          <a:p>
            <a:r>
              <a:rPr lang="en-US" dirty="0" smtClean="0"/>
              <a:t>Always have the latest patches.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2EFCA-A371-4A3B-B62B-F22838F6E366}" type="datetime1">
              <a:rPr lang="en-US" smtClean="0"/>
              <a:pPr/>
              <a:t>6/13/2008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Bruce Dang | BDA@microsoft.com | Secure Windows Initiative | Microsoft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CA31-EB01-4F3C-880A-B43EEA593A33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Defensive mechanisms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Office 2007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2EFCA-A371-4A3B-B62B-F22838F6E366}" type="datetime1">
              <a:rPr lang="en-US" smtClean="0"/>
              <a:pPr/>
              <a:t>6/13/2008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Bruce Dang | BDA@microsoft.com | Secure Windows Initiative | Microsoft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CA31-EB01-4F3C-880A-B43EEA593A33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Agenda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Office binary file format</a:t>
            </a:r>
          </a:p>
          <a:p>
            <a:r>
              <a:rPr lang="en-US" dirty="0" smtClean="0"/>
              <a:t>Bugs</a:t>
            </a:r>
          </a:p>
          <a:p>
            <a:r>
              <a:rPr lang="en-US" dirty="0" smtClean="0"/>
              <a:t>Defensive mechanisms</a:t>
            </a:r>
          </a:p>
          <a:p>
            <a:r>
              <a:rPr lang="en-US" dirty="0" smtClean="0"/>
              <a:t>Exploit structures</a:t>
            </a:r>
          </a:p>
          <a:p>
            <a:r>
              <a:rPr lang="en-US" dirty="0" smtClean="0"/>
              <a:t>Analysis techniques</a:t>
            </a:r>
          </a:p>
          <a:p>
            <a:r>
              <a:rPr lang="en-US" dirty="0" smtClean="0"/>
              <a:t>Detection mechanisms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CE455-0C86-4994-A023-36802CF24DDC}" type="datetime1">
              <a:rPr lang="en-US" smtClean="0"/>
              <a:pPr/>
              <a:t>6/13/2008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Bruce Dang | BDA@microsoft.com | Secure Windows Initiative | Microsoft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CA31-EB01-4F3C-880A-B43EEA593A3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Exploit structure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out of the ordinary</a:t>
            </a:r>
          </a:p>
          <a:p>
            <a:r>
              <a:rPr lang="en-US" dirty="0" smtClean="0"/>
              <a:t>Basic structure</a:t>
            </a:r>
          </a:p>
          <a:p>
            <a:pPr lvl="1"/>
            <a:r>
              <a:rPr lang="en-US" dirty="0" err="1" smtClean="0"/>
              <a:t>Shellcode</a:t>
            </a:r>
            <a:endParaRPr lang="en-US" dirty="0" smtClean="0"/>
          </a:p>
          <a:p>
            <a:pPr lvl="1"/>
            <a:r>
              <a:rPr lang="en-US" dirty="0" smtClean="0"/>
              <a:t>Malware</a:t>
            </a:r>
          </a:p>
          <a:p>
            <a:pPr lvl="1"/>
            <a:r>
              <a:rPr lang="en-US" dirty="0" smtClean="0"/>
              <a:t>Clean document</a:t>
            </a:r>
          </a:p>
          <a:p>
            <a:r>
              <a:rPr lang="en-US" dirty="0" smtClean="0"/>
              <a:t>Techniques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2EFCA-A371-4A3B-B62B-F22838F6E366}" type="datetime1">
              <a:rPr lang="en-US" smtClean="0"/>
              <a:pPr/>
              <a:t>6/13/2008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Bruce Dang | BDA@microsoft.com | Secure Windows Initiative | Microsoft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CA31-EB01-4F3C-880A-B43EEA593A33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Exploit structure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2EFCA-A371-4A3B-B62B-F22838F6E366}" type="datetime1">
              <a:rPr lang="en-US" smtClean="0"/>
              <a:pPr/>
              <a:t>6/13/2008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Bruce Dang | BDA@microsoft.com | Secure Windows Initiative | Microsoft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CA31-EB01-4F3C-880A-B43EEA593A33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Everything is included in</a:t>
            </a:r>
          </a:p>
          <a:p>
            <a:pPr>
              <a:buNone/>
            </a:pPr>
            <a:r>
              <a:rPr lang="en-US" dirty="0" smtClean="0"/>
              <a:t>the document</a:t>
            </a:r>
          </a:p>
          <a:p>
            <a:r>
              <a:rPr lang="en-US" dirty="0" smtClean="0"/>
              <a:t>There can be variations</a:t>
            </a:r>
          </a:p>
          <a:p>
            <a:pPr lvl="1"/>
            <a:r>
              <a:rPr lang="en-US" dirty="0" smtClean="0"/>
              <a:t>Multiple </a:t>
            </a:r>
            <a:r>
              <a:rPr lang="en-US" dirty="0" err="1" smtClean="0"/>
              <a:t>shellcode</a:t>
            </a:r>
            <a:r>
              <a:rPr lang="en-US" dirty="0" smtClean="0"/>
              <a:t> stages</a:t>
            </a:r>
          </a:p>
          <a:p>
            <a:pPr lvl="1"/>
            <a:r>
              <a:rPr lang="en-US" smtClean="0"/>
              <a:t>Multiple </a:t>
            </a:r>
            <a:r>
              <a:rPr lang="en-US" smtClean="0"/>
              <a:t>trojans</a:t>
            </a:r>
          </a:p>
          <a:p>
            <a:pPr lvl="1"/>
            <a:r>
              <a:rPr lang="en-US" smtClean="0"/>
              <a:t>Obfuscation of trojans/doc</a:t>
            </a:r>
            <a:endParaRPr lang="en-US" dirty="0" smtClean="0"/>
          </a:p>
          <a:p>
            <a:r>
              <a:rPr lang="en-US" dirty="0" smtClean="0"/>
              <a:t>Very rarely uses URLMON</a:t>
            </a:r>
          </a:p>
          <a:p>
            <a:pPr>
              <a:buNone/>
            </a:pPr>
            <a:r>
              <a:rPr lang="en-US" dirty="0" smtClean="0"/>
              <a:t>routines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12" name="Picture 11" descr="structur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0" y="609600"/>
            <a:ext cx="3246120" cy="60121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Exploit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Techniques</a:t>
            </a:r>
          </a:p>
          <a:p>
            <a:pPr lvl="1"/>
            <a:r>
              <a:rPr lang="en-US" dirty="0" smtClean="0"/>
              <a:t>Standard </a:t>
            </a:r>
            <a:r>
              <a:rPr lang="en-US" dirty="0" err="1" smtClean="0"/>
              <a:t>GetEIP</a:t>
            </a:r>
            <a:r>
              <a:rPr lang="en-US" dirty="0" smtClean="0"/>
              <a:t> / PIC</a:t>
            </a:r>
          </a:p>
          <a:p>
            <a:pPr lvl="1"/>
            <a:r>
              <a:rPr lang="en-US" dirty="0" smtClean="0"/>
              <a:t>Custom encoders</a:t>
            </a:r>
          </a:p>
          <a:p>
            <a:pPr lvl="1"/>
            <a:r>
              <a:rPr lang="en-US" dirty="0" smtClean="0"/>
              <a:t>PEB retrieval</a:t>
            </a:r>
          </a:p>
          <a:p>
            <a:pPr lvl="1"/>
            <a:r>
              <a:rPr lang="en-US" dirty="0" smtClean="0"/>
              <a:t>File handle </a:t>
            </a:r>
            <a:r>
              <a:rPr lang="en-US" dirty="0" err="1" smtClean="0"/>
              <a:t>bruteforce</a:t>
            </a:r>
            <a:endParaRPr lang="en-US" dirty="0" smtClean="0"/>
          </a:p>
          <a:p>
            <a:pPr lvl="1"/>
            <a:r>
              <a:rPr lang="en-US" dirty="0" smtClean="0"/>
              <a:t>Application </a:t>
            </a:r>
            <a:r>
              <a:rPr lang="en-US" dirty="0" err="1" smtClean="0"/>
              <a:t>relaunch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2EFCA-A371-4A3B-B62B-F22838F6E366}" type="datetime1">
              <a:rPr lang="en-US" smtClean="0"/>
              <a:pPr/>
              <a:t>6/13/2008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Bruce Dang | BDA@microsoft.com | Secure Windows Initiative | Microsoft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CA31-EB01-4F3C-880A-B43EEA593A33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Exploit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Why file handle </a:t>
            </a:r>
            <a:r>
              <a:rPr lang="en-US" dirty="0" err="1" smtClean="0"/>
              <a:t>bruteforce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Exploit must find itself in memory (this is not the same as </a:t>
            </a:r>
            <a:r>
              <a:rPr lang="en-US" dirty="0" err="1" smtClean="0"/>
              <a:t>GetEIP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Exploit cannot simply scan the entire process address space looking for itself (speed)</a:t>
            </a:r>
          </a:p>
          <a:p>
            <a:pPr lvl="1"/>
            <a:r>
              <a:rPr lang="en-US" dirty="0" smtClean="0"/>
              <a:t>Very easy/short implementation in assembly. It’s literally:</a:t>
            </a:r>
          </a:p>
          <a:p>
            <a:pPr lvl="2">
              <a:buNone/>
            </a:pP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fh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lvl="2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for (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fh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=0;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fh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&lt; 65536;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fh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+= 4)</a:t>
            </a:r>
          </a:p>
          <a:p>
            <a:pPr lvl="2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{ </a:t>
            </a:r>
          </a:p>
          <a:p>
            <a:pPr lvl="2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	if (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GetFileSize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fh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, NULL) ==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mysize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) return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fh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lvl="2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2EFCA-A371-4A3B-B62B-F22838F6E366}" type="datetime1">
              <a:rPr lang="en-US" smtClean="0"/>
              <a:pPr/>
              <a:t>6/13/2008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Bruce Dang | BDA@microsoft.com | Secure Windows Initiative | Microsoft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CA31-EB01-4F3C-880A-B43EEA593A33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Exploit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What it does (there can be variations)</a:t>
            </a:r>
          </a:p>
          <a:p>
            <a:pPr lvl="1"/>
            <a:r>
              <a:rPr lang="en-US" dirty="0" err="1" smtClean="0"/>
              <a:t>Shellcode</a:t>
            </a:r>
            <a:r>
              <a:rPr lang="en-US" dirty="0" smtClean="0"/>
              <a:t> decodes itself and runs</a:t>
            </a:r>
          </a:p>
          <a:p>
            <a:pPr lvl="1"/>
            <a:r>
              <a:rPr lang="en-US" dirty="0" smtClean="0"/>
              <a:t>Builds up a list of function pointers</a:t>
            </a:r>
          </a:p>
          <a:p>
            <a:pPr lvl="1"/>
            <a:r>
              <a:rPr lang="en-US" dirty="0" smtClean="0"/>
              <a:t>Finds itself in memory (file handle)</a:t>
            </a:r>
          </a:p>
          <a:p>
            <a:pPr lvl="1"/>
            <a:r>
              <a:rPr lang="en-US" dirty="0" smtClean="0"/>
              <a:t>Read data from specific locations in the file</a:t>
            </a:r>
          </a:p>
          <a:p>
            <a:pPr lvl="1"/>
            <a:r>
              <a:rPr lang="en-US" dirty="0" smtClean="0"/>
              <a:t>Extract the </a:t>
            </a:r>
            <a:r>
              <a:rPr lang="en-US" dirty="0" err="1" smtClean="0"/>
              <a:t>trojan</a:t>
            </a:r>
            <a:r>
              <a:rPr lang="en-US" dirty="0" smtClean="0"/>
              <a:t> and the clean document</a:t>
            </a:r>
          </a:p>
          <a:p>
            <a:pPr lvl="1"/>
            <a:r>
              <a:rPr lang="en-US" dirty="0" smtClean="0"/>
              <a:t>Run the </a:t>
            </a:r>
            <a:r>
              <a:rPr lang="en-US" dirty="0" err="1" smtClean="0"/>
              <a:t>trojan</a:t>
            </a:r>
            <a:r>
              <a:rPr lang="en-US" dirty="0" smtClean="0"/>
              <a:t> </a:t>
            </a:r>
            <a:r>
              <a:rPr lang="en-US" smtClean="0"/>
              <a:t>and relaunch </a:t>
            </a:r>
            <a:r>
              <a:rPr lang="en-US" dirty="0" smtClean="0"/>
              <a:t>the app </a:t>
            </a:r>
            <a:r>
              <a:rPr lang="en-US" smtClean="0"/>
              <a:t>to open the new file</a:t>
            </a:r>
            <a:endParaRPr lang="en-US" dirty="0" smtClean="0"/>
          </a:p>
          <a:p>
            <a:pPr lvl="1"/>
            <a:r>
              <a:rPr lang="en-US" dirty="0" smtClean="0"/>
              <a:t>Exit the current process</a:t>
            </a:r>
          </a:p>
          <a:p>
            <a:r>
              <a:rPr lang="en-US" dirty="0" err="1" smtClean="0"/>
              <a:t>SetFilePointer</a:t>
            </a:r>
            <a:r>
              <a:rPr lang="en-US" dirty="0" smtClean="0"/>
              <a:t>, </a:t>
            </a:r>
            <a:r>
              <a:rPr lang="en-US" dirty="0" err="1" smtClean="0"/>
              <a:t>ReadFile</a:t>
            </a:r>
            <a:r>
              <a:rPr lang="en-US" dirty="0" smtClean="0"/>
              <a:t>, </a:t>
            </a:r>
            <a:r>
              <a:rPr lang="en-US" dirty="0" err="1" smtClean="0"/>
              <a:t>WriteFile</a:t>
            </a:r>
            <a:r>
              <a:rPr lang="en-US" dirty="0" smtClean="0"/>
              <a:t>, </a:t>
            </a:r>
            <a:r>
              <a:rPr lang="en-US" dirty="0" err="1" smtClean="0"/>
              <a:t>CloseFile</a:t>
            </a:r>
            <a:r>
              <a:rPr lang="en-US" dirty="0" smtClean="0"/>
              <a:t>, </a:t>
            </a:r>
            <a:r>
              <a:rPr lang="en-US" dirty="0" err="1" smtClean="0"/>
              <a:t>WinExec</a:t>
            </a:r>
            <a:r>
              <a:rPr lang="en-US" dirty="0" smtClean="0"/>
              <a:t>, </a:t>
            </a:r>
            <a:r>
              <a:rPr lang="en-US" dirty="0" err="1" smtClean="0"/>
              <a:t>ExitProcess</a:t>
            </a:r>
            <a:r>
              <a:rPr lang="en-US" dirty="0" smtClean="0"/>
              <a:t>.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2EFCA-A371-4A3B-B62B-F22838F6E366}" type="datetime1">
              <a:rPr lang="en-US" smtClean="0"/>
              <a:pPr/>
              <a:t>6/13/2008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Bruce Dang | BDA@microsoft.com | Secure Windows Initiative | Microsoft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CA31-EB01-4F3C-880A-B43EEA593A33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Tools</a:t>
            </a:r>
          </a:p>
          <a:p>
            <a:pPr lvl="1"/>
            <a:r>
              <a:rPr lang="en-US" dirty="0" err="1" smtClean="0"/>
              <a:t>Hexeditor</a:t>
            </a:r>
            <a:endParaRPr lang="en-US" dirty="0" smtClean="0"/>
          </a:p>
          <a:p>
            <a:pPr lvl="1"/>
            <a:r>
              <a:rPr lang="en-US" dirty="0" err="1" smtClean="0"/>
              <a:t>Disassembler</a:t>
            </a:r>
            <a:endParaRPr lang="en-US" dirty="0" smtClean="0"/>
          </a:p>
          <a:p>
            <a:pPr lvl="1"/>
            <a:r>
              <a:rPr lang="en-US" dirty="0" smtClean="0"/>
              <a:t>Optional: Debugger (</a:t>
            </a:r>
            <a:r>
              <a:rPr lang="en-US" dirty="0" err="1" smtClean="0"/>
              <a:t>WinDBG</a:t>
            </a:r>
            <a:r>
              <a:rPr lang="en-US" dirty="0" smtClean="0"/>
              <a:t> is sufficient)</a:t>
            </a:r>
          </a:p>
          <a:p>
            <a:r>
              <a:rPr lang="en-US" dirty="0" smtClean="0"/>
              <a:t>Objectives</a:t>
            </a:r>
          </a:p>
          <a:p>
            <a:pPr lvl="1"/>
            <a:r>
              <a:rPr lang="en-US" dirty="0" smtClean="0"/>
              <a:t>Identify the </a:t>
            </a:r>
            <a:r>
              <a:rPr lang="en-US" dirty="0" err="1" smtClean="0"/>
              <a:t>shellcode</a:t>
            </a:r>
            <a:endParaRPr lang="en-US" dirty="0" smtClean="0"/>
          </a:p>
          <a:p>
            <a:pPr lvl="1"/>
            <a:r>
              <a:rPr lang="en-US" dirty="0" smtClean="0"/>
              <a:t>Understand it</a:t>
            </a:r>
          </a:p>
          <a:p>
            <a:pPr lvl="1"/>
            <a:r>
              <a:rPr lang="en-US" dirty="0" smtClean="0"/>
              <a:t>Extract the </a:t>
            </a:r>
            <a:r>
              <a:rPr lang="en-US" smtClean="0"/>
              <a:t>malicious </a:t>
            </a:r>
            <a:r>
              <a:rPr lang="en-US" smtClean="0"/>
              <a:t>components</a:t>
            </a:r>
          </a:p>
          <a:p>
            <a:pPr lvl="1"/>
            <a:r>
              <a:rPr lang="en-US" smtClean="0"/>
              <a:t>[Identify the exact vuln]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2EFCA-A371-4A3B-B62B-F22838F6E366}" type="datetime1">
              <a:rPr lang="en-US" smtClean="0"/>
              <a:pPr/>
              <a:t>6/13/2008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Bruce Dang | BDA@microsoft.com | Secure Windows Initiative | Microsoft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CA31-EB01-4F3C-880A-B43EEA593A33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How many do you recognize?</a:t>
            </a:r>
            <a:endParaRPr lang="en-US" dirty="0" smtClean="0"/>
          </a:p>
          <a:p>
            <a:pPr lvl="1"/>
            <a:r>
              <a:rPr lang="it-IT" dirty="0" smtClean="0">
                <a:latin typeface="Courier New" pitchFamily="49" charset="0"/>
                <a:cs typeface="Courier New" pitchFamily="49" charset="0"/>
              </a:rPr>
              <a:t>EB 10 5B 4B 33 C9 </a:t>
            </a:r>
            <a:r>
              <a:rPr lang="it-IT" smtClean="0">
                <a:latin typeface="Courier New" pitchFamily="49" charset="0"/>
                <a:cs typeface="Courier New" pitchFamily="49" charset="0"/>
              </a:rPr>
              <a:t>66 B9 96 </a:t>
            </a:r>
            <a:r>
              <a:rPr lang="it-IT" dirty="0" smtClean="0">
                <a:latin typeface="Courier New" pitchFamily="49" charset="0"/>
                <a:cs typeface="Courier New" pitchFamily="49" charset="0"/>
              </a:rPr>
              <a:t>03 80 34 0B FD E2 FA</a:t>
            </a:r>
            <a:r>
              <a:rPr lang="de-DE" dirty="0" smtClean="0">
                <a:latin typeface="Courier New" pitchFamily="49" charset="0"/>
                <a:cs typeface="Courier New" pitchFamily="49" charset="0"/>
              </a:rPr>
              <a:t> EB 05 E8 EB FF FF FF</a:t>
            </a:r>
          </a:p>
          <a:p>
            <a:pPr lvl="1"/>
            <a:r>
              <a:rPr lang="pt-BR" dirty="0" smtClean="0">
                <a:latin typeface="Courier New" pitchFamily="49" charset="0"/>
                <a:cs typeface="Courier New" pitchFamily="49" charset="0"/>
              </a:rPr>
              <a:t>64 A1 30 00 00 00</a:t>
            </a:r>
          </a:p>
          <a:p>
            <a:pPr lvl="1"/>
            <a:r>
              <a:rPr lang="en-US" dirty="0" smtClean="0">
                <a:latin typeface="Courier New" pitchFamily="49" charset="0"/>
                <a:cs typeface="Courier New" pitchFamily="49" charset="0"/>
              </a:rPr>
              <a:t>64 8B 1D 30 00 00 00</a:t>
            </a:r>
          </a:p>
          <a:p>
            <a:pPr lvl="1"/>
            <a:r>
              <a:rPr lang="en-US" dirty="0" smtClean="0">
                <a:latin typeface="Courier New" pitchFamily="49" charset="0"/>
                <a:cs typeface="Courier New" pitchFamily="49" charset="0"/>
              </a:rPr>
              <a:t>D9 74 24 F4</a:t>
            </a:r>
          </a:p>
          <a:p>
            <a:pPr lvl="1"/>
            <a:endParaRPr lang="en-US" dirty="0" smtClean="0">
              <a:solidFill>
                <a:srgbClr val="FF0000"/>
              </a:solidFill>
            </a:endParaRPr>
          </a:p>
          <a:p>
            <a:pPr lvl="1"/>
            <a:endParaRPr lang="en-US" dirty="0" smtClean="0">
              <a:solidFill>
                <a:srgbClr val="FF0000"/>
              </a:solidFill>
            </a:endParaRP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2EFCA-A371-4A3B-B62B-F22838F6E366}" type="datetime1">
              <a:rPr lang="en-US" smtClean="0"/>
              <a:pPr/>
              <a:t>6/13/2008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Bruce Dang | BDA@microsoft.com | Secure Windows Initiative | Microsoft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CA31-EB01-4F3C-880A-B43EEA593A33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Debug DOC/XLS/PPT?</a:t>
            </a:r>
          </a:p>
          <a:p>
            <a:r>
              <a:rPr lang="en-US" dirty="0" smtClean="0"/>
              <a:t>Static method</a:t>
            </a:r>
          </a:p>
          <a:p>
            <a:pPr lvl="1"/>
            <a:r>
              <a:rPr lang="en-US" dirty="0" smtClean="0"/>
              <a:t>Decode the </a:t>
            </a:r>
            <a:r>
              <a:rPr lang="en-US" dirty="0" err="1" smtClean="0"/>
              <a:t>shellcode</a:t>
            </a:r>
            <a:r>
              <a:rPr lang="en-US" dirty="0" smtClean="0"/>
              <a:t> and read it</a:t>
            </a:r>
          </a:p>
          <a:p>
            <a:r>
              <a:rPr lang="en-US" dirty="0" smtClean="0"/>
              <a:t>Dynamic method</a:t>
            </a:r>
          </a:p>
          <a:p>
            <a:pPr lvl="1"/>
            <a:r>
              <a:rPr lang="en-US" dirty="0" smtClean="0"/>
              <a:t>A bit more interesting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2EFCA-A371-4A3B-B62B-F22838F6E366}" type="datetime1">
              <a:rPr lang="en-US" smtClean="0"/>
              <a:pPr/>
              <a:t>6/13/2008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Bruce Dang | BDA@microsoft.com | Secure Windows Initiative | Microsoft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CA31-EB01-4F3C-880A-B43EEA593A33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Method 1</a:t>
            </a:r>
          </a:p>
          <a:p>
            <a:pPr lvl="1"/>
            <a:r>
              <a:rPr lang="en-US" dirty="0" smtClean="0"/>
              <a:t>Identify the </a:t>
            </a:r>
            <a:r>
              <a:rPr lang="en-US" dirty="0" err="1" smtClean="0"/>
              <a:t>shellcode</a:t>
            </a:r>
            <a:r>
              <a:rPr lang="en-US" dirty="0" smtClean="0"/>
              <a:t>, patch the first few bytes to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0xCC</a:t>
            </a:r>
          </a:p>
          <a:p>
            <a:pPr lvl="1"/>
            <a:r>
              <a:rPr lang="en-US" dirty="0" smtClean="0"/>
              <a:t>Start up Office, attach </a:t>
            </a:r>
            <a:r>
              <a:rPr lang="en-US" dirty="0" err="1" smtClean="0"/>
              <a:t>WinDBG</a:t>
            </a:r>
            <a:r>
              <a:rPr lang="en-US" dirty="0" smtClean="0"/>
              <a:t> to it and ‘g’</a:t>
            </a:r>
          </a:p>
          <a:p>
            <a:pPr lvl="1"/>
            <a:r>
              <a:rPr lang="en-US" dirty="0" smtClean="0"/>
              <a:t>Open up the document</a:t>
            </a:r>
          </a:p>
          <a:p>
            <a:pPr lvl="1"/>
            <a:r>
              <a:rPr lang="en-US" dirty="0" smtClean="0"/>
              <a:t>If you did it right, you should hit the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3 </a:t>
            </a:r>
            <a:r>
              <a:rPr lang="en-US" dirty="0" smtClean="0"/>
              <a:t>and then single step as </a:t>
            </a:r>
            <a:r>
              <a:rPr lang="en-US" smtClean="0"/>
              <a:t>needed</a:t>
            </a:r>
            <a:r>
              <a:rPr lang="en-US" smtClean="0"/>
              <a:t>.  If not then you probably got infected.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2EFCA-A371-4A3B-B62B-F22838F6E366}" type="datetime1">
              <a:rPr lang="en-US" smtClean="0"/>
              <a:pPr/>
              <a:t>6/13/2008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Bruce Dang | BDA@microsoft.com | Secure Windows Initiative | Microsoft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CA31-EB01-4F3C-880A-B43EEA593A33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Method 2</a:t>
            </a:r>
          </a:p>
          <a:p>
            <a:pPr lvl="1"/>
            <a:r>
              <a:rPr lang="en-US" dirty="0" smtClean="0"/>
              <a:t>Pick an any executable</a:t>
            </a:r>
          </a:p>
          <a:p>
            <a:pPr lvl="1"/>
            <a:r>
              <a:rPr lang="en-US" dirty="0" smtClean="0"/>
              <a:t>Copy the </a:t>
            </a:r>
            <a:r>
              <a:rPr lang="en-US" dirty="0" err="1" smtClean="0"/>
              <a:t>shellcode</a:t>
            </a:r>
            <a:r>
              <a:rPr lang="en-US" dirty="0" smtClean="0"/>
              <a:t> and </a:t>
            </a:r>
            <a:r>
              <a:rPr lang="en-US" smtClean="0"/>
              <a:t>put </a:t>
            </a:r>
            <a:r>
              <a:rPr lang="en-US" smtClean="0"/>
              <a:t>it in the binary and set eip there.</a:t>
            </a:r>
            <a:endParaRPr lang="en-US" dirty="0" smtClean="0"/>
          </a:p>
          <a:p>
            <a:pPr lvl="1"/>
            <a:r>
              <a:rPr lang="en-US" dirty="0" smtClean="0"/>
              <a:t>Single step just like any an executable.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2EFCA-A371-4A3B-B62B-F22838F6E366}" type="datetime1">
              <a:rPr lang="en-US" smtClean="0"/>
              <a:pPr/>
              <a:t>6/13/2008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Bruce Dang | BDA@microsoft.com | Secure Windows Initiative | Microsoft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CA31-EB01-4F3C-880A-B43EEA593A33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Targeted attacks</a:t>
            </a:r>
          </a:p>
          <a:p>
            <a:pPr lvl="1"/>
            <a:r>
              <a:rPr lang="en-US" dirty="0" smtClean="0"/>
              <a:t>Very popular in the last couple years</a:t>
            </a:r>
          </a:p>
          <a:p>
            <a:pPr lvl="1"/>
            <a:r>
              <a:rPr lang="en-US" dirty="0" smtClean="0"/>
              <a:t>Bypasses perimeter security devices/software</a:t>
            </a:r>
          </a:p>
          <a:p>
            <a:pPr lvl="1"/>
            <a:r>
              <a:rPr lang="en-US" dirty="0" smtClean="0"/>
              <a:t>Most antivirus engines can’t detect it</a:t>
            </a:r>
          </a:p>
          <a:p>
            <a:pPr lvl="1"/>
            <a:r>
              <a:rPr lang="en-US" dirty="0" smtClean="0"/>
              <a:t>No technical information in the public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5AEA7-F950-4EC2-B184-05DE513289F7}" type="datetime1">
              <a:rPr lang="en-US" smtClean="0"/>
              <a:pPr/>
              <a:t>6/13/2008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Bruce Dang | BDA@microsoft.com | Secure Windows Initiative | Microsoft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CA31-EB01-4F3C-880A-B43EEA593A3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Method 3</a:t>
            </a:r>
          </a:p>
          <a:p>
            <a:pPr lvl="1"/>
            <a:r>
              <a:rPr lang="en-US" dirty="0" smtClean="0"/>
              <a:t>Save the file, i.e.,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“c:\temp\sc.bin”</a:t>
            </a:r>
          </a:p>
          <a:p>
            <a:pPr lvl="1"/>
            <a:r>
              <a:rPr lang="en-US" dirty="0" smtClean="0"/>
              <a:t>Open up </a:t>
            </a:r>
            <a:r>
              <a:rPr lang="en-US" dirty="0" smtClean="0">
                <a:cs typeface="Courier New" pitchFamily="49" charset="0"/>
              </a:rPr>
              <a:t>notepad.exe, calc.exe</a:t>
            </a:r>
            <a:r>
              <a:rPr lang="en-US" dirty="0" smtClean="0"/>
              <a:t>, whatever.</a:t>
            </a:r>
          </a:p>
          <a:p>
            <a:pPr lvl="1"/>
            <a:r>
              <a:rPr lang="en-US" dirty="0" smtClean="0"/>
              <a:t>Attach </a:t>
            </a:r>
            <a:r>
              <a:rPr lang="en-US" dirty="0" err="1" smtClean="0"/>
              <a:t>WinDBG</a:t>
            </a:r>
            <a:r>
              <a:rPr lang="en-US" dirty="0" smtClean="0"/>
              <a:t> to it.</a:t>
            </a:r>
          </a:p>
          <a:p>
            <a:pPr lvl="1"/>
            <a:r>
              <a:rPr lang="en-US" dirty="0" smtClean="0">
                <a:cs typeface="Courier New" pitchFamily="49" charset="0"/>
              </a:rPr>
              <a:t>.</a:t>
            </a:r>
            <a:r>
              <a:rPr lang="en-US" dirty="0" err="1" smtClean="0">
                <a:cs typeface="Courier New" pitchFamily="49" charset="0"/>
              </a:rPr>
              <a:t>dvalloc</a:t>
            </a:r>
            <a:r>
              <a:rPr lang="en-US" dirty="0" smtClean="0">
                <a:cs typeface="Courier New" pitchFamily="49" charset="0"/>
              </a:rPr>
              <a:t> &lt;size of sc.bin&gt;</a:t>
            </a:r>
          </a:p>
          <a:p>
            <a:pPr lvl="1"/>
            <a:r>
              <a:rPr lang="en-US" dirty="0" smtClean="0">
                <a:cs typeface="Courier New" pitchFamily="49" charset="0"/>
              </a:rPr>
              <a:t>.</a:t>
            </a:r>
            <a:r>
              <a:rPr lang="en-US" dirty="0" err="1" smtClean="0">
                <a:cs typeface="Courier New" pitchFamily="49" charset="0"/>
              </a:rPr>
              <a:t>readmem</a:t>
            </a:r>
            <a:r>
              <a:rPr lang="en-US" dirty="0" smtClean="0">
                <a:cs typeface="Courier New" pitchFamily="49" charset="0"/>
              </a:rPr>
              <a:t> c:\temp\sc.bin </a:t>
            </a:r>
            <a:r>
              <a:rPr lang="en-US" dirty="0" err="1" smtClean="0">
                <a:cs typeface="Courier New" pitchFamily="49" charset="0"/>
              </a:rPr>
              <a:t>addr</a:t>
            </a:r>
            <a:r>
              <a:rPr lang="en-US" dirty="0" smtClean="0">
                <a:cs typeface="Courier New" pitchFamily="49" charset="0"/>
              </a:rPr>
              <a:t> &lt;size of sc.bin&gt;</a:t>
            </a:r>
          </a:p>
          <a:p>
            <a:pPr lvl="1"/>
            <a:r>
              <a:rPr lang="en-US" dirty="0" smtClean="0">
                <a:cs typeface="Courier New" pitchFamily="49" charset="0"/>
              </a:rPr>
              <a:t>Real </a:t>
            </a:r>
            <a:r>
              <a:rPr lang="en-US" dirty="0" err="1" smtClean="0">
                <a:cs typeface="Courier New" pitchFamily="49" charset="0"/>
              </a:rPr>
              <a:t>shellcode</a:t>
            </a:r>
            <a:r>
              <a:rPr lang="en-US" dirty="0" smtClean="0">
                <a:cs typeface="Courier New" pitchFamily="49" charset="0"/>
              </a:rPr>
              <a:t> address = &lt;</a:t>
            </a:r>
            <a:r>
              <a:rPr lang="en-US" dirty="0" err="1" smtClean="0">
                <a:cs typeface="Courier New" pitchFamily="49" charset="0"/>
              </a:rPr>
              <a:t>addr</a:t>
            </a:r>
            <a:r>
              <a:rPr lang="en-US" dirty="0" smtClean="0">
                <a:cs typeface="Courier New" pitchFamily="49" charset="0"/>
              </a:rPr>
              <a:t> + sc offset&gt;</a:t>
            </a:r>
          </a:p>
          <a:p>
            <a:pPr lvl="1"/>
            <a:r>
              <a:rPr lang="en-US" dirty="0" smtClean="0">
                <a:cs typeface="Courier New" pitchFamily="49" charset="0"/>
              </a:rPr>
              <a:t>r </a:t>
            </a:r>
            <a:r>
              <a:rPr lang="en-US" dirty="0" err="1" smtClean="0">
                <a:cs typeface="Courier New" pitchFamily="49" charset="0"/>
              </a:rPr>
              <a:t>eip</a:t>
            </a:r>
            <a:r>
              <a:rPr lang="en-US" dirty="0" smtClean="0">
                <a:cs typeface="Courier New" pitchFamily="49" charset="0"/>
              </a:rPr>
              <a:t>=&lt;</a:t>
            </a:r>
            <a:r>
              <a:rPr lang="en-US" dirty="0" err="1" smtClean="0">
                <a:cs typeface="Courier New" pitchFamily="49" charset="0"/>
              </a:rPr>
              <a:t>addr</a:t>
            </a:r>
            <a:r>
              <a:rPr lang="en-US" dirty="0" smtClean="0">
                <a:cs typeface="Courier New" pitchFamily="49" charset="0"/>
              </a:rPr>
              <a:t> + sc offset&gt;;t (not ‘g’)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2EFCA-A371-4A3B-B62B-F22838F6E366}" type="datetime1">
              <a:rPr lang="en-US" smtClean="0"/>
              <a:pPr/>
              <a:t>6/13/2008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Bruce Dang | BDA@microsoft.com | Secure Windows Initiative | Microsoft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CA31-EB01-4F3C-880A-B43EEA593A33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techniques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2EFCA-A371-4A3B-B62B-F22838F6E366}" type="datetime1">
              <a:rPr lang="en-US" smtClean="0"/>
              <a:pPr/>
              <a:t>6/13/2008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Bruce Dang | BDA@microsoft.com | Secure Windows Initiative | Microsoft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CA31-EB01-4F3C-880A-B43EEA593A33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4000"/>
            <a:ext cx="8763000" cy="503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Method 4 (best one)</a:t>
            </a:r>
          </a:p>
          <a:p>
            <a:pPr lvl="1"/>
            <a:r>
              <a:rPr lang="en-US" dirty="0" smtClean="0"/>
              <a:t>Save the file as “c:\temp\sc.bin”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Open the file in an editor (notepad, vim, …); anything that opens the file.</a:t>
            </a:r>
          </a:p>
          <a:p>
            <a:pPr lvl="1"/>
            <a:r>
              <a:rPr lang="en-US" dirty="0" smtClean="0"/>
              <a:t>Attach </a:t>
            </a:r>
            <a:r>
              <a:rPr lang="en-US" dirty="0" err="1" smtClean="0"/>
              <a:t>WinDBG</a:t>
            </a:r>
            <a:r>
              <a:rPr lang="en-US" dirty="0" smtClean="0"/>
              <a:t> to it.</a:t>
            </a:r>
          </a:p>
          <a:p>
            <a:pPr lvl="1"/>
            <a:r>
              <a:rPr lang="en-US" dirty="0" smtClean="0"/>
              <a:t>.</a:t>
            </a:r>
            <a:r>
              <a:rPr lang="en-US" dirty="0" err="1" smtClean="0"/>
              <a:t>dvalloc</a:t>
            </a:r>
            <a:r>
              <a:rPr lang="en-US" dirty="0" smtClean="0"/>
              <a:t> &lt;size of sc.bin&gt;</a:t>
            </a:r>
          </a:p>
          <a:p>
            <a:pPr lvl="1"/>
            <a:r>
              <a:rPr lang="en-US" dirty="0" smtClean="0"/>
              <a:t>.</a:t>
            </a:r>
            <a:r>
              <a:rPr lang="en-US" dirty="0" err="1" smtClean="0"/>
              <a:t>readmem</a:t>
            </a:r>
            <a:r>
              <a:rPr lang="en-US" dirty="0" smtClean="0"/>
              <a:t> c:\temp\sc.bin </a:t>
            </a:r>
            <a:r>
              <a:rPr lang="en-US" dirty="0" err="1" smtClean="0"/>
              <a:t>addr</a:t>
            </a:r>
            <a:r>
              <a:rPr lang="en-US" dirty="0" smtClean="0"/>
              <a:t> &lt;size of sc.bin&gt;</a:t>
            </a:r>
          </a:p>
          <a:p>
            <a:pPr lvl="1"/>
            <a:r>
              <a:rPr lang="en-US" dirty="0" smtClean="0"/>
              <a:t>Real </a:t>
            </a:r>
            <a:r>
              <a:rPr lang="en-US" dirty="0" err="1" smtClean="0"/>
              <a:t>shellcode</a:t>
            </a:r>
            <a:r>
              <a:rPr lang="en-US" dirty="0" smtClean="0"/>
              <a:t> address = &lt;</a:t>
            </a:r>
            <a:r>
              <a:rPr lang="en-US" dirty="0" err="1" smtClean="0"/>
              <a:t>addr</a:t>
            </a:r>
            <a:r>
              <a:rPr lang="en-US" dirty="0" smtClean="0"/>
              <a:t> + sc offset&gt;</a:t>
            </a:r>
          </a:p>
          <a:p>
            <a:pPr lvl="1"/>
            <a:r>
              <a:rPr lang="en-US" dirty="0" smtClean="0"/>
              <a:t>r </a:t>
            </a:r>
            <a:r>
              <a:rPr lang="en-US" dirty="0" err="1" smtClean="0"/>
              <a:t>eip</a:t>
            </a:r>
            <a:r>
              <a:rPr lang="en-US" dirty="0" smtClean="0"/>
              <a:t>=&lt;</a:t>
            </a:r>
            <a:r>
              <a:rPr lang="en-US" dirty="0" err="1" smtClean="0"/>
              <a:t>addr</a:t>
            </a:r>
            <a:r>
              <a:rPr lang="en-US" dirty="0" smtClean="0"/>
              <a:t> + sc offset&gt;;t (not ‘g’)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2EFCA-A371-4A3B-B62B-F22838F6E366}" type="datetime1">
              <a:rPr lang="en-US" smtClean="0"/>
              <a:pPr/>
              <a:t>6/13/2008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Bruce Dang | BDA@microsoft.com | Secure Windows Initiative | Microsoft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CA31-EB01-4F3C-880A-B43EEA593A33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Detection mechanisms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need to be able to fingerprint an OLE structure storage file</a:t>
            </a:r>
          </a:p>
          <a:p>
            <a:pPr lvl="1"/>
            <a:r>
              <a:rPr lang="en-US" dirty="0" smtClean="0">
                <a:latin typeface="Courier New" pitchFamily="49" charset="0"/>
                <a:cs typeface="Courier New" pitchFamily="49" charset="0"/>
              </a:rPr>
              <a:t>D0 CF 11 E0 A1 B1 1A E1</a:t>
            </a:r>
          </a:p>
          <a:p>
            <a:r>
              <a:rPr lang="en-US" dirty="0" smtClean="0">
                <a:cs typeface="Courier New" pitchFamily="49" charset="0"/>
              </a:rPr>
              <a:t>Get the stream name to determine the file type (DOC, PPT, XLS)</a:t>
            </a:r>
          </a:p>
          <a:p>
            <a:r>
              <a:rPr lang="en-US" dirty="0" smtClean="0">
                <a:cs typeface="Courier New" pitchFamily="49" charset="0"/>
              </a:rPr>
              <a:t>Read the stream content and parse it as we showed earlier</a:t>
            </a:r>
          </a:p>
          <a:p>
            <a:r>
              <a:rPr lang="en-US" dirty="0" smtClean="0">
                <a:cs typeface="Courier New" pitchFamily="49" charset="0"/>
              </a:rPr>
              <a:t>Determine what records are affected and detect them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2EFCA-A371-4A3B-B62B-F22838F6E366}" type="datetime1">
              <a:rPr lang="en-US" smtClean="0"/>
              <a:pPr/>
              <a:t>6/13/2008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Bruce Dang | BDA@microsoft.com | Secure Windows Initiative | Microsoft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CA31-EB01-4F3C-880A-B43EEA593A33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Detection mechanisms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released the file format specifications </a:t>
            </a:r>
            <a:r>
              <a:rPr lang="en-US" smtClean="0"/>
              <a:t>for DOC, XLS, PPT, and MSO</a:t>
            </a:r>
          </a:p>
          <a:p>
            <a:pPr lvl="1"/>
            <a:r>
              <a:rPr lang="en-US" smtClean="0">
                <a:hlinkClick r:id="rId2"/>
              </a:rPr>
              <a:t>http://www.microsoft.com/interop/docs/OfficeBinaryFormats.mspx</a:t>
            </a:r>
            <a:endParaRPr lang="en-US" dirty="0" smtClean="0"/>
          </a:p>
          <a:p>
            <a:r>
              <a:rPr lang="en-US" dirty="0" smtClean="0"/>
              <a:t>Given the information here and those specifications, you can actually write code to parse and check the validity of the records</a:t>
            </a:r>
          </a:p>
          <a:p>
            <a:pPr lvl="1"/>
            <a:r>
              <a:rPr lang="en-US" dirty="0" smtClean="0"/>
              <a:t>More information will come soon at </a:t>
            </a:r>
            <a:r>
              <a:rPr lang="en-US" dirty="0" err="1" smtClean="0"/>
              <a:t>BlackHat</a:t>
            </a:r>
            <a:r>
              <a:rPr lang="en-US" dirty="0" smtClean="0"/>
              <a:t> Vegas…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2EFCA-A371-4A3B-B62B-F22838F6E366}" type="datetime1">
              <a:rPr lang="en-US" smtClean="0"/>
              <a:pPr/>
              <a:t>6/13/2008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Bruce Dang | BDA@microsoft.com | Secure Windows Initiative | Microsoft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CA31-EB01-4F3C-880A-B43EEA593A33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Miscellaneous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My team’s SWI blog: </a:t>
            </a:r>
            <a:r>
              <a:rPr lang="en-US" dirty="0" smtClean="0">
                <a:hlinkClick r:id="rId2"/>
              </a:rPr>
              <a:t>http://blogs.technet.com/swi</a:t>
            </a:r>
            <a:endParaRPr lang="en-US" dirty="0" smtClean="0"/>
          </a:p>
          <a:p>
            <a:pPr lvl="1"/>
            <a:r>
              <a:rPr lang="en-US" dirty="0" smtClean="0"/>
              <a:t>We talk about vulnerability details there</a:t>
            </a:r>
          </a:p>
          <a:p>
            <a:pPr lvl="1"/>
            <a:r>
              <a:rPr lang="en-US" dirty="0" smtClean="0"/>
              <a:t>It is written by people who triage the vulnerability</a:t>
            </a:r>
          </a:p>
          <a:p>
            <a:pPr lvl="1"/>
            <a:r>
              <a:rPr lang="en-US" dirty="0" smtClean="0"/>
              <a:t>More info? Suggestions?</a:t>
            </a:r>
          </a:p>
          <a:p>
            <a:r>
              <a:rPr lang="en-US" dirty="0" smtClean="0"/>
              <a:t>Got a bug to report? </a:t>
            </a:r>
            <a:r>
              <a:rPr lang="en-US" b="1" dirty="0" smtClean="0">
                <a:hlinkClick r:id="rId3"/>
              </a:rPr>
              <a:t>secure@microsoft.com</a:t>
            </a:r>
            <a:endParaRPr lang="en-US" b="1" dirty="0" smtClean="0"/>
          </a:p>
          <a:p>
            <a:r>
              <a:rPr lang="en-US" dirty="0" smtClean="0"/>
              <a:t>My email: </a:t>
            </a:r>
            <a:r>
              <a:rPr lang="en-US" b="1" dirty="0" smtClean="0"/>
              <a:t>bda@microsoft.com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2EFCA-A371-4A3B-B62B-F22838F6E366}" type="datetime1">
              <a:rPr lang="en-US" smtClean="0"/>
              <a:pPr/>
              <a:t>6/13/2008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Bruce Dang | BDA@microsoft.com | Secure Windows Initiative | Microsoft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CA31-EB01-4F3C-880A-B43EEA593A33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Office binary file format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Structured Storage / OLE SS</a:t>
            </a:r>
          </a:p>
          <a:p>
            <a:pPr lvl="1"/>
            <a:r>
              <a:rPr lang="en-US" dirty="0" smtClean="0"/>
              <a:t>File system inside a binary file</a:t>
            </a:r>
          </a:p>
          <a:p>
            <a:pPr lvl="1"/>
            <a:r>
              <a:rPr lang="en-US" dirty="0" smtClean="0"/>
              <a:t>Divide data into storage and streams (storage = directory, stream = file)</a:t>
            </a:r>
          </a:p>
          <a:p>
            <a:pPr lvl="1"/>
            <a:r>
              <a:rPr lang="en-US" dirty="0" smtClean="0"/>
              <a:t>12-page specification</a:t>
            </a:r>
          </a:p>
          <a:p>
            <a:r>
              <a:rPr lang="en-US" dirty="0" smtClean="0"/>
              <a:t>Application-specific data stored inside storage/streams.</a:t>
            </a:r>
          </a:p>
          <a:p>
            <a:r>
              <a:rPr lang="en-US" dirty="0" smtClean="0"/>
              <a:t>Can be frustrating to parse manually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2EFCA-A371-4A3B-B62B-F22838F6E366}" type="datetime1">
              <a:rPr lang="en-US" smtClean="0"/>
              <a:pPr/>
              <a:t>6/13/2008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Bruce Dang | BDA@microsoft.com | Secure Windows Initiative | Microsoft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CA31-EB01-4F3C-880A-B43EEA593A3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Use Win32 COM API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err="1" smtClean="0"/>
              <a:t>StgOpenStorage</a:t>
            </a:r>
            <a:r>
              <a:rPr lang="en-US" smtClean="0"/>
              <a:t>() on the file.  You get back an </a:t>
            </a:r>
            <a:r>
              <a:rPr lang="en-US" err="1" smtClean="0"/>
              <a:t>IStorage</a:t>
            </a:r>
            <a:r>
              <a:rPr lang="en-US" smtClean="0"/>
              <a:t> object.</a:t>
            </a:r>
          </a:p>
          <a:p>
            <a:r>
              <a:rPr lang="en-US" err="1" smtClean="0"/>
              <a:t>IStorage</a:t>
            </a:r>
            <a:r>
              <a:rPr lang="en-US" smtClean="0"/>
              <a:t>-&gt;</a:t>
            </a:r>
            <a:r>
              <a:rPr lang="en-US" err="1" smtClean="0"/>
              <a:t>EnumElements</a:t>
            </a:r>
            <a:r>
              <a:rPr lang="en-US" smtClean="0"/>
              <a:t>() enumerates all of the storages and streams.</a:t>
            </a:r>
          </a:p>
          <a:p>
            <a:r>
              <a:rPr lang="en-US" err="1" smtClean="0"/>
              <a:t>IStorage</a:t>
            </a:r>
            <a:r>
              <a:rPr lang="en-US" smtClean="0"/>
              <a:t>-&gt;</a:t>
            </a:r>
            <a:r>
              <a:rPr lang="en-US" err="1" smtClean="0"/>
              <a:t>OpenStream</a:t>
            </a:r>
            <a:r>
              <a:rPr lang="en-US" smtClean="0"/>
              <a:t>() opens up whatever stream you want.  Returns an </a:t>
            </a:r>
            <a:r>
              <a:rPr lang="en-US" err="1" smtClean="0"/>
              <a:t>IStream</a:t>
            </a:r>
            <a:r>
              <a:rPr lang="en-US" smtClean="0"/>
              <a:t> object.</a:t>
            </a:r>
          </a:p>
          <a:p>
            <a:r>
              <a:rPr lang="en-US" err="1" smtClean="0"/>
              <a:t>IStream</a:t>
            </a:r>
            <a:r>
              <a:rPr lang="en-US" smtClean="0"/>
              <a:t>-&gt;Stat() tells you the stream size.</a:t>
            </a:r>
          </a:p>
          <a:p>
            <a:r>
              <a:rPr lang="en-US" err="1" smtClean="0"/>
              <a:t>IStream</a:t>
            </a:r>
            <a:r>
              <a:rPr lang="en-US" smtClean="0"/>
              <a:t>-&gt;Read() reads n bytes from the stream.</a:t>
            </a:r>
          </a:p>
          <a:p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2EFCA-A371-4A3B-B62B-F22838F6E366}" type="datetime1">
              <a:rPr lang="en-US" smtClean="0"/>
              <a:pPr/>
              <a:t>6/13/2008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Bruce Dang | BDA@microsoft.com | Secure Windows Initiative | Microsoft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CA31-EB01-4F3C-880A-B43EEA593A3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Using Win32 COM API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sz="2600" smtClean="0">
                <a:latin typeface="Courier New" pitchFamily="49" charset="0"/>
                <a:cs typeface="Courier New" pitchFamily="49" charset="0"/>
              </a:rPr>
              <a:t>HRESULT hr;</a:t>
            </a:r>
          </a:p>
          <a:p>
            <a:pPr>
              <a:buNone/>
            </a:pPr>
            <a:r>
              <a:rPr lang="en-US" sz="2600" smtClean="0">
                <a:latin typeface="Courier New" pitchFamily="49" charset="0"/>
                <a:cs typeface="Courier New" pitchFamily="49" charset="0"/>
              </a:rPr>
              <a:t>IStorage *is;</a:t>
            </a:r>
          </a:p>
          <a:p>
            <a:pPr>
              <a:buNone/>
            </a:pPr>
            <a:r>
              <a:rPr lang="en-US" sz="2600" smtClean="0">
                <a:latin typeface="Courier New" pitchFamily="49" charset="0"/>
                <a:cs typeface="Courier New" pitchFamily="49" charset="0"/>
              </a:rPr>
              <a:t>IStream *stream;</a:t>
            </a:r>
          </a:p>
          <a:p>
            <a:pPr>
              <a:buNone/>
            </a:pPr>
            <a:r>
              <a:rPr lang="en-US" sz="2600" smtClean="0">
                <a:latin typeface="Courier New" pitchFamily="49" charset="0"/>
                <a:cs typeface="Courier New" pitchFamily="49" charset="0"/>
              </a:rPr>
              <a:t>IEnumSTATSTG *penum;</a:t>
            </a:r>
          </a:p>
          <a:p>
            <a:pPr>
              <a:buNone/>
            </a:pPr>
            <a:r>
              <a:rPr lang="en-US" sz="2600" smtClean="0">
                <a:latin typeface="Courier New" pitchFamily="49" charset="0"/>
                <a:cs typeface="Courier New" pitchFamily="49" charset="0"/>
              </a:rPr>
              <a:t>STATSTG statstg;</a:t>
            </a:r>
          </a:p>
          <a:p>
            <a:pPr>
              <a:buNone/>
            </a:pPr>
            <a:r>
              <a:rPr lang="en-US" sz="2600" smtClean="0">
                <a:latin typeface="Courier New" pitchFamily="49" charset="0"/>
                <a:cs typeface="Courier New" pitchFamily="49" charset="0"/>
              </a:rPr>
              <a:t>StgOpenStorage(L“foo.ppt", NULL, STGM_DIRECT | STGM_READ | STGM_SHARE_EXCLUSIVE, NULL, 0, &amp;is);</a:t>
            </a:r>
          </a:p>
          <a:p>
            <a:pPr>
              <a:buNone/>
            </a:pPr>
            <a:r>
              <a:rPr lang="en-US" sz="2600" smtClean="0">
                <a:latin typeface="Courier New" pitchFamily="49" charset="0"/>
                <a:cs typeface="Courier New" pitchFamily="49" charset="0"/>
              </a:rPr>
              <a:t>is-&gt;EnumElements(NULL, NULL, NULL, &amp;penum);</a:t>
            </a:r>
          </a:p>
          <a:p>
            <a:pPr>
              <a:buNone/>
            </a:pPr>
            <a:r>
              <a:rPr lang="en-US" sz="2600" smtClean="0">
                <a:latin typeface="Courier New" pitchFamily="49" charset="0"/>
                <a:cs typeface="Courier New" pitchFamily="49" charset="0"/>
              </a:rPr>
              <a:t>hr = penum-&gt;Next(1, &amp;statstg, 0);</a:t>
            </a:r>
          </a:p>
          <a:p>
            <a:pPr>
              <a:buNone/>
            </a:pPr>
            <a:r>
              <a:rPr lang="en-US" sz="2600" smtClean="0">
                <a:latin typeface="Courier New" pitchFamily="49" charset="0"/>
                <a:cs typeface="Courier New" pitchFamily="49" charset="0"/>
              </a:rPr>
              <a:t>while( hr == S_OK) {</a:t>
            </a:r>
          </a:p>
          <a:p>
            <a:pPr>
              <a:buNone/>
            </a:pPr>
            <a:r>
              <a:rPr lang="en-US" sz="2600" smtClean="0">
                <a:latin typeface="Courier New" pitchFamily="49" charset="0"/>
                <a:cs typeface="Courier New" pitchFamily="49" charset="0"/>
              </a:rPr>
              <a:t>	wprintf(L"name = %s\tsize = 0x%08x\n”, statstg.pwcsName, statstg.cbSize);</a:t>
            </a:r>
          </a:p>
          <a:p>
            <a:pPr>
              <a:buNone/>
            </a:pPr>
            <a:r>
              <a:rPr lang="en-US" sz="2600" smtClean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pPr>
              <a:buNone/>
            </a:pPr>
            <a:r>
              <a:rPr lang="en-US" sz="2600" smtClean="0">
                <a:latin typeface="Courier New" pitchFamily="49" charset="0"/>
                <a:cs typeface="Courier New" pitchFamily="49" charset="0"/>
              </a:rPr>
              <a:t>is-&gt;OpenStream(statstg.pwcsName, NULL, STGM_READ | STGM_SHARE_EXCLUSIVE, 0, &amp;stream);</a:t>
            </a:r>
          </a:p>
          <a:p>
            <a:pPr>
              <a:buNone/>
            </a:pPr>
            <a:r>
              <a:rPr lang="en-US" sz="2600" smtClean="0">
                <a:latin typeface="Courier New" pitchFamily="49" charset="0"/>
                <a:cs typeface="Courier New" pitchFamily="49" charset="0"/>
              </a:rPr>
              <a:t>stream-&gt;Read(data, statstg.cbSize, NULL);</a:t>
            </a:r>
          </a:p>
          <a:p>
            <a:pPr>
              <a:buNone/>
            </a:pPr>
            <a:r>
              <a:rPr lang="en-US" sz="2600" smtClean="0">
                <a:latin typeface="Courier New" pitchFamily="49" charset="0"/>
                <a:cs typeface="Courier New" pitchFamily="49" charset="0"/>
              </a:rPr>
              <a:t>... parse data ...</a:t>
            </a:r>
          </a:p>
          <a:p>
            <a:pPr>
              <a:buNone/>
            </a:pPr>
            <a:endParaRPr lang="en-US" smtClean="0"/>
          </a:p>
          <a:p>
            <a:pPr>
              <a:buNone/>
            </a:pPr>
            <a:endParaRPr lang="en-US" smtClean="0"/>
          </a:p>
          <a:p>
            <a:pPr>
              <a:buNone/>
            </a:pPr>
            <a:endParaRPr lang="en-US" smtClean="0"/>
          </a:p>
          <a:p>
            <a:pPr>
              <a:buNone/>
            </a:pPr>
            <a:endParaRPr lang="en-US" smtClean="0"/>
          </a:p>
          <a:p>
            <a:pPr>
              <a:buNone/>
            </a:pP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2EFCA-A371-4A3B-B62B-F22838F6E366}" type="datetime1">
              <a:rPr lang="en-US" smtClean="0"/>
              <a:pPr/>
              <a:t>6/13/2008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Bruce Dang | BDA@microsoft.com | Secure Windows Initiative | Microsoft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CA31-EB01-4F3C-880A-B43EEA593A3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Doing it with Python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A bit simpler.  Good for experiments.</a:t>
            </a:r>
          </a:p>
          <a:p>
            <a:pPr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from </a:t>
            </a:r>
            <a:r>
              <a:rPr lang="en-US" sz="1800" err="1" smtClean="0">
                <a:latin typeface="Courier New" pitchFamily="49" charset="0"/>
                <a:cs typeface="Courier New" pitchFamily="49" charset="0"/>
              </a:rPr>
              <a:t>pythoncom</a:t>
            </a:r>
            <a:r>
              <a:rPr lang="en-US" sz="1800" smtClean="0">
                <a:latin typeface="Courier New" pitchFamily="49" charset="0"/>
                <a:cs typeface="Courier New" pitchFamily="49" charset="0"/>
              </a:rPr>
              <a:t> import *</a:t>
            </a:r>
          </a:p>
          <a:p>
            <a:pPr>
              <a:buNone/>
            </a:pPr>
            <a:r>
              <a:rPr lang="it-IT" sz="1800" smtClean="0">
                <a:latin typeface="Courier New" pitchFamily="49" charset="0"/>
                <a:cs typeface="Courier New" pitchFamily="49" charset="0"/>
              </a:rPr>
              <a:t>ostore = StgOpenStorage(sys.argv[1], None, 0x10, None, 0)</a:t>
            </a:r>
          </a:p>
          <a:p>
            <a:pPr>
              <a:buNone/>
            </a:pPr>
            <a:r>
              <a:rPr lang="en-US" sz="1800" err="1" smtClean="0">
                <a:latin typeface="Courier New" pitchFamily="49" charset="0"/>
                <a:cs typeface="Courier New" pitchFamily="49" charset="0"/>
              </a:rPr>
              <a:t>estat</a:t>
            </a:r>
            <a:r>
              <a:rPr lang="en-US" sz="180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800" err="1" smtClean="0">
                <a:latin typeface="Courier New" pitchFamily="49" charset="0"/>
                <a:cs typeface="Courier New" pitchFamily="49" charset="0"/>
              </a:rPr>
              <a:t>ostore.EnumElements</a:t>
            </a:r>
            <a:r>
              <a:rPr lang="en-US" sz="180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>
              <a:buNone/>
            </a:pPr>
            <a:r>
              <a:rPr lang="en-US" sz="1800" err="1" smtClean="0">
                <a:latin typeface="Courier New" pitchFamily="49" charset="0"/>
                <a:cs typeface="Courier New" pitchFamily="49" charset="0"/>
              </a:rPr>
              <a:t>str</a:t>
            </a:r>
            <a:r>
              <a:rPr lang="en-US" sz="180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800" err="1" smtClean="0">
                <a:latin typeface="Courier New" pitchFamily="49" charset="0"/>
                <a:cs typeface="Courier New" pitchFamily="49" charset="0"/>
              </a:rPr>
              <a:t>estat.Next</a:t>
            </a:r>
            <a:r>
              <a:rPr lang="en-US" sz="180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while </a:t>
            </a:r>
            <a:r>
              <a:rPr lang="en-US" sz="1800" err="1" smtClean="0">
                <a:latin typeface="Courier New" pitchFamily="49" charset="0"/>
                <a:cs typeface="Courier New" pitchFamily="49" charset="0"/>
              </a:rPr>
              <a:t>str</a:t>
            </a:r>
            <a:r>
              <a:rPr lang="en-US" sz="1800" smtClean="0">
                <a:latin typeface="Courier New" pitchFamily="49" charset="0"/>
                <a:cs typeface="Courier New" pitchFamily="49" charset="0"/>
              </a:rPr>
              <a:t> != ():</a:t>
            </a:r>
          </a:p>
          <a:p>
            <a:pPr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	if </a:t>
            </a:r>
            <a:r>
              <a:rPr lang="en-US" sz="1800" err="1" smtClean="0">
                <a:latin typeface="Courier New" pitchFamily="49" charset="0"/>
                <a:cs typeface="Courier New" pitchFamily="49" charset="0"/>
              </a:rPr>
              <a:t>str</a:t>
            </a:r>
            <a:r>
              <a:rPr lang="en-US" sz="1800" smtClean="0">
                <a:latin typeface="Courier New" pitchFamily="49" charset="0"/>
                <a:cs typeface="Courier New" pitchFamily="49" charset="0"/>
              </a:rPr>
              <a:t>[0][0] == "PowerPoint Document":</a:t>
            </a:r>
          </a:p>
          <a:p>
            <a:pPr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1800" err="1" smtClean="0">
                <a:latin typeface="Courier New" pitchFamily="49" charset="0"/>
                <a:cs typeface="Courier New" pitchFamily="49" charset="0"/>
              </a:rPr>
              <a:t>len</a:t>
            </a:r>
            <a:r>
              <a:rPr lang="en-US" sz="180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800" err="1" smtClean="0">
                <a:latin typeface="Courier New" pitchFamily="49" charset="0"/>
                <a:cs typeface="Courier New" pitchFamily="49" charset="0"/>
              </a:rPr>
              <a:t>str</a:t>
            </a:r>
            <a:r>
              <a:rPr lang="en-US" sz="1800" smtClean="0">
                <a:latin typeface="Courier New" pitchFamily="49" charset="0"/>
                <a:cs typeface="Courier New" pitchFamily="49" charset="0"/>
              </a:rPr>
              <a:t>[0][2]</a:t>
            </a:r>
          </a:p>
          <a:p>
            <a:pPr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800" err="1" smtClean="0">
                <a:latin typeface="Courier New" pitchFamily="49" charset="0"/>
                <a:cs typeface="Courier New" pitchFamily="49" charset="0"/>
              </a:rPr>
              <a:t>str</a:t>
            </a:r>
            <a:r>
              <a:rPr lang="en-US" sz="180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800" err="1" smtClean="0">
                <a:latin typeface="Courier New" pitchFamily="49" charset="0"/>
                <a:cs typeface="Courier New" pitchFamily="49" charset="0"/>
              </a:rPr>
              <a:t>estat.Next</a:t>
            </a:r>
            <a:r>
              <a:rPr lang="en-US" sz="180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>
              <a:buNone/>
            </a:pPr>
            <a:r>
              <a:rPr lang="en-US" sz="1800" err="1" smtClean="0">
                <a:latin typeface="Courier New" pitchFamily="49" charset="0"/>
                <a:cs typeface="Courier New" pitchFamily="49" charset="0"/>
              </a:rPr>
              <a:t>ostream</a:t>
            </a:r>
            <a:r>
              <a:rPr lang="en-US" sz="180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800" err="1" smtClean="0">
                <a:latin typeface="Courier New" pitchFamily="49" charset="0"/>
                <a:cs typeface="Courier New" pitchFamily="49" charset="0"/>
              </a:rPr>
              <a:t>ostore.OpenStream</a:t>
            </a:r>
            <a:r>
              <a:rPr lang="en-US" sz="1800" smtClean="0">
                <a:latin typeface="Courier New" pitchFamily="49" charset="0"/>
                <a:cs typeface="Courier New" pitchFamily="49" charset="0"/>
              </a:rPr>
              <a:t>("PowerPoint Document", None, 0x10, 0)</a:t>
            </a:r>
          </a:p>
          <a:p>
            <a:pPr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data = </a:t>
            </a:r>
            <a:r>
              <a:rPr lang="en-US" sz="1800" err="1" smtClean="0">
                <a:latin typeface="Courier New" pitchFamily="49" charset="0"/>
                <a:cs typeface="Courier New" pitchFamily="49" charset="0"/>
              </a:rPr>
              <a:t>ostream.Read</a:t>
            </a:r>
            <a:r>
              <a:rPr lang="en-US" sz="180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err="1" smtClean="0">
                <a:latin typeface="Courier New" pitchFamily="49" charset="0"/>
                <a:cs typeface="Courier New" pitchFamily="49" charset="0"/>
              </a:rPr>
              <a:t>len</a:t>
            </a:r>
            <a:r>
              <a:rPr lang="en-US" sz="180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...parse data...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2EFCA-A371-4A3B-B62B-F22838F6E366}" type="datetime1">
              <a:rPr lang="en-US" smtClean="0"/>
              <a:pPr/>
              <a:t>6/13/2008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Bruce Dang | BDA@microsoft.com | Secure Windows Initiative | Microsoft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CA31-EB01-4F3C-880A-B43EEA593A33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PowerPoint binary file format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Stores data in the “PowerPoint Document” stream. </a:t>
            </a:r>
            <a:r>
              <a:rPr lang="en-US" sz="1800" smtClean="0">
                <a:latin typeface="Courier New" pitchFamily="49" charset="0"/>
                <a:cs typeface="Courier New" pitchFamily="49" charset="0"/>
              </a:rPr>
              <a:t>OpenStream(L“PowerPoint Document”, ...)</a:t>
            </a:r>
          </a:p>
          <a:p>
            <a:r>
              <a:rPr lang="en-US" smtClean="0"/>
              <a:t>Two types of PowerPoint data structures</a:t>
            </a:r>
          </a:p>
          <a:p>
            <a:pPr lvl="1"/>
            <a:r>
              <a:rPr lang="en-US" smtClean="0"/>
              <a:t>Container – a </a:t>
            </a:r>
            <a:r>
              <a:rPr lang="en-US" smtClean="0"/>
              <a:t>“directory”</a:t>
            </a:r>
            <a:endParaRPr lang="en-US" smtClean="0"/>
          </a:p>
          <a:p>
            <a:pPr lvl="2"/>
            <a:r>
              <a:rPr lang="en-US" smtClean="0"/>
              <a:t>Contains other container or atoms.</a:t>
            </a:r>
          </a:p>
          <a:p>
            <a:pPr lvl="1"/>
            <a:r>
              <a:rPr lang="en-US" smtClean="0"/>
              <a:t>Atom – a </a:t>
            </a:r>
            <a:r>
              <a:rPr lang="en-US" smtClean="0"/>
              <a:t>“file”</a:t>
            </a:r>
            <a:endParaRPr lang="en-US" smtClean="0"/>
          </a:p>
          <a:p>
            <a:r>
              <a:rPr lang="en-US" smtClean="0"/>
              <a:t>Records follow TLV style</a:t>
            </a:r>
          </a:p>
          <a:p>
            <a:r>
              <a:rPr lang="en-US" smtClean="0"/>
              <a:t>MSO objects follow the same format</a:t>
            </a:r>
          </a:p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2EFCA-A371-4A3B-B62B-F22838F6E366}" type="datetime1">
              <a:rPr lang="en-US" smtClean="0"/>
              <a:pPr/>
              <a:t>6/13/2008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Bruce Dang | BDA@microsoft.com | Secure Windows Initiative | Microsoft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CA31-EB01-4F3C-880A-B43EEA593A33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PowerPoint binary file format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mtClean="0"/>
              <a:t>1 </a:t>
            </a:r>
            <a:r>
              <a:rPr lang="en-US" err="1" smtClean="0"/>
              <a:t>struct</a:t>
            </a:r>
            <a:r>
              <a:rPr lang="en-US" smtClean="0"/>
              <a:t> to rule them all</a:t>
            </a:r>
          </a:p>
          <a:p>
            <a:pPr>
              <a:buNone/>
            </a:pPr>
            <a:r>
              <a:rPr lang="en-US" sz="1800" err="1" smtClean="0">
                <a:latin typeface="Courier New" pitchFamily="49" charset="0"/>
                <a:cs typeface="Courier New" pitchFamily="49" charset="0"/>
              </a:rPr>
              <a:t>typedef</a:t>
            </a:r>
            <a:r>
              <a:rPr lang="en-US" sz="180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err="1" smtClean="0">
                <a:latin typeface="Courier New" pitchFamily="49" charset="0"/>
                <a:cs typeface="Courier New" pitchFamily="49" charset="0"/>
              </a:rPr>
              <a:t>struct</a:t>
            </a:r>
            <a:endParaRPr lang="en-US" sz="180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  uint2 recVer:4;</a:t>
            </a:r>
          </a:p>
          <a:p>
            <a:pPr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  uint2 recInstance:12;</a:t>
            </a:r>
          </a:p>
          <a:p>
            <a:pPr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  uint2 </a:t>
            </a:r>
            <a:r>
              <a:rPr lang="en-US" sz="1800" err="1" smtClean="0">
                <a:latin typeface="Courier New" pitchFamily="49" charset="0"/>
                <a:cs typeface="Courier New" pitchFamily="49" charset="0"/>
              </a:rPr>
              <a:t>recType</a:t>
            </a:r>
            <a:r>
              <a:rPr lang="en-US" sz="180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  uint4 </a:t>
            </a:r>
            <a:r>
              <a:rPr lang="en-US" sz="1800" err="1" smtClean="0">
                <a:latin typeface="Courier New" pitchFamily="49" charset="0"/>
                <a:cs typeface="Courier New" pitchFamily="49" charset="0"/>
              </a:rPr>
              <a:t>recLen</a:t>
            </a:r>
            <a:r>
              <a:rPr lang="en-US" sz="180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} </a:t>
            </a:r>
            <a:r>
              <a:rPr lang="en-US" sz="1800" err="1" smtClean="0">
                <a:latin typeface="Courier New" pitchFamily="49" charset="0"/>
                <a:cs typeface="Courier New" pitchFamily="49" charset="0"/>
              </a:rPr>
              <a:t>PPTRHDR_t</a:t>
            </a:r>
            <a:r>
              <a:rPr lang="en-US" sz="180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lvl="1"/>
            <a:r>
              <a:rPr lang="en-US" smtClean="0"/>
              <a:t>If </a:t>
            </a:r>
            <a:r>
              <a:rPr lang="en-US" err="1" smtClean="0"/>
              <a:t>recVer</a:t>
            </a:r>
            <a:r>
              <a:rPr lang="en-US" smtClean="0"/>
              <a:t> = 0xF, then the record is a container; else, it is an atom</a:t>
            </a:r>
          </a:p>
          <a:p>
            <a:pPr lvl="1"/>
            <a:r>
              <a:rPr lang="en-US" err="1" smtClean="0"/>
              <a:t>recType</a:t>
            </a:r>
            <a:r>
              <a:rPr lang="en-US" smtClean="0"/>
              <a:t> refers to the record type.  There are ~ 100 of these in PowerPoint.  You can look them up the file format specification.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2EFCA-A371-4A3B-B62B-F22838F6E366}" type="datetime1">
              <a:rPr lang="en-US" smtClean="0"/>
              <a:pPr/>
              <a:t>6/13/2008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Bruce Dang | BDA@microsoft.com | Secure Windows Initiative | Microsoft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CA31-EB01-4F3C-880A-B43EEA593A33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568</TotalTime>
  <Words>1788</Words>
  <Application>Microsoft Office PowerPoint</Application>
  <PresentationFormat>On-screen Show (4:3)</PresentationFormat>
  <Paragraphs>348</Paragraphs>
  <Slides>35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Module</vt:lpstr>
      <vt:lpstr>Methods for Understanding and Analyzing Targeted Attacks with Office Documents</vt:lpstr>
      <vt:lpstr>Agenda</vt:lpstr>
      <vt:lpstr>Introduction</vt:lpstr>
      <vt:lpstr>Office binary file format</vt:lpstr>
      <vt:lpstr>Use Win32 COM API</vt:lpstr>
      <vt:lpstr>Using Win32 COM API</vt:lpstr>
      <vt:lpstr>Doing it with Python</vt:lpstr>
      <vt:lpstr>PowerPoint binary file format</vt:lpstr>
      <vt:lpstr>PowerPoint binary file format</vt:lpstr>
      <vt:lpstr>PowerPoint binary file format</vt:lpstr>
      <vt:lpstr>PowerPoint binary file format</vt:lpstr>
      <vt:lpstr>PowerPoint binary file format</vt:lpstr>
      <vt:lpstr>Excel binary file format</vt:lpstr>
      <vt:lpstr>Bugs</vt:lpstr>
      <vt:lpstr>DEMO</vt:lpstr>
      <vt:lpstr>Defensive mechanisms</vt:lpstr>
      <vt:lpstr>Defensive mechanisms</vt:lpstr>
      <vt:lpstr>Defensive mechanisms</vt:lpstr>
      <vt:lpstr>Defensive mechanisms</vt:lpstr>
      <vt:lpstr>Exploit structure</vt:lpstr>
      <vt:lpstr>Exploit structure</vt:lpstr>
      <vt:lpstr>Exploit structure</vt:lpstr>
      <vt:lpstr>Exploit structure</vt:lpstr>
      <vt:lpstr>Exploit structure</vt:lpstr>
      <vt:lpstr>Analysis techniques</vt:lpstr>
      <vt:lpstr>Analysis techniques</vt:lpstr>
      <vt:lpstr>Analysis techniques</vt:lpstr>
      <vt:lpstr>Analysis techniques</vt:lpstr>
      <vt:lpstr>Analysis techniques</vt:lpstr>
      <vt:lpstr>Analysis techniques</vt:lpstr>
      <vt:lpstr>Analysis techniques</vt:lpstr>
      <vt:lpstr>Analysis techniques</vt:lpstr>
      <vt:lpstr>Detection mechanisms</vt:lpstr>
      <vt:lpstr>Detection mechanisms</vt:lpstr>
      <vt:lpstr>Miscellaneous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Methods for Understanding and Analyzing Targeted Attacks with Office Documents</dc:title>
  <dc:creator>bruce</dc:creator>
  <cp:lastModifiedBy>bruce</cp:lastModifiedBy>
  <cp:revision>69</cp:revision>
  <dcterms:created xsi:type="dcterms:W3CDTF">2008-05-26T07:31:57Z</dcterms:created>
  <dcterms:modified xsi:type="dcterms:W3CDTF">2008-06-13T15:14:43Z</dcterms:modified>
</cp:coreProperties>
</file>