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1"/>
  </p:notesMasterIdLst>
  <p:sldIdLst>
    <p:sldId id="256" r:id="rId2"/>
    <p:sldId id="257" r:id="rId3"/>
    <p:sldId id="289" r:id="rId4"/>
    <p:sldId id="263" r:id="rId5"/>
    <p:sldId id="261" r:id="rId6"/>
    <p:sldId id="292" r:id="rId7"/>
    <p:sldId id="288" r:id="rId8"/>
    <p:sldId id="287" r:id="rId9"/>
    <p:sldId id="293" r:id="rId10"/>
    <p:sldId id="268" r:id="rId11"/>
    <p:sldId id="269" r:id="rId12"/>
    <p:sldId id="273" r:id="rId13"/>
    <p:sldId id="274" r:id="rId14"/>
    <p:sldId id="299" r:id="rId15"/>
    <p:sldId id="294" r:id="rId16"/>
    <p:sldId id="290" r:id="rId17"/>
    <p:sldId id="298" r:id="rId18"/>
    <p:sldId id="296" r:id="rId19"/>
    <p:sldId id="297"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CC"/>
    <a:srgbClr val="6600CC"/>
    <a:srgbClr val="008000"/>
    <a:srgbClr val="FF9933"/>
    <a:srgbClr val="CC0000"/>
    <a:srgbClr val="00CC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568" autoAdjust="0"/>
    <p:restoredTop sz="69291" autoAdjust="0"/>
  </p:normalViewPr>
  <p:slideViewPr>
    <p:cSldViewPr>
      <p:cViewPr varScale="1">
        <p:scale>
          <a:sx n="76" d="100"/>
          <a:sy n="76" d="100"/>
        </p:scale>
        <p:origin x="-114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4B97151-9E83-460F-BE57-9EDE248227D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Jason</a:t>
            </a:r>
            <a:r>
              <a:rPr lang="en-US" baseline="0" dirty="0" smtClean="0"/>
              <a:t> </a:t>
            </a:r>
            <a:r>
              <a:rPr lang="en-US" dirty="0" smtClean="0"/>
              <a:t>Raber speaks</a:t>
            </a:r>
            <a:r>
              <a:rPr lang="en-US" baseline="0" dirty="0" smtClean="0"/>
              <a:t> ]]</a:t>
            </a:r>
            <a:endParaRPr lang="en-US" dirty="0" smtClean="0"/>
          </a:p>
          <a:p>
            <a:endParaRPr lang="en-US" dirty="0" smtClean="0"/>
          </a:p>
          <a:p>
            <a:r>
              <a:rPr lang="en-US" dirty="0" smtClean="0"/>
              <a:t>Hello, my name is Jason Raber and this is my co-worker</a:t>
            </a:r>
            <a:r>
              <a:rPr lang="en-US" baseline="0" dirty="0" smtClean="0"/>
              <a:t> Jason Cheatham.  We work for the Air Force Research Laboratory, specifically the Autonomic Trusted Sensing for Persistent Intelligence branch.  Our primary mission is to assess and protect government systems.  The team I lead is in charge of assessing the strength and weaknesses of software based protections.  We are black hats who emulate the bad guys and break software protections to judge how long a protection can survive in the wild.  By survive I mean how long the protections last for 3 objectives (reverse engineering, piracy, and tampering).</a:t>
            </a:r>
          </a:p>
          <a:p>
            <a:endParaRPr lang="en-US" baseline="0" dirty="0" smtClean="0"/>
          </a:p>
          <a:p>
            <a:r>
              <a:rPr lang="en-US" baseline="0" dirty="0" smtClean="0"/>
              <a:t>Today we will be giving you an overview of one of the reverse engineering tools used by our office.  Specifically a hardware emulator.</a:t>
            </a:r>
          </a:p>
          <a:p>
            <a:endParaRPr lang="en-US" baseline="0" dirty="0" smtClean="0"/>
          </a:p>
          <a:p>
            <a:r>
              <a:rPr lang="en-US" baseline="0" dirty="0" smtClean="0"/>
              <a:t>By the way, before we proceed I must state that we can not answer questions in a public forum or go off our given already approved script.  Due to public approval process we must stick to the script that has been approved for public release.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Our intent for this talk is to give an overview of the hardware emulator, the American </a:t>
            </a:r>
            <a:r>
              <a:rPr lang="en-US" baseline="0" dirty="0" err="1" smtClean="0"/>
              <a:t>Arium</a:t>
            </a:r>
            <a:r>
              <a:rPr lang="en-US" baseline="0" dirty="0" smtClean="0"/>
              <a:t> specifically with the slant of targeting the reverse engineer and how to use an ICE effectively.  We have found that there really are not a lot of good tutorials or presentation on this powerful capability.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4B97151-9E83-460F-BE57-9EDE248227D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a:t>
            </a:r>
            <a:r>
              <a:rPr lang="en-US" dirty="0" smtClean="0"/>
              <a:t>Cheatham speaks</a:t>
            </a:r>
            <a:r>
              <a:rPr lang="en-US" baseline="0" dirty="0" smtClean="0"/>
              <a:t> ]]</a:t>
            </a:r>
            <a:endParaRPr lang="en-US" dirty="0" smtClean="0"/>
          </a:p>
          <a:p>
            <a:endParaRPr lang="en-US" dirty="0" smtClean="0"/>
          </a:p>
          <a:p>
            <a:r>
              <a:rPr lang="en-US" baseline="0" dirty="0" smtClean="0"/>
              <a:t>Much like other customizable debuggers, SourcePoint has a macro engine that allows you to automate a variety of tasks.  You can use macros to do things like implement stealthy breakpoints or provide OS-specific semantic information (like a list of processes running on the system).  The SourcePoint macro language includes many emulator control functions that give you a lot of control.</a:t>
            </a:r>
          </a:p>
          <a:p>
            <a:endParaRPr lang="en-US" baseline="0" dirty="0" smtClean="0"/>
          </a:p>
          <a:p>
            <a:r>
              <a:rPr lang="en-US" baseline="0" dirty="0" smtClean="0"/>
              <a:t>The language used by SourcePoint is an interpreted C-like language.  It has all the standard features like variables, functions, and control flow statements, along with some hardware-specific elements.  For instance, all the types but strings have well-defined widths (in bytes).</a:t>
            </a:r>
          </a:p>
          <a:p>
            <a:endParaRPr lang="en-US" baseline="0" dirty="0" smtClean="0"/>
          </a:p>
          <a:p>
            <a:r>
              <a:rPr lang="en-US" b="1" baseline="0" dirty="0" smtClean="0"/>
              <a:t>Example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On the right is an example macro that illustrates some of the standard language features.  We’re defining a procedure that takes a couple arguments.  Arguments can be optionally typed by defining them between the procedure declaration and the actual start of the procedure.  We’ve got an infinite while loop, a comparison using the current value of the EIP register, and some direct emulator control with “step” and “stop”.</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example on the right </a:t>
            </a:r>
            <a:r>
              <a:rPr lang="en-US" dirty="0" smtClean="0"/>
              <a:t>acts like a memory range breakpoint, but without actually setting a software or hardware breakpoint. It single</a:t>
            </a:r>
            <a:r>
              <a:rPr lang="en-US" baseline="0" dirty="0" smtClean="0"/>
              <a:t> steps until an instruction in the target range is about to be executed, then halts the target CPU</a:t>
            </a:r>
            <a:r>
              <a:rPr lang="en-US" dirty="0" smtClean="0"/>
              <a:t>.  For speed,</a:t>
            </a:r>
            <a:r>
              <a:rPr lang="en-US" baseline="0" dirty="0" smtClean="0"/>
              <a:t> we have the loop stepping 4 instructions at a time so that it’s not doing the EIP check as often.  </a:t>
            </a:r>
            <a:r>
              <a:rPr lang="en-US" dirty="0" smtClean="0"/>
              <a:t>It’s still not fast</a:t>
            </a:r>
            <a:r>
              <a:rPr lang="en-US" baseline="0" dirty="0" smtClean="0"/>
              <a:t> (not nearly as fast a software tracing), but it’s better than doing it by hand</a:t>
            </a:r>
            <a:r>
              <a:rPr lang="en-US" dirty="0" smtClean="0"/>
              <a:t>.</a:t>
            </a:r>
          </a:p>
        </p:txBody>
      </p:sp>
      <p:sp>
        <p:nvSpPr>
          <p:cNvPr id="4" name="Slide Number Placeholder 3"/>
          <p:cNvSpPr>
            <a:spLocks noGrp="1"/>
          </p:cNvSpPr>
          <p:nvPr>
            <p:ph type="sldNum" sz="quarter" idx="10"/>
          </p:nvPr>
        </p:nvSpPr>
        <p:spPr/>
        <p:txBody>
          <a:bodyPr/>
          <a:lstStyle/>
          <a:p>
            <a:fld id="{C4B97151-9E83-460F-BE57-9EDE248227D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a:t>
            </a:r>
            <a:r>
              <a:rPr lang="en-US" dirty="0" smtClean="0"/>
              <a:t>Cheatham speaks</a:t>
            </a: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is a short video of me running the pcrange breakpoint.  It’s just to give you a feel for how macros work in SourcePoint.</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&lt;click&gt;</a:t>
            </a:r>
          </a:p>
          <a:p>
            <a:endParaRPr lang="en-US" dirty="0" smtClean="0"/>
          </a:p>
          <a:p>
            <a:r>
              <a:rPr lang="en-US" dirty="0" smtClean="0"/>
              <a:t>First</a:t>
            </a:r>
            <a:r>
              <a:rPr lang="en-US" baseline="0" dirty="0" smtClean="0"/>
              <a:t> I stop the emulator; we end up at one of our EB FE breakpoints.  Here I’m writing two bytes to the code to restore the bytes I stole for the EB FE instruction.</a:t>
            </a:r>
          </a:p>
          <a:p>
            <a:endParaRPr lang="en-US" baseline="0" dirty="0" smtClean="0"/>
          </a:p>
          <a:p>
            <a:r>
              <a:rPr lang="en-US" baseline="0" dirty="0" smtClean="0"/>
              <a:t>With those two bytes restored, I can run the pcrange macro.  </a:t>
            </a:r>
            <a:r>
              <a:rPr lang="en-US" dirty="0" smtClean="0"/>
              <a:t>There’s the instruction pointer automatically stepping through the</a:t>
            </a:r>
            <a:r>
              <a:rPr lang="en-US" baseline="0" dirty="0" smtClean="0"/>
              <a:t> </a:t>
            </a:r>
            <a:r>
              <a:rPr lang="en-US" dirty="0" smtClean="0"/>
              <a:t>code until it gets in the range I specified.  Once the instruction pointer lands within the range, the macro will stop execution and allow you to examine the state of the registers and memory without using CC’s or DR registers</a:t>
            </a:r>
          </a:p>
          <a:p>
            <a:endParaRPr lang="en-US" dirty="0"/>
          </a:p>
        </p:txBody>
      </p:sp>
      <p:sp>
        <p:nvSpPr>
          <p:cNvPr id="4" name="Slide Number Placeholder 3"/>
          <p:cNvSpPr>
            <a:spLocks noGrp="1"/>
          </p:cNvSpPr>
          <p:nvPr>
            <p:ph type="sldNum" sz="quarter" idx="10"/>
          </p:nvPr>
        </p:nvSpPr>
        <p:spPr/>
        <p:txBody>
          <a:bodyPr/>
          <a:lstStyle/>
          <a:p>
            <a:fld id="{C4B97151-9E83-460F-BE57-9EDE248227D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a:t>
            </a:r>
            <a:r>
              <a:rPr lang="en-US" dirty="0" smtClean="0"/>
              <a:t>Cheatham speaks</a:t>
            </a:r>
            <a:r>
              <a:rPr lang="en-US" baseline="0" dirty="0" smtClean="0"/>
              <a:t> ]]</a:t>
            </a:r>
            <a:endParaRPr lang="en-US" dirty="0" smtClean="0"/>
          </a:p>
          <a:p>
            <a:endParaRPr lang="en-US" dirty="0" smtClean="0"/>
          </a:p>
          <a:p>
            <a:r>
              <a:rPr lang="en-US" dirty="0" smtClean="0"/>
              <a:t>Here is a macro that will execute a run trace similar to </a:t>
            </a:r>
            <a:r>
              <a:rPr lang="en-US" dirty="0" err="1" smtClean="0"/>
              <a:t>Olly</a:t>
            </a:r>
            <a:r>
              <a:rPr lang="en-US" dirty="0" smtClean="0"/>
              <a:t> debug or IDA Pro’s run trace feature</a:t>
            </a:r>
            <a:r>
              <a:rPr lang="en-US" sz="1200" kern="1200" dirty="0" smtClean="0">
                <a:solidFill>
                  <a:schemeClr val="tx1"/>
                </a:solidFill>
                <a:latin typeface="Arial" charset="0"/>
                <a:ea typeface="+mn-ea"/>
                <a:cs typeface="+mn-cs"/>
              </a:rPr>
              <a:t>.  It creates a file to store the trace in, then starts stepping until the target</a:t>
            </a:r>
            <a:r>
              <a:rPr lang="en-US" sz="1200" kern="1200" baseline="0" dirty="0" smtClean="0">
                <a:solidFill>
                  <a:schemeClr val="tx1"/>
                </a:solidFill>
                <a:latin typeface="Arial" charset="0"/>
                <a:ea typeface="+mn-ea"/>
                <a:cs typeface="+mn-cs"/>
              </a:rPr>
              <a:t> address is reached.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macro avoids stepping through kernel code.  When it sees that it’s stepped from user address space into kernel address space, it sets breakpoints at the first few addresses just after the last user EIP.  Then it tells the CPU to continue operation.  When the target address is reached, the script stops executing.</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This version of the script has a logical bug that causes the “Target is already stopped” message.  Specifically, the script calls “stop” to when it exits the loop, but there’s really no need to do that since it had to have been stopped for any comparisons with EIP to happen.</a:t>
            </a:r>
          </a:p>
        </p:txBody>
      </p:sp>
      <p:sp>
        <p:nvSpPr>
          <p:cNvPr id="4" name="Slide Number Placeholder 3"/>
          <p:cNvSpPr>
            <a:spLocks noGrp="1"/>
          </p:cNvSpPr>
          <p:nvPr>
            <p:ph type="sldNum" sz="quarter" idx="10"/>
          </p:nvPr>
        </p:nvSpPr>
        <p:spPr/>
        <p:txBody>
          <a:bodyPr/>
          <a:lstStyle/>
          <a:p>
            <a:fld id="{C4B97151-9E83-460F-BE57-9EDE248227D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a:t>
            </a:r>
            <a:r>
              <a:rPr lang="en-US" dirty="0" smtClean="0"/>
              <a:t>Cheatham speaks</a:t>
            </a:r>
            <a:r>
              <a:rPr lang="en-US" baseline="0" dirty="0" smtClean="0"/>
              <a:t> ]]</a:t>
            </a:r>
            <a:endParaRPr lang="en-US" dirty="0" smtClean="0"/>
          </a:p>
          <a:p>
            <a:endParaRPr lang="en-US" dirty="0" smtClean="0"/>
          </a:p>
          <a:p>
            <a:r>
              <a:rPr lang="en-US" dirty="0" smtClean="0"/>
              <a:t>A</a:t>
            </a:r>
            <a:r>
              <a:rPr lang="en-US" baseline="0" dirty="0" smtClean="0"/>
              <a:t> hardware debugger on Windows is pretty bare bones, so we’ve developed a few macros to make basic system examination a bit easier.  These have been developed for Windows XP SP3, and will probably work for other versions, but almost certainly won’t do much for Vista or Windows 7.</a:t>
            </a:r>
          </a:p>
          <a:p>
            <a:endParaRPr lang="en-US" baseline="0" dirty="0" smtClean="0"/>
          </a:p>
          <a:p>
            <a:r>
              <a:rPr lang="en-US" dirty="0" smtClean="0"/>
              <a:t>When we started debugging with the ICE,</a:t>
            </a:r>
            <a:r>
              <a:rPr lang="en-US" baseline="0" dirty="0" smtClean="0"/>
              <a:t> one of our first questions was how we could attach to, or at least look at, a process.  One of the standard forensic techniques for looking at processes in memory is to find the head of the active process list and then walk the list.  That’s basically what the </a:t>
            </a:r>
            <a:r>
              <a:rPr lang="en-US" baseline="0" dirty="0" err="1" smtClean="0"/>
              <a:t>list_procs</a:t>
            </a:r>
            <a:r>
              <a:rPr lang="en-US" baseline="0" dirty="0" smtClean="0"/>
              <a:t> macro does, but of course it’s working on a live (paused) system.</a:t>
            </a:r>
          </a:p>
          <a:p>
            <a:endParaRPr lang="en-US" baseline="0" dirty="0" smtClean="0"/>
          </a:p>
          <a:p>
            <a:r>
              <a:rPr lang="en-US" baseline="0" dirty="0" smtClean="0"/>
              <a:t>Looking at processes is good, but we also wanted to mess with things, so we wrote the </a:t>
            </a:r>
            <a:r>
              <a:rPr lang="en-US" baseline="0" dirty="0" err="1" smtClean="0"/>
              <a:t>hook_syscall</a:t>
            </a:r>
            <a:r>
              <a:rPr lang="en-US" baseline="0" dirty="0" smtClean="0"/>
              <a:t> macro.  Along with a few supporting macros like </a:t>
            </a:r>
            <a:r>
              <a:rPr lang="en-US" baseline="0" dirty="0" err="1" smtClean="0"/>
              <a:t>get_ssdt</a:t>
            </a:r>
            <a:r>
              <a:rPr lang="en-US" baseline="0" dirty="0" smtClean="0"/>
              <a:t> and </a:t>
            </a:r>
            <a:r>
              <a:rPr lang="en-US" baseline="0" dirty="0" err="1" smtClean="0"/>
              <a:t>get_syscall_addr</a:t>
            </a:r>
            <a:r>
              <a:rPr lang="en-US" baseline="0" dirty="0" smtClean="0"/>
              <a:t>, this macro lets us hook a Windows system call.</a:t>
            </a:r>
          </a:p>
          <a:p>
            <a:endParaRPr lang="en-US" baseline="0" dirty="0" smtClean="0"/>
          </a:p>
          <a:p>
            <a:r>
              <a:rPr lang="en-US" dirty="0" smtClean="0"/>
              <a:t>Emulators</a:t>
            </a:r>
            <a:r>
              <a:rPr lang="en-US" baseline="0" dirty="0" smtClean="0"/>
              <a:t> are also good at debugging drivers (that’s one of they primary ways they’re marketed).  To get a foothold in </a:t>
            </a:r>
            <a:r>
              <a:rPr lang="en-US" baseline="0" dirty="0" err="1" smtClean="0"/>
              <a:t>driverland</a:t>
            </a:r>
            <a:r>
              <a:rPr lang="en-US" baseline="0" dirty="0" smtClean="0"/>
              <a:t>, we wrote a </a:t>
            </a:r>
            <a:r>
              <a:rPr lang="en-US" baseline="0" dirty="0" err="1" smtClean="0"/>
              <a:t>list_mods</a:t>
            </a:r>
            <a:r>
              <a:rPr lang="en-US" baseline="0" dirty="0" smtClean="0"/>
              <a:t> macro that works a lot like the </a:t>
            </a:r>
            <a:r>
              <a:rPr lang="en-US" baseline="0" dirty="0" err="1" smtClean="0"/>
              <a:t>list_procs</a:t>
            </a:r>
            <a:r>
              <a:rPr lang="en-US" baseline="0" dirty="0" smtClean="0"/>
              <a:t> macro, but it walks the loaded module list rather than the active process list.</a:t>
            </a:r>
          </a:p>
          <a:p>
            <a:endParaRPr lang="en-US" baseline="0" dirty="0"/>
          </a:p>
          <a:p>
            <a:r>
              <a:rPr lang="en-US" baseline="0" dirty="0" smtClean="0"/>
              <a:t>We’ve written a number of other simple macros, but these give some idea of how you can use some ideas from memory forensics to get a toehold in the OS.</a:t>
            </a:r>
          </a:p>
          <a:p>
            <a:endParaRPr lang="en-US" baseline="0" dirty="0" smtClean="0"/>
          </a:p>
          <a:p>
            <a:r>
              <a:rPr lang="en-US" baseline="0" dirty="0" smtClean="0"/>
              <a:t>&lt;click on video&gt;</a:t>
            </a:r>
          </a:p>
          <a:p>
            <a:endParaRPr lang="en-US" baseline="0" dirty="0" smtClean="0"/>
          </a:p>
          <a:p>
            <a:r>
              <a:rPr lang="en-US" baseline="0" dirty="0" smtClean="0"/>
              <a:t>This short video shows how macros can be loaded and used from the SourcePoint command line.  We first include the macro source file, which loads functions into memory.  We can then call functions, like </a:t>
            </a:r>
            <a:r>
              <a:rPr lang="en-US" baseline="0" dirty="0" err="1" smtClean="0"/>
              <a:t>list_procs</a:t>
            </a:r>
            <a:r>
              <a:rPr lang="en-US" baseline="0" dirty="0" smtClean="0"/>
              <a:t>, which gives you a function list similar to one from WinDbg; or </a:t>
            </a:r>
            <a:r>
              <a:rPr lang="en-US" baseline="0" dirty="0" err="1" smtClean="0"/>
              <a:t>get_syscall_addr</a:t>
            </a:r>
            <a:r>
              <a:rPr lang="en-US" baseline="0" dirty="0" smtClean="0"/>
              <a:t> function, which takes a string name and returns the address in memory of the give system call.</a:t>
            </a:r>
          </a:p>
        </p:txBody>
      </p:sp>
      <p:sp>
        <p:nvSpPr>
          <p:cNvPr id="4" name="Slide Number Placeholder 3"/>
          <p:cNvSpPr>
            <a:spLocks noGrp="1"/>
          </p:cNvSpPr>
          <p:nvPr>
            <p:ph type="sldNum" sz="quarter" idx="10"/>
          </p:nvPr>
        </p:nvSpPr>
        <p:spPr/>
        <p:txBody>
          <a:bodyPr/>
          <a:lstStyle/>
          <a:p>
            <a:fld id="{C4B97151-9E83-460F-BE57-9EDE248227D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[[Cheatham]]</a:t>
            </a:r>
          </a:p>
          <a:p>
            <a:endParaRPr lang="en-US" dirty="0" smtClean="0"/>
          </a:p>
          <a:p>
            <a:r>
              <a:rPr lang="en-US" dirty="0" smtClean="0"/>
              <a:t>I’d just like</a:t>
            </a:r>
            <a:r>
              <a:rPr lang="en-US" baseline="0" dirty="0" smtClean="0"/>
              <a:t> to dig a little deeper into the </a:t>
            </a:r>
            <a:r>
              <a:rPr lang="en-US" baseline="0" dirty="0" err="1" smtClean="0"/>
              <a:t>get_syscall_addr</a:t>
            </a:r>
            <a:r>
              <a:rPr lang="en-US" baseline="0" dirty="0" smtClean="0"/>
              <a:t> macro, just to really give you an idea of what we’re looking at with the Arium.</a:t>
            </a:r>
          </a:p>
          <a:p>
            <a:endParaRPr lang="en-US" baseline="0" dirty="0" smtClean="0"/>
          </a:p>
          <a:p>
            <a:r>
              <a:rPr lang="en-US" baseline="0" dirty="0" smtClean="0"/>
              <a:t>At the top level, the </a:t>
            </a:r>
            <a:r>
              <a:rPr lang="en-US" baseline="0" dirty="0" err="1" smtClean="0"/>
              <a:t>get_syscall_addr</a:t>
            </a:r>
            <a:r>
              <a:rPr lang="en-US" baseline="0" dirty="0" smtClean="0"/>
              <a:t> macro looks simple enough.  It checks the given name against a list, and if it knows the index, the macro returns the function address.  How is the </a:t>
            </a:r>
            <a:r>
              <a:rPr lang="en-US" baseline="0" dirty="0" err="1" smtClean="0"/>
              <a:t>ssdt_index_to_addr</a:t>
            </a:r>
            <a:r>
              <a:rPr lang="en-US" baseline="0" dirty="0" smtClean="0"/>
              <a:t> procedure implemented?</a:t>
            </a:r>
          </a:p>
          <a:p>
            <a:endParaRPr lang="en-US" baseline="0" dirty="0" smtClean="0"/>
          </a:p>
          <a:p>
            <a:r>
              <a:rPr lang="en-US" baseline="0" dirty="0" smtClean="0"/>
              <a:t>This procedure is actually simple enough—it just gets a pointer to the base of the SSDT and increments it.  Where is the SSDT address coming from, though?</a:t>
            </a:r>
          </a:p>
          <a:p>
            <a:endParaRPr lang="en-US" baseline="0" dirty="0" smtClean="0"/>
          </a:p>
          <a:p>
            <a:r>
              <a:rPr lang="en-US" baseline="0" dirty="0" smtClean="0"/>
              <a:t>Here’s where things get a bit more interesting.  The Arium can’t simply look at exported symbols, because it doesn’t exist inside the operating system.  We therefore have to use some forensic tricks.  In this case, we find a Windows GDI process and pull a pointer to the SSDT out of one of its thread’s ETHREAD structure.</a:t>
            </a:r>
          </a:p>
          <a:p>
            <a:endParaRPr lang="en-US" baseline="0" dirty="0" smtClean="0"/>
          </a:p>
          <a:p>
            <a:r>
              <a:rPr lang="en-US" baseline="0" dirty="0" smtClean="0"/>
              <a:t>Finding a GDI process is really the most involved part of the process.  We find the active process head, using a Windows XP-specific trick involving the KPCR structure, which is always at a known location.  From there we walk through the active process list, checking each process to see if it’s Win32Process field has a non-zero value.  As soon as we find one, we return it.</a:t>
            </a:r>
          </a:p>
          <a:p>
            <a:endParaRPr lang="en-US" baseline="0" dirty="0" smtClean="0"/>
          </a:p>
          <a:p>
            <a:r>
              <a:rPr lang="en-US" baseline="0" dirty="0" smtClean="0"/>
              <a:t>You can get some pretty neat high-level functionality out of the Arium by building up a library of relatively simple macros.</a:t>
            </a:r>
          </a:p>
        </p:txBody>
      </p:sp>
      <p:sp>
        <p:nvSpPr>
          <p:cNvPr id="4" name="Slide Number Placeholder 3"/>
          <p:cNvSpPr>
            <a:spLocks noGrp="1"/>
          </p:cNvSpPr>
          <p:nvPr>
            <p:ph type="sldNum" sz="quarter" idx="10"/>
          </p:nvPr>
        </p:nvSpPr>
        <p:spPr/>
        <p:txBody>
          <a:bodyPr/>
          <a:lstStyle/>
          <a:p>
            <a:fld id="{C4B97151-9E83-460F-BE57-9EDE248227D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 Cheatham speaks</a:t>
            </a:r>
            <a:r>
              <a:rPr lang="en-US" baseline="0" dirty="0" smtClean="0"/>
              <a:t> ]]</a:t>
            </a:r>
            <a:endParaRPr lang="en-US" dirty="0" smtClean="0"/>
          </a:p>
          <a:p>
            <a:endParaRPr lang="en-US" dirty="0" smtClean="0"/>
          </a:p>
          <a:p>
            <a:pPr>
              <a:buFont typeface="Arial" pitchFamily="34" charset="0"/>
              <a:buNone/>
            </a:pPr>
            <a:r>
              <a:rPr lang="en-US" baseline="0" dirty="0" smtClean="0"/>
              <a:t>Next I’ll talk a bit about using the hardware debugger to debug hypervisors</a:t>
            </a:r>
          </a:p>
          <a:p>
            <a:pPr>
              <a:buFont typeface="Arial" pitchFamily="34" charset="0"/>
              <a:buNone/>
            </a:pPr>
            <a:endParaRPr lang="en-US" baseline="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4B97151-9E83-460F-BE57-9EDE248227D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a:t>
            </a:r>
            <a:r>
              <a:rPr lang="en-US" dirty="0" smtClean="0"/>
              <a:t>Cheatham speaks</a:t>
            </a:r>
            <a:r>
              <a:rPr lang="en-US" baseline="0" dirty="0" smtClean="0"/>
              <a:t> ]]</a:t>
            </a:r>
            <a:endParaRPr lang="en-US" dirty="0" smtClean="0"/>
          </a:p>
          <a:p>
            <a:endParaRPr lang="en-US" dirty="0" smtClean="0"/>
          </a:p>
          <a:p>
            <a:r>
              <a:rPr lang="en-US" dirty="0" smtClean="0"/>
              <a:t>You can do a lot of the stuff we’ve been talking about with any kernel debugger, but </a:t>
            </a:r>
            <a:r>
              <a:rPr lang="en-US" baseline="0" dirty="0" smtClean="0"/>
              <a:t>software kernel debuggers run into problems with stealthy hypervisors because the hypervisor runs at a lower privilege level than an OS kernel.  Hardware debuggers take things to a whole other level.</a:t>
            </a:r>
          </a:p>
          <a:p>
            <a:endParaRPr lang="en-US" baseline="0" dirty="0" smtClean="0"/>
          </a:p>
          <a:p>
            <a:r>
              <a:rPr lang="en-US" baseline="0" dirty="0" smtClean="0"/>
              <a:t>Once you locate the hypervisor (no, an emulator can’t do </a:t>
            </a:r>
            <a:r>
              <a:rPr lang="en-US" b="0" i="1" baseline="0" dirty="0" smtClean="0"/>
              <a:t>everything </a:t>
            </a:r>
            <a:r>
              <a:rPr lang="en-US" baseline="0" dirty="0" smtClean="0"/>
              <a:t>for you), you can place a breakpoint in the main hypervisor trap function to get access when the guest exits.  At that point you can do all kinds of fun things, a few of which we’ve written simple macros for.</a:t>
            </a:r>
          </a:p>
          <a:p>
            <a:r>
              <a:rPr lang="en-US" baseline="0" dirty="0" smtClean="0"/>
              <a:t>   * </a:t>
            </a:r>
            <a:r>
              <a:rPr lang="en-US" baseline="0" dirty="0" err="1" smtClean="0"/>
              <a:t>vmx_is_enabled</a:t>
            </a:r>
            <a:r>
              <a:rPr lang="en-US" baseline="0" dirty="0" smtClean="0"/>
              <a:t> will indicate whether VMX mode is enabled on the target CPU</a:t>
            </a:r>
          </a:p>
          <a:p>
            <a:r>
              <a:rPr lang="en-US" baseline="0" dirty="0" smtClean="0"/>
              <a:t>   * </a:t>
            </a:r>
            <a:r>
              <a:rPr lang="en-US" baseline="0" dirty="0" err="1" smtClean="0"/>
              <a:t>vmx_goto_resume</a:t>
            </a:r>
            <a:r>
              <a:rPr lang="en-US" baseline="0" dirty="0" smtClean="0"/>
              <a:t> will single step through code until a VMRESUME instruction is encountered</a:t>
            </a:r>
          </a:p>
          <a:p>
            <a:r>
              <a:rPr lang="en-US" baseline="0" dirty="0" smtClean="0"/>
              <a:t>   * </a:t>
            </a:r>
            <a:r>
              <a:rPr lang="en-US" baseline="0" dirty="0" err="1" smtClean="0"/>
              <a:t>vmx_guest_eip</a:t>
            </a:r>
            <a:r>
              <a:rPr lang="en-US" baseline="0" dirty="0" smtClean="0"/>
              <a:t> returns the EIP of the active guest</a:t>
            </a:r>
          </a:p>
          <a:p>
            <a:r>
              <a:rPr lang="en-US" baseline="0" dirty="0" smtClean="0"/>
              <a:t>   * </a:t>
            </a:r>
            <a:r>
              <a:rPr lang="en-US" baseline="0" dirty="0" err="1" smtClean="0"/>
              <a:t>vmx_exit_reason</a:t>
            </a:r>
            <a:r>
              <a:rPr lang="en-US" baseline="0" dirty="0" smtClean="0"/>
              <a:t> displays why the VM exit occurred</a:t>
            </a:r>
          </a:p>
          <a:p>
            <a:endParaRPr lang="en-US" baseline="0" dirty="0" smtClean="0"/>
          </a:p>
          <a:p>
            <a:r>
              <a:rPr lang="en-US" baseline="0" dirty="0" smtClean="0"/>
              <a:t>These are pretty basic tools, but you can learn a lot about a target system with just these functions.</a:t>
            </a:r>
          </a:p>
        </p:txBody>
      </p:sp>
      <p:sp>
        <p:nvSpPr>
          <p:cNvPr id="4" name="Slide Number Placeholder 3"/>
          <p:cNvSpPr>
            <a:spLocks noGrp="1"/>
          </p:cNvSpPr>
          <p:nvPr>
            <p:ph type="sldNum" sz="quarter" idx="10"/>
          </p:nvPr>
        </p:nvSpPr>
        <p:spPr/>
        <p:txBody>
          <a:bodyPr/>
          <a:lstStyle/>
          <a:p>
            <a:fld id="{C4B97151-9E83-460F-BE57-9EDE248227D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Cheatham</a:t>
            </a:r>
            <a:r>
              <a:rPr lang="en-US" baseline="0" dirty="0" smtClean="0"/>
              <a:t> ]]</a:t>
            </a:r>
          </a:p>
          <a:p>
            <a:endParaRPr lang="en-US" baseline="0" dirty="0" smtClean="0"/>
          </a:p>
          <a:p>
            <a:r>
              <a:rPr lang="en-US" dirty="0" smtClean="0"/>
              <a:t>These </a:t>
            </a:r>
            <a:r>
              <a:rPr lang="en-US" baseline="0" dirty="0" smtClean="0"/>
              <a:t>videos show how we use the emulator to examine hypervisors.  If it seems like I’m cheating a bit…well, I am.  This is the demo hypervisor that Shawn </a:t>
            </a:r>
            <a:r>
              <a:rPr lang="en-US" baseline="0" dirty="0" err="1" smtClean="0"/>
              <a:t>Embleton</a:t>
            </a:r>
            <a:r>
              <a:rPr lang="en-US" baseline="0" dirty="0" smtClean="0"/>
              <a:t> put out on rootkit.com a couple of years ago, and it’s not exactly trying to be super stealthy.</a:t>
            </a:r>
          </a:p>
          <a:p>
            <a:endParaRPr lang="en-US" baseline="0" dirty="0" smtClean="0"/>
          </a:p>
          <a:p>
            <a:r>
              <a:rPr lang="en-US" baseline="0" dirty="0" smtClean="0"/>
              <a:t>The first step is to actually find the hypervisor.  Currently we just brute force it by dumping memory.  We’re helped out because we have some idea of where the hypervisor lives, but it can still take a while (unless we really, really cheat and just look where the hypervisor says it was loaded).  Memory dumping from an emulator can be slow or slower (this is the slow way).</a:t>
            </a:r>
          </a:p>
          <a:p>
            <a:endParaRPr lang="en-US" baseline="0" dirty="0" smtClean="0"/>
          </a:p>
          <a:p>
            <a:r>
              <a:rPr lang="en-US" dirty="0" smtClean="0"/>
              <a:t>Once we’ve dumped</a:t>
            </a:r>
            <a:r>
              <a:rPr lang="en-US" baseline="0" dirty="0" smtClean="0"/>
              <a:t> memory, we need to see if we actually found anything.  We do that by opening up the binary in IDA and searching for potential VM instructions.  In this case, I’m looking for 0F 01 C3, which is a VMRESUME instruction.  This is a good one to look for because a hypervisor will typically have to call this instruction to switch back to the VM.  The VMRESUME is the last thing called in the hypervisor code, so I’m guessing these CC’s are filling the space between functions.  So by searching backwards, I can find the beginning of the code.  A little ways down I see a VMREAD, which is a good sign that I’m still in VM code.  I’ll note the address of the function a save that for later.</a:t>
            </a:r>
          </a:p>
          <a:p>
            <a:endParaRPr lang="en-US" baseline="0" dirty="0" smtClean="0"/>
          </a:p>
          <a:p>
            <a:r>
              <a:rPr lang="en-US" baseline="0" dirty="0" smtClean="0"/>
              <a:t>Now that I’ve got a potential address for the hypervisor code, I switch back to SourcePoint and check it out.  Sure enough, there’s the hypervisor code, including the VMREAD.  I’ll set a software breakpoint at the  beginning of the hypervisor code and start up the CPU again.  Almost immediately I’m at my breakpoint.  I can single step through the hypervisor at this point, examining and changing code and memory just like any other program.</a:t>
            </a:r>
          </a:p>
          <a:p>
            <a:endParaRPr lang="en-US" baseline="0" dirty="0" smtClean="0"/>
          </a:p>
          <a:p>
            <a:r>
              <a:rPr lang="en-US" dirty="0" smtClean="0"/>
              <a:t>As</a:t>
            </a:r>
            <a:r>
              <a:rPr lang="en-US" baseline="0" dirty="0" smtClean="0"/>
              <a:t> I mentioned before, we’ve written a few macros to make working with VMs a little easier.  One is the </a:t>
            </a:r>
            <a:r>
              <a:rPr lang="en-US" baseline="0" dirty="0" err="1" smtClean="0"/>
              <a:t>vm_gest_eip</a:t>
            </a:r>
            <a:r>
              <a:rPr lang="en-US" baseline="0" dirty="0" smtClean="0"/>
              <a:t> procedure, which will actually insert a VM read instruction into target memory and execute it (which only works when the CPU is already in VMX mode).  Another is the </a:t>
            </a:r>
            <a:r>
              <a:rPr lang="en-US" baseline="0" dirty="0" err="1" smtClean="0"/>
              <a:t>vm_goto_resume</a:t>
            </a:r>
            <a:r>
              <a:rPr lang="en-US" baseline="0" dirty="0" smtClean="0"/>
              <a:t>, which will allow you to trace execution to the end of the VM handler.</a:t>
            </a:r>
            <a:endParaRPr lang="en-US" dirty="0"/>
          </a:p>
        </p:txBody>
      </p:sp>
      <p:sp>
        <p:nvSpPr>
          <p:cNvPr id="4" name="Slide Number Placeholder 3"/>
          <p:cNvSpPr>
            <a:spLocks noGrp="1"/>
          </p:cNvSpPr>
          <p:nvPr>
            <p:ph type="sldNum" sz="quarter" idx="10"/>
          </p:nvPr>
        </p:nvSpPr>
        <p:spPr/>
        <p:txBody>
          <a:bodyPr/>
          <a:lstStyle/>
          <a:p>
            <a:fld id="{C4B97151-9E83-460F-BE57-9EDE248227D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Cheatham ]]</a:t>
            </a:r>
          </a:p>
          <a:p>
            <a:endParaRPr lang="en-US" baseline="0" dirty="0" smtClean="0"/>
          </a:p>
          <a:p>
            <a:r>
              <a:rPr lang="en-US" baseline="0" dirty="0" smtClean="0"/>
              <a:t>Now for the bad news (you knew there was bad news).</a:t>
            </a:r>
          </a:p>
          <a:p>
            <a:endParaRPr lang="en-US" baseline="0" dirty="0" smtClean="0"/>
          </a:p>
          <a:p>
            <a:r>
              <a:rPr lang="en-US" baseline="0" dirty="0" smtClean="0"/>
              <a:t>One big limitation to using an emulator to debug hypervisors is that you can’t single step across the ring -1/0 boundary—entering or exiting VMX mode clears the trap flag.  This means that you can’t step into the hypervisor when a guest makes a privileged call, and you can’t step directly back into user land from the hypervisor.</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Without being able to trace or step into the hypervisor, finding it is the really tricky part.  As you saw in the video, an ICE is not the fastest way to scan gigabytes of memory (it would take hours to do a full memory dump), but it’ll do if you have some idea of where a hypervisor might be living.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Another issue are secure VM instructions.  Instructions such as AMD’s SKINIT, which is intended to allow a VM to be securely loaded, disable hardware debugging support in the processor.  Even an emulator can’t see what’s going on then.</a:t>
            </a:r>
          </a:p>
        </p:txBody>
      </p:sp>
      <p:sp>
        <p:nvSpPr>
          <p:cNvPr id="4" name="Slide Number Placeholder 3"/>
          <p:cNvSpPr>
            <a:spLocks noGrp="1"/>
          </p:cNvSpPr>
          <p:nvPr>
            <p:ph type="sldNum" sz="quarter" idx="10"/>
          </p:nvPr>
        </p:nvSpPr>
        <p:spPr/>
        <p:txBody>
          <a:bodyPr/>
          <a:lstStyle/>
          <a:p>
            <a:fld id="{C4B97151-9E83-460F-BE57-9EDE248227D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Raber</a:t>
            </a:r>
            <a:r>
              <a:rPr lang="en-US" baseline="0" dirty="0" smtClean="0"/>
              <a:t> ]]</a:t>
            </a:r>
          </a:p>
          <a:p>
            <a:endParaRPr lang="en-US" baseline="0" dirty="0" smtClean="0"/>
          </a:p>
          <a:p>
            <a:r>
              <a:rPr lang="en-US" baseline="0" dirty="0" smtClean="0"/>
              <a:t>In summary, when you combine a software debugger with a JTAG emulator, something amazing happens…  You get…The </a:t>
            </a:r>
            <a:r>
              <a:rPr lang="en-US" baseline="0" dirty="0" err="1" smtClean="0"/>
              <a:t>Debuginator</a:t>
            </a:r>
            <a:r>
              <a:rPr lang="en-US" baseline="0" dirty="0" smtClean="0"/>
              <a:t>!  See the majesty…</a:t>
            </a:r>
          </a:p>
          <a:p>
            <a:endParaRPr lang="en-US" baseline="0" dirty="0" smtClean="0"/>
          </a:p>
          <a:p>
            <a:r>
              <a:rPr lang="en-US" baseline="0" dirty="0" smtClean="0"/>
              <a:t>The combination of a typical software debugging environment with a hardware component gives you a lot of power.  It puts you way below ring 0, which can let you see and do almost anything.  It’s not always easy to work with, but with simple macros you can accomplish a lot.</a:t>
            </a:r>
          </a:p>
          <a:p>
            <a:endParaRPr lang="en-US" baseline="0" dirty="0" smtClean="0"/>
          </a:p>
          <a:p>
            <a:r>
              <a:rPr lang="en-US" baseline="0" dirty="0" smtClean="0"/>
              <a:t>Just as a reminder, we’re on a script and can’t answer any questions right now.  </a:t>
            </a:r>
            <a:r>
              <a:rPr lang="en-US" baseline="0" smtClean="0"/>
              <a:t>Thanks for your time.</a:t>
            </a:r>
            <a:endParaRPr lang="en-US" dirty="0"/>
          </a:p>
        </p:txBody>
      </p:sp>
      <p:sp>
        <p:nvSpPr>
          <p:cNvPr id="4" name="Slide Number Placeholder 3"/>
          <p:cNvSpPr>
            <a:spLocks noGrp="1"/>
          </p:cNvSpPr>
          <p:nvPr>
            <p:ph type="sldNum" sz="quarter" idx="10"/>
          </p:nvPr>
        </p:nvSpPr>
        <p:spPr/>
        <p:txBody>
          <a:bodyPr/>
          <a:lstStyle/>
          <a:p>
            <a:fld id="{C4B97151-9E83-460F-BE57-9EDE248227D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a:t>
            </a:r>
            <a:r>
              <a:rPr lang="en-US" dirty="0" smtClean="0"/>
              <a:t>Raber speaks</a:t>
            </a:r>
            <a:r>
              <a:rPr lang="en-US" baseline="0" dirty="0" smtClean="0"/>
              <a:t> ]]</a:t>
            </a:r>
            <a:endParaRPr lang="en-US" dirty="0" smtClean="0"/>
          </a:p>
          <a:p>
            <a:endParaRPr lang="en-US" dirty="0" smtClean="0"/>
          </a:p>
          <a:p>
            <a:r>
              <a:rPr lang="en-US" dirty="0" smtClean="0"/>
              <a:t>Here is an</a:t>
            </a:r>
            <a:r>
              <a:rPr lang="en-US" baseline="0" dirty="0" smtClean="0"/>
              <a:t> outline of the hardware emulator topics we will be discussing:</a:t>
            </a:r>
          </a:p>
          <a:p>
            <a:pPr>
              <a:buFont typeface="Arial" pitchFamily="34" charset="0"/>
              <a:buChar char="•"/>
            </a:pPr>
            <a:r>
              <a:rPr lang="en-US" baseline="0" dirty="0" smtClean="0"/>
              <a:t> Architecture</a:t>
            </a:r>
          </a:p>
          <a:p>
            <a:pPr>
              <a:buFont typeface="Arial" pitchFamily="34" charset="0"/>
              <a:buChar char="•"/>
            </a:pPr>
            <a:r>
              <a:rPr lang="en-US" baseline="0" dirty="0" smtClean="0"/>
              <a:t> Breakpoints</a:t>
            </a:r>
          </a:p>
          <a:p>
            <a:pPr>
              <a:buFont typeface="Arial" pitchFamily="34" charset="0"/>
              <a:buChar char="•"/>
            </a:pPr>
            <a:r>
              <a:rPr lang="en-US" baseline="0" dirty="0" smtClean="0"/>
              <a:t>How to develop macros for source point.</a:t>
            </a:r>
          </a:p>
          <a:p>
            <a:pPr>
              <a:buFont typeface="Arial" pitchFamily="34" charset="0"/>
              <a:buChar char="•"/>
            </a:pPr>
            <a:r>
              <a:rPr lang="en-US" baseline="0" dirty="0" smtClean="0"/>
              <a:t> Using a hardware emulator for debugging a hypervisor</a:t>
            </a:r>
          </a:p>
          <a:p>
            <a:pPr>
              <a:buFont typeface="Arial" pitchFamily="34" charset="0"/>
              <a:buChar char="•"/>
            </a:pPr>
            <a:endParaRPr lang="en-US" baseline="0" dirty="0" smtClean="0"/>
          </a:p>
          <a:p>
            <a:pPr>
              <a:buFont typeface="Arial" pitchFamily="34" charset="0"/>
              <a:buNone/>
            </a:pPr>
            <a:r>
              <a:rPr lang="en-US" baseline="0" dirty="0" smtClean="0"/>
              <a:t>First, we’re going to give you an overview of the architecture of a standard in-circuit emulator.</a:t>
            </a:r>
          </a:p>
          <a:p>
            <a:pPr>
              <a:buFont typeface="Arial" pitchFamily="34" charset="0"/>
              <a:buChar char="•"/>
            </a:pPr>
            <a:endParaRPr lang="en-US" baseline="0" dirty="0" smtClean="0"/>
          </a:p>
          <a:p>
            <a:pPr>
              <a:buFont typeface="Arial" pitchFamily="34" charset="0"/>
              <a:buNone/>
            </a:pPr>
            <a:endParaRPr lang="en-US" baseline="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4B97151-9E83-460F-BE57-9EDE248227D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Cheatham</a:t>
            </a:r>
            <a:r>
              <a:rPr lang="en-US" dirty="0" smtClean="0"/>
              <a:t> speaks</a:t>
            </a: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is a photo of the Arium ECM-XDP3, one of the more popular x86 ICEs.  Emulator is a bit of a misnomer since the device isn’t really emulating an x86 processor (at least not most of the time).  What it’s really doing is making use of the CPU’s built-in debugging facilities via the CPU JTAG port.  This allows you to do some interesting things like read memory, change registers, and completely halt the processor.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&lt;click&gt;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To use an ICE, you need two systems: a target and a controller, similar to a WinDbg remote debugging setup.  One end of the ICE gets connected to the target system board and the other end is plugged into the controlling system.  The controller runs debugging software; in our case, it’s an application called SourcePoint (more on that in a bit).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&lt;click&gt;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you’re lucky, you have a motherboard that has a JTAG header built into the board.  In that case, you can connect the ICE directly to the motherboard and you’re ready to go.  Unfortunately, most motherboards don’t include debug ports (added expense and all that), so you’ll have to take a more expensive route.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&lt;click&gt;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When the motherboard doesn’t provide a debug header, you need an interposer.  This is basically a shim that sits between the CPU and the socket.  Most pins are simply passed through, but the JTAG pins are routed to a debug header.  Unfortunately, interposers aren’t cheap; they add another 20% to the price of an already rather pricey ICE setup (an additional $2k).  You also have to be careful not to damage pins on the CPU, and BGA interposers have a pretty short lifespan (in terms of how many times you can insert and remove a CPU).</a:t>
            </a:r>
          </a:p>
        </p:txBody>
      </p:sp>
      <p:sp>
        <p:nvSpPr>
          <p:cNvPr id="4" name="Slide Number Placeholder 3"/>
          <p:cNvSpPr>
            <a:spLocks noGrp="1"/>
          </p:cNvSpPr>
          <p:nvPr>
            <p:ph type="sldNum" sz="quarter" idx="10"/>
          </p:nvPr>
        </p:nvSpPr>
        <p:spPr/>
        <p:txBody>
          <a:bodyPr/>
          <a:lstStyle/>
          <a:p>
            <a:fld id="{C4B97151-9E83-460F-BE57-9EDE248227D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a:t>
            </a:r>
            <a:r>
              <a:rPr lang="en-US" dirty="0" smtClean="0"/>
              <a:t>Raber speaks</a:t>
            </a:r>
            <a:r>
              <a:rPr lang="en-US" baseline="0" dirty="0" smtClean="0"/>
              <a:t> ]]</a:t>
            </a:r>
            <a:endParaRPr lang="en-US"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There are certain limitations to using a kernel debugger like </a:t>
            </a:r>
            <a:r>
              <a:rPr lang="en-US" baseline="0" dirty="0" err="1" smtClean="0"/>
              <a:t>WinDBG</a:t>
            </a:r>
            <a:r>
              <a:rPr lang="en-US" baseline="0" dirty="0" smtClean="0"/>
              <a:t> on Windows or KDBG on Linux.  For example debugging hardware, firmware, hypervisors, and rewriting firmware.  It is not our intent to bad talk </a:t>
            </a:r>
            <a:r>
              <a:rPr lang="en-US" baseline="0" dirty="0" err="1" smtClean="0"/>
              <a:t>WinDbg</a:t>
            </a:r>
            <a:r>
              <a:rPr lang="en-US" baseline="0" dirty="0" smtClean="0"/>
              <a:t> but make people aware of other tools available to use for reverse engineering PC’s and embedded systems.</a:t>
            </a:r>
          </a:p>
          <a:p>
            <a:endParaRPr lang="en-US" dirty="0" smtClean="0"/>
          </a:p>
          <a:p>
            <a:r>
              <a:rPr lang="en-US" dirty="0" smtClean="0"/>
              <a:t>Let me first point out that you obviously</a:t>
            </a:r>
            <a:r>
              <a:rPr lang="en-US" baseline="0" dirty="0" smtClean="0"/>
              <a:t> need </a:t>
            </a:r>
            <a:r>
              <a:rPr lang="en-US" dirty="0" smtClean="0"/>
              <a:t>physical access to that machine for a $13,000 hardware emulator is going to be any use for</a:t>
            </a:r>
            <a:r>
              <a:rPr lang="en-US" baseline="0" dirty="0" smtClean="0"/>
              <a:t> reverse engineering.  I realize that the $13K is a bit steep for price of entry to use debugger, however, if you do have the money it is a very good tool for getting around virtually all software based protections utilized by malware today.</a:t>
            </a:r>
          </a:p>
          <a:p>
            <a:endParaRPr lang="en-US" baseline="0" dirty="0" smtClean="0"/>
          </a:p>
          <a:p>
            <a:r>
              <a:rPr lang="en-US" baseline="0" dirty="0" smtClean="0"/>
              <a:t>So why is it so cool?  Well, you can debug any OS for x86, whereas for Linux you are constrained to using KGDB or </a:t>
            </a:r>
            <a:r>
              <a:rPr lang="en-US" baseline="0" dirty="0" err="1" smtClean="0"/>
              <a:t>Windbg</a:t>
            </a:r>
            <a:r>
              <a:rPr lang="en-US" baseline="0" dirty="0" smtClean="0"/>
              <a:t> for Windows</a:t>
            </a:r>
          </a:p>
        </p:txBody>
      </p:sp>
      <p:sp>
        <p:nvSpPr>
          <p:cNvPr id="4" name="Slide Number Placeholder 3"/>
          <p:cNvSpPr>
            <a:spLocks noGrp="1"/>
          </p:cNvSpPr>
          <p:nvPr>
            <p:ph type="sldNum" sz="quarter" idx="10"/>
          </p:nvPr>
        </p:nvSpPr>
        <p:spPr/>
        <p:txBody>
          <a:bodyPr/>
          <a:lstStyle/>
          <a:p>
            <a:fld id="{C4B97151-9E83-460F-BE57-9EDE248227D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a:t>
            </a:r>
            <a:r>
              <a:rPr lang="en-US" dirty="0" smtClean="0"/>
              <a:t>Raber speaks</a:t>
            </a: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Here is a screen shot of Source Point, which is American Arium’s debugger interface.   It runs on Windows, and is the gateway to hardware-assisted debug support for the Intel 32 and 64-bit processors and AMD64 processors.  This application will help you debug the hardware, BIOS, kernel, drivers, and embedded software.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&lt;click&gt; As you can see there are 2 code view windows that allows you to see the EIP for the multiple cores.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&lt;click&gt;You can also modify memory, &lt;click&gt; change registers, &lt;click&gt; or load or create your own macros for more power.  It has everything that can be found in a typical debugger.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&lt;click&gt;Truth is that using a hardware emulator looks very much like using any old debugger with minor differences.</a:t>
            </a:r>
          </a:p>
        </p:txBody>
      </p:sp>
      <p:sp>
        <p:nvSpPr>
          <p:cNvPr id="4" name="Slide Number Placeholder 3"/>
          <p:cNvSpPr>
            <a:spLocks noGrp="1"/>
          </p:cNvSpPr>
          <p:nvPr>
            <p:ph type="sldNum" sz="quarter" idx="10"/>
          </p:nvPr>
        </p:nvSpPr>
        <p:spPr/>
        <p:txBody>
          <a:bodyPr/>
          <a:lstStyle/>
          <a:p>
            <a:fld id="{C4B97151-9E83-460F-BE57-9EDE248227D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a:t>
            </a:r>
            <a:r>
              <a:rPr lang="en-US" dirty="0" smtClean="0"/>
              <a:t>Raber speaks</a:t>
            </a:r>
            <a:r>
              <a:rPr lang="en-US" baseline="0" dirty="0" smtClean="0"/>
              <a:t> ]]</a:t>
            </a:r>
            <a:endParaRPr lang="en-US" dirty="0" smtClean="0"/>
          </a:p>
          <a:p>
            <a:endParaRPr lang="en-US" dirty="0" smtClean="0"/>
          </a:p>
          <a:p>
            <a:pPr>
              <a:buFont typeface="Arial" pitchFamily="34" charset="0"/>
              <a:buNone/>
            </a:pPr>
            <a:r>
              <a:rPr lang="en-US" baseline="0" dirty="0" smtClean="0"/>
              <a:t>Next lets talk about breakpoints and how the hardware debugger uses them</a:t>
            </a:r>
          </a:p>
          <a:p>
            <a:pPr>
              <a:buFont typeface="Arial" pitchFamily="34" charset="0"/>
              <a:buNone/>
            </a:pPr>
            <a:endParaRPr lang="en-US" baseline="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4B97151-9E83-460F-BE57-9EDE248227D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Jason Raber speaks</a:t>
            </a:r>
            <a:r>
              <a:rPr lang="en-US" baseline="0" dirty="0" smtClean="0"/>
              <a:t> ]]</a:t>
            </a:r>
          </a:p>
          <a:p>
            <a:endParaRPr lang="en-US" baseline="0" dirty="0" smtClean="0"/>
          </a:p>
          <a:p>
            <a:r>
              <a:rPr lang="en-US" baseline="0" dirty="0" smtClean="0"/>
              <a:t>The emulator supports the two most common types of breakpoints, hardware and software.  It also makes a third kind of breakpoint very useful: infinite loops.</a:t>
            </a:r>
          </a:p>
          <a:p>
            <a:endParaRPr lang="en-US" baseline="0" dirty="0" smtClean="0"/>
          </a:p>
          <a:p>
            <a:r>
              <a:rPr lang="en-US" b="1" baseline="0" dirty="0" smtClean="0"/>
              <a:t>Hardware Breakpoints</a:t>
            </a:r>
          </a:p>
          <a:p>
            <a:endParaRPr lang="en-US" b="1" baseline="0" dirty="0" smtClean="0"/>
          </a:p>
          <a:p>
            <a:r>
              <a:rPr lang="en-US" b="0" baseline="0" dirty="0" smtClean="0"/>
              <a:t>Hardware breakpoints are pretty standard—the emulator sets a linear memory address in a DR register, and when it hits the emulator gets notified.  The way the emulator is notified is by setting the 12</a:t>
            </a:r>
            <a:r>
              <a:rPr lang="en-US" b="0" baseline="30000" dirty="0" smtClean="0"/>
              <a:t>th</a:t>
            </a:r>
            <a:r>
              <a:rPr lang="en-US" b="0" baseline="0" dirty="0" smtClean="0"/>
              <a:t> bit in DR7.   </a:t>
            </a:r>
            <a:r>
              <a:rPr lang="en-US" sz="1200" kern="1200" dirty="0" smtClean="0">
                <a:solidFill>
                  <a:schemeClr val="tx1"/>
                </a:solidFill>
                <a:latin typeface="Arial" charset="0"/>
                <a:ea typeface="+mn-ea"/>
                <a:cs typeface="+mn-cs"/>
              </a:rPr>
              <a:t>This is an undocumented flag in the register that works with emulators.</a:t>
            </a:r>
            <a:r>
              <a:rPr lang="en-US" sz="1200" kern="1200" baseline="0" dirty="0" smtClean="0">
                <a:solidFill>
                  <a:schemeClr val="tx1"/>
                </a:solidFill>
                <a:latin typeface="Arial" charset="0"/>
                <a:ea typeface="+mn-ea"/>
                <a:cs typeface="+mn-cs"/>
              </a:rPr>
              <a:t>  When bit 12 is set, breakpoint conditions cause the CPU to halt and the emulator to be notified.  Without bit 12, breakpoints are handled by the normal processor exception handler (or you get a blue screen if they’re not).</a:t>
            </a:r>
            <a:endParaRPr lang="en-US" sz="1200" kern="1200" dirty="0" smtClean="0">
              <a:solidFill>
                <a:schemeClr val="tx1"/>
              </a:solidFill>
              <a:latin typeface="Arial" charset="0"/>
              <a:ea typeface="+mn-ea"/>
              <a:cs typeface="+mn-cs"/>
            </a:endParaRPr>
          </a:p>
          <a:p>
            <a:endParaRPr lang="en-US" b="0" baseline="0" dirty="0" smtClean="0"/>
          </a:p>
          <a:p>
            <a:r>
              <a:rPr lang="en-US" b="1" baseline="0" dirty="0" smtClean="0"/>
              <a:t>Software Breakpoints</a:t>
            </a:r>
          </a:p>
          <a:p>
            <a:endParaRPr lang="en-US" baseline="0" dirty="0" smtClean="0"/>
          </a:p>
          <a:p>
            <a:r>
              <a:rPr lang="en-US" sz="1200" kern="1200" dirty="0" smtClean="0">
                <a:solidFill>
                  <a:schemeClr val="tx1"/>
                </a:solidFill>
                <a:latin typeface="Arial" charset="0"/>
                <a:ea typeface="+mn-ea"/>
                <a:cs typeface="+mn-cs"/>
              </a:rPr>
              <a:t>How does the Hardware emulator trap on software breakpoints?  Typical breakpoints used by COTS debuggers use INT 3 instruction via</a:t>
            </a:r>
            <a:r>
              <a:rPr lang="en-US" sz="1200" kern="1200" baseline="0" dirty="0" smtClean="0">
                <a:solidFill>
                  <a:schemeClr val="tx1"/>
                </a:solidFill>
                <a:latin typeface="Arial" charset="0"/>
                <a:ea typeface="+mn-ea"/>
                <a:cs typeface="+mn-cs"/>
              </a:rPr>
              <a:t> the 0xCC instruction</a:t>
            </a:r>
            <a:r>
              <a:rPr lang="en-US" sz="1200" kern="1200" dirty="0" smtClean="0">
                <a:solidFill>
                  <a:schemeClr val="tx1"/>
                </a:solidFill>
                <a:latin typeface="Arial" charset="0"/>
                <a:ea typeface="+mn-ea"/>
                <a:cs typeface="+mn-cs"/>
              </a:rPr>
              <a:t>.  For the hardware emulator they use an INT 1 via</a:t>
            </a:r>
            <a:r>
              <a:rPr lang="en-US" sz="1200" kern="1200" baseline="0" dirty="0" smtClean="0">
                <a:solidFill>
                  <a:schemeClr val="tx1"/>
                </a:solidFill>
                <a:latin typeface="Arial" charset="0"/>
                <a:ea typeface="+mn-ea"/>
                <a:cs typeface="+mn-cs"/>
              </a:rPr>
              <a:t> the 0xF1 instruction (ICEBP).  Just like a CC, w</a:t>
            </a:r>
            <a:r>
              <a:rPr lang="en-US" sz="1200" kern="1200" dirty="0" smtClean="0">
                <a:solidFill>
                  <a:schemeClr val="tx1"/>
                </a:solidFill>
                <a:latin typeface="Arial" charset="0"/>
                <a:ea typeface="+mn-ea"/>
                <a:cs typeface="+mn-cs"/>
              </a:rPr>
              <a:t>hen the processor stops, the original instruction is written back to the address the software breakpoint was added.  The 12</a:t>
            </a:r>
            <a:r>
              <a:rPr lang="en-US" sz="1200" kern="1200" baseline="30000" dirty="0" smtClean="0">
                <a:solidFill>
                  <a:schemeClr val="tx1"/>
                </a:solidFill>
                <a:latin typeface="Arial" charset="0"/>
                <a:ea typeface="+mn-ea"/>
                <a:cs typeface="+mn-cs"/>
              </a:rPr>
              <a:t>th</a:t>
            </a:r>
            <a:r>
              <a:rPr lang="en-US" sz="1200" kern="1200" dirty="0" smtClean="0">
                <a:solidFill>
                  <a:schemeClr val="tx1"/>
                </a:solidFill>
                <a:latin typeface="Arial" charset="0"/>
                <a:ea typeface="+mn-ea"/>
                <a:cs typeface="+mn-cs"/>
              </a:rPr>
              <a:t> bit must be set in DR7 for the emulator to catch SW breakpoints.</a:t>
            </a:r>
          </a:p>
          <a:p>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mn-ea"/>
                <a:cs typeface="+mn-cs"/>
              </a:rPr>
              <a:t>Infinite</a:t>
            </a:r>
            <a:r>
              <a:rPr lang="en-US" sz="1200" b="1" kern="1200" baseline="0" dirty="0" smtClean="0">
                <a:solidFill>
                  <a:schemeClr val="tx1"/>
                </a:solidFill>
                <a:latin typeface="Arial" charset="0"/>
                <a:ea typeface="+mn-ea"/>
                <a:cs typeface="+mn-cs"/>
              </a:rPr>
              <a:t> Loops</a:t>
            </a:r>
            <a:endParaRPr lang="en-US" sz="1200" b="1"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An infinite loop breakpoint</a:t>
            </a:r>
            <a:r>
              <a:rPr lang="en-US" sz="1200" kern="1200" baseline="0" dirty="0" smtClean="0">
                <a:solidFill>
                  <a:schemeClr val="tx1"/>
                </a:solidFill>
                <a:latin typeface="Arial" charset="0"/>
                <a:ea typeface="+mn-ea"/>
                <a:cs typeface="+mn-cs"/>
              </a:rPr>
              <a:t> isn’t really a breakpoint, it’s just a way to make the processor sit still until you can halt it with the emulator.  We use an 0xEBFE instruction, which is just a jump to the current address.  Similar to a SW breakpoint, we steal the two bytes and replace them when we’re ready to step past the breakpoint.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ea typeface="+mn-ea"/>
                <a:cs typeface="+mn-cs"/>
              </a:rPr>
              <a:t>Detection</a:t>
            </a:r>
            <a:endParaRPr lang="en-US" sz="1200" b="1"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All three of these could be detected.  SW and infinite loop breakpoints leave traces</a:t>
            </a:r>
            <a:r>
              <a:rPr lang="en-US" sz="1200" kern="1200" baseline="0" dirty="0" smtClean="0">
                <a:solidFill>
                  <a:schemeClr val="tx1"/>
                </a:solidFill>
                <a:latin typeface="Arial" charset="0"/>
                <a:ea typeface="+mn-ea"/>
                <a:cs typeface="+mn-cs"/>
              </a:rPr>
              <a:t> in the program in memory that could be caught by checksums, and hardware breakpoints make visible changes to the DR registers</a:t>
            </a:r>
            <a:r>
              <a:rPr lang="en-US" sz="1200" kern="1200" dirty="0" smtClean="0">
                <a:solidFill>
                  <a:schemeClr val="tx1"/>
                </a:solidFill>
                <a:latin typeface="Arial" charset="0"/>
                <a:ea typeface="+mn-ea"/>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We like the software breakpoints (especially the infinite</a:t>
            </a:r>
            <a:r>
              <a:rPr lang="en-US" sz="1200" kern="1200" baseline="0" dirty="0" smtClean="0">
                <a:solidFill>
                  <a:schemeClr val="tx1"/>
                </a:solidFill>
                <a:latin typeface="Arial" charset="0"/>
                <a:ea typeface="+mn-ea"/>
                <a:cs typeface="+mn-cs"/>
              </a:rPr>
              <a:t> loops) because you don’t have to deal with the virtual memory system.  A SW breakpoint will only break when it needs to.</a:t>
            </a: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C4B97151-9E83-460F-BE57-9EDE248227D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 Jason Raber speaks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We</a:t>
            </a:r>
            <a:r>
              <a:rPr lang="en-US" sz="1200" kern="1200" baseline="0" dirty="0" smtClean="0">
                <a:solidFill>
                  <a:schemeClr val="tx1"/>
                </a:solidFill>
                <a:latin typeface="Arial" charset="0"/>
                <a:ea typeface="+mn-ea"/>
                <a:cs typeface="+mn-cs"/>
              </a:rPr>
              <a:t> mentioned we like EBFEs most of all.  So, why do we like them so much?</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EBFE</a:t>
            </a:r>
            <a:r>
              <a:rPr lang="en-US" sz="1200" kern="1200" baseline="0" dirty="0" smtClean="0">
                <a:solidFill>
                  <a:schemeClr val="tx1"/>
                </a:solidFill>
                <a:latin typeface="Arial" charset="0"/>
                <a:ea typeface="+mn-ea"/>
                <a:cs typeface="+mn-cs"/>
              </a:rPr>
              <a:t> is </a:t>
            </a:r>
            <a:r>
              <a:rPr lang="en-US" sz="1200" kern="1200" dirty="0" smtClean="0">
                <a:solidFill>
                  <a:schemeClr val="tx1"/>
                </a:solidFill>
                <a:latin typeface="Arial" charset="0"/>
                <a:ea typeface="+mn-ea"/>
                <a:cs typeface="+mn-cs"/>
              </a:rPr>
              <a:t>the opcode for a jump to the same address.  When you add an EB FE</a:t>
            </a:r>
            <a:r>
              <a:rPr lang="en-US" sz="1200" kern="1200" baseline="0" dirty="0" smtClean="0">
                <a:solidFill>
                  <a:schemeClr val="tx1"/>
                </a:solidFill>
                <a:latin typeface="Arial" charset="0"/>
                <a:ea typeface="+mn-ea"/>
                <a:cs typeface="+mn-cs"/>
              </a:rPr>
              <a:t> instruction </a:t>
            </a:r>
            <a:r>
              <a:rPr lang="en-US" sz="1200" kern="1200" dirty="0" smtClean="0">
                <a:solidFill>
                  <a:schemeClr val="tx1"/>
                </a:solidFill>
                <a:latin typeface="Arial" charset="0"/>
                <a:ea typeface="+mn-ea"/>
                <a:cs typeface="+mn-cs"/>
              </a:rPr>
              <a:t>to an</a:t>
            </a:r>
            <a:r>
              <a:rPr lang="en-US" sz="1200" kern="1200" baseline="0" dirty="0" smtClean="0">
                <a:solidFill>
                  <a:schemeClr val="tx1"/>
                </a:solidFill>
                <a:latin typeface="Arial" charset="0"/>
                <a:ea typeface="+mn-ea"/>
                <a:cs typeface="+mn-cs"/>
              </a:rPr>
              <a:t> application</a:t>
            </a:r>
            <a:r>
              <a:rPr lang="en-US" sz="1200" kern="1200" dirty="0" smtClean="0">
                <a:solidFill>
                  <a:schemeClr val="tx1"/>
                </a:solidFill>
                <a:latin typeface="Arial" charset="0"/>
                <a:ea typeface="+mn-ea"/>
                <a:cs typeface="+mn-cs"/>
              </a:rPr>
              <a:t>, the application will go into an infinite loop when the EBFE is hit.  You just have to halt the emulator and replace the stolen bytes, then you can begin stepping through the code.</a:t>
            </a:r>
          </a:p>
          <a:p>
            <a:pPr lvl="0"/>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When</a:t>
            </a:r>
            <a:r>
              <a:rPr lang="en-US" sz="1200" kern="1200" baseline="0" dirty="0" smtClean="0">
                <a:solidFill>
                  <a:schemeClr val="tx1"/>
                </a:solidFill>
                <a:latin typeface="Arial" charset="0"/>
                <a:ea typeface="+mn-ea"/>
                <a:cs typeface="+mn-cs"/>
              </a:rPr>
              <a:t> you’re using an emulator, y</a:t>
            </a:r>
            <a:r>
              <a:rPr lang="en-US" sz="1200" kern="1200" dirty="0" smtClean="0">
                <a:solidFill>
                  <a:schemeClr val="tx1"/>
                </a:solidFill>
                <a:latin typeface="Arial" charset="0"/>
                <a:ea typeface="+mn-ea"/>
                <a:cs typeface="+mn-cs"/>
              </a:rPr>
              <a:t>ou can put EBFEs anywhere.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You can strategically apply infinite loop breakpoints into kernel, say,</a:t>
            </a:r>
            <a:r>
              <a:rPr lang="en-US" sz="1200" kern="1200" baseline="0" dirty="0" smtClean="0">
                <a:solidFill>
                  <a:schemeClr val="tx1"/>
                </a:solidFill>
                <a:latin typeface="Arial" charset="0"/>
                <a:ea typeface="+mn-ea"/>
                <a:cs typeface="+mn-cs"/>
              </a:rPr>
              <a:t> within the </a:t>
            </a:r>
            <a:r>
              <a:rPr lang="en-US" sz="1200" kern="1200" dirty="0" smtClean="0">
                <a:solidFill>
                  <a:schemeClr val="tx1"/>
                </a:solidFill>
                <a:latin typeface="Arial" charset="0"/>
                <a:ea typeface="+mn-ea"/>
                <a:cs typeface="+mn-cs"/>
              </a:rPr>
              <a:t>OS loader, Linux </a:t>
            </a:r>
            <a:r>
              <a:rPr lang="en-US" sz="1200" kern="1200" dirty="0" err="1" smtClean="0">
                <a:solidFill>
                  <a:schemeClr val="tx1"/>
                </a:solidFill>
                <a:latin typeface="Arial" charset="0"/>
                <a:ea typeface="+mn-ea"/>
                <a:cs typeface="+mn-cs"/>
              </a:rPr>
              <a:t>execve</a:t>
            </a:r>
            <a:r>
              <a:rPr lang="en-US" sz="1200" kern="1200" dirty="0" smtClean="0">
                <a:solidFill>
                  <a:schemeClr val="tx1"/>
                </a:solidFill>
                <a:latin typeface="Arial" charset="0"/>
                <a:ea typeface="+mn-ea"/>
                <a:cs typeface="+mn-cs"/>
              </a:rPr>
              <a:t>() or the </a:t>
            </a:r>
            <a:r>
              <a:rPr lang="en-US" sz="1200" kern="1200" dirty="0" err="1" smtClean="0">
                <a:solidFill>
                  <a:schemeClr val="tx1"/>
                </a:solidFill>
                <a:latin typeface="Arial" charset="0"/>
                <a:ea typeface="+mn-ea"/>
                <a:cs typeface="+mn-cs"/>
              </a:rPr>
              <a:t>NtCreateProcess</a:t>
            </a:r>
            <a:r>
              <a:rPr lang="en-US" sz="1200" kern="1200" dirty="0" smtClean="0">
                <a:solidFill>
                  <a:schemeClr val="tx1"/>
                </a:solidFill>
                <a:latin typeface="Arial" charset="0"/>
                <a:ea typeface="+mn-ea"/>
                <a:cs typeface="+mn-cs"/>
              </a:rPr>
              <a:t>() function.  There are many different spots that you can effectively target the malware you want to start dynamic analysis on.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This is a good technique for breaking into the running malware before it gets loaded or at an interesting spot in memory you want to start debugging.</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Also, EBFE can make</a:t>
            </a:r>
            <a:r>
              <a:rPr lang="en-US" sz="1200" kern="1200" baseline="0" dirty="0" smtClean="0">
                <a:solidFill>
                  <a:schemeClr val="tx1"/>
                </a:solidFill>
                <a:latin typeface="Arial" charset="0"/>
                <a:ea typeface="+mn-ea"/>
                <a:cs typeface="+mn-cs"/>
              </a:rPr>
              <a:t> it easier on the reverser:</a:t>
            </a:r>
          </a:p>
          <a:p>
            <a:pPr lvl="1">
              <a:buFont typeface="Wingdings" pitchFamily="2" charset="2"/>
              <a:buChar char="§"/>
            </a:pPr>
            <a:r>
              <a:rPr lang="en-US" b="1" dirty="0" smtClean="0">
                <a:solidFill>
                  <a:srgbClr val="FF0000"/>
                </a:solidFill>
              </a:rPr>
              <a:t>No manually converting page directories, Page table entries</a:t>
            </a:r>
            <a:r>
              <a:rPr lang="en-US" b="1" baseline="0" dirty="0" smtClean="0">
                <a:solidFill>
                  <a:srgbClr val="FF0000"/>
                </a:solidFill>
              </a:rPr>
              <a:t> to physical addresses</a:t>
            </a:r>
            <a:r>
              <a:rPr lang="en-US" b="1" dirty="0" smtClean="0">
                <a:solidFill>
                  <a:srgbClr val="FF0000"/>
                </a:solidFill>
              </a:rPr>
              <a:t>:  </a:t>
            </a:r>
            <a:r>
              <a:rPr lang="en-US" b="0" dirty="0" smtClean="0">
                <a:solidFill>
                  <a:srgbClr val="FF0000"/>
                </a:solidFill>
              </a:rPr>
              <a:t>When drivers</a:t>
            </a:r>
            <a:r>
              <a:rPr lang="en-US" b="0" baseline="0" dirty="0" smtClean="0">
                <a:solidFill>
                  <a:srgbClr val="FF0000"/>
                </a:solidFill>
              </a:rPr>
              <a:t> are loaded you don’t have to see were the OS loaded the driver and calculate the address of where you want to add a BP.</a:t>
            </a:r>
          </a:p>
          <a:p>
            <a:pPr lvl="2">
              <a:buFont typeface="Wingdings" pitchFamily="2" charset="2"/>
              <a:buChar char="§"/>
            </a:pPr>
            <a:r>
              <a:rPr lang="en-US" b="0" baseline="0" dirty="0" smtClean="0">
                <a:solidFill>
                  <a:srgbClr val="FF0000"/>
                </a:solidFill>
              </a:rPr>
              <a:t>Linear address created by adding the logical address to the base of the segment (CS)</a:t>
            </a:r>
          </a:p>
          <a:p>
            <a:pPr lvl="2">
              <a:buFont typeface="Wingdings" pitchFamily="2" charset="2"/>
              <a:buChar char="§"/>
            </a:pPr>
            <a:r>
              <a:rPr lang="en-US" b="0" baseline="0" dirty="0" smtClean="0">
                <a:solidFill>
                  <a:srgbClr val="FF0000"/>
                </a:solidFill>
              </a:rPr>
              <a:t>When paging, the page tables are used to translate the linear address to the physical address</a:t>
            </a:r>
            <a:endParaRPr lang="en-US" b="1" dirty="0" smtClean="0">
              <a:solidFill>
                <a:srgbClr val="FF0000"/>
              </a:solidFill>
            </a:endParaRPr>
          </a:p>
          <a:p>
            <a:pPr marL="457200" marR="0" lvl="1" indent="0" algn="l" defTabSz="914400" rtl="0" eaLnBrk="1" fontAlgn="base" latinLnBrk="0" hangingPunct="1">
              <a:lnSpc>
                <a:spcPct val="100000"/>
              </a:lnSpc>
              <a:spcBef>
                <a:spcPct val="30000"/>
              </a:spcBef>
              <a:spcAft>
                <a:spcPct val="0"/>
              </a:spcAft>
              <a:buClrTx/>
              <a:buSzTx/>
              <a:buFont typeface="Wingdings" pitchFamily="2" charset="2"/>
              <a:buChar char="§"/>
              <a:tabLst/>
              <a:defRPr/>
            </a:pPr>
            <a:r>
              <a:rPr lang="en-US" b="1" dirty="0" smtClean="0">
                <a:solidFill>
                  <a:srgbClr val="FF0000"/>
                </a:solidFill>
              </a:rPr>
              <a:t>Debug registers used break on linear and not physical addresses</a:t>
            </a:r>
            <a:r>
              <a:rPr lang="en-US" dirty="0" smtClean="0">
                <a:solidFill>
                  <a:srgbClr val="FF0000"/>
                </a:solidFill>
              </a:rPr>
              <a:t>: </a:t>
            </a:r>
            <a:r>
              <a:rPr lang="en-US" sz="1200" kern="1200" baseline="0" dirty="0" smtClean="0">
                <a:solidFill>
                  <a:schemeClr val="tx1"/>
                </a:solidFill>
                <a:latin typeface="Arial" charset="0"/>
                <a:ea typeface="+mn-ea"/>
                <a:cs typeface="+mn-cs"/>
              </a:rPr>
              <a:t>It is nice not have to worry about hardware breakpoints getting triggered on the OS swapping in processes for another and trapping on a linear address. </a:t>
            </a:r>
          </a:p>
          <a:p>
            <a:pPr marL="457200" marR="0" lvl="1" indent="0" algn="l" defTabSz="914400" rtl="0" eaLnBrk="1" fontAlgn="base" latinLnBrk="0" hangingPunct="1">
              <a:lnSpc>
                <a:spcPct val="100000"/>
              </a:lnSpc>
              <a:spcBef>
                <a:spcPct val="30000"/>
              </a:spcBef>
              <a:spcAft>
                <a:spcPct val="0"/>
              </a:spcAft>
              <a:buClrTx/>
              <a:buSzTx/>
              <a:buFont typeface="Wingdings" pitchFamily="2" charset="2"/>
              <a:buChar char="§"/>
              <a:tabLst/>
              <a:defRPr/>
            </a:pPr>
            <a:endParaRPr lang="en-US" sz="1200" kern="1200" baseline="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itchFamily="2" charset="2"/>
              <a:buNone/>
              <a:tabLst/>
              <a:defRPr/>
            </a:pPr>
            <a:r>
              <a:rPr lang="en-US" sz="1200" kern="1200" baseline="0" dirty="0" smtClean="0">
                <a:solidFill>
                  <a:schemeClr val="tx1"/>
                </a:solidFill>
                <a:latin typeface="Arial" charset="0"/>
                <a:ea typeface="+mn-ea"/>
                <a:cs typeface="+mn-cs"/>
              </a:rPr>
              <a:t>Can you get caught by checksums?  Absolutely, however, if you strategically place the EBFE in the OS loader or in the driver or app before the checksum you will not get caught.  Really no different from a software breakpoint!</a:t>
            </a:r>
            <a:endParaRPr lang="en-US" sz="1200" kern="1200" dirty="0" smtClean="0">
              <a:solidFill>
                <a:schemeClr val="tx1"/>
              </a:solidFill>
              <a:latin typeface="Arial" charset="0"/>
              <a:ea typeface="+mn-ea"/>
              <a:cs typeface="+mn-cs"/>
            </a:endParaRPr>
          </a:p>
          <a:p>
            <a:pPr lvl="1">
              <a:buFont typeface="Wingdings" pitchFamily="2" charset="2"/>
              <a:buChar char="§"/>
            </a:pPr>
            <a:endParaRPr lang="en-US" dirty="0" smtClean="0"/>
          </a:p>
          <a:p>
            <a:endParaRPr lang="en-US" sz="1200" kern="1200" baseline="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baseline="0" dirty="0" smtClean="0"/>
          </a:p>
          <a:p>
            <a:endParaRPr lang="en-US" baseline="0" dirty="0" smtClean="0"/>
          </a:p>
          <a:p>
            <a:endParaRPr lang="en-US" baseline="0"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4B97151-9E83-460F-BE57-9EDE248227D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Jason</a:t>
            </a:r>
            <a:r>
              <a:rPr lang="en-US" baseline="0" dirty="0" smtClean="0"/>
              <a:t> </a:t>
            </a:r>
            <a:r>
              <a:rPr lang="en-US" dirty="0" smtClean="0"/>
              <a:t>Raber speaks</a:t>
            </a:r>
            <a:r>
              <a:rPr lang="en-US" baseline="0" dirty="0" smtClean="0"/>
              <a:t> ]]</a:t>
            </a:r>
            <a:endParaRPr lang="en-US" dirty="0" smtClean="0"/>
          </a:p>
          <a:p>
            <a:endParaRPr lang="en-US" dirty="0" smtClean="0"/>
          </a:p>
          <a:p>
            <a:pPr>
              <a:buFont typeface="Arial" pitchFamily="34" charset="0"/>
              <a:buNone/>
            </a:pPr>
            <a:r>
              <a:rPr lang="en-US" baseline="0" dirty="0" smtClean="0"/>
              <a:t>Next, Jason’s going to talk about some of the flexibility the hardware emulator gives us with macros</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4B97151-9E83-460F-BE57-9EDE248227D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org2.eis.afmc.af.mil/sites/afrlhq/cagext/FOGCAG%20Public/Briefing%20Templates/"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org2.eis.afmc.af.mil/sites/afrlhq/cagext/FOGCAG%20Public/Briefing%20Templates/AFRL_Briefing_Template_2_02.pptx" TargetMode="External"/><Relationship Id="rId5" Type="http://schemas.openxmlformats.org/officeDocument/2006/relationships/hyperlink" Target="https://org2.eis.afmc.af.mil/sites/afrlhq/cagext/FOGCAG%20Public/Forms/AllItems.aspx?RootFolder=/sites/afrlhq/cagext/FOGCAG%20Public/Briefing%20Templates&amp;FolderCTID=0x012000626ED9521BD00246810AE34777413BF7&amp;View=%7bD4FB567F-EF4E-412F-AA8B-35FC8C18CE4A%7d" TargetMode="External"/><Relationship Id="rId4" Type="http://schemas.openxmlformats.org/officeDocument/2006/relationships/hyperlink" Target="https://org2.eis.afmc.af.mil/sites/afrlhq/cagext/FOGCAG%20Public/Forms/AllItems.aspx?RootFolder=/sites/afrlhq/cagext/FOGCAG%20Public/Briefing%20Templates&amp;FolderCTID=0x012000626ED9521BD00246810AE34777413BF7&amp;View=%7bD4FB567F-EF4E-412F-AA8B-"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8"/>
          <p:cNvSpPr>
            <a:spLocks noChangeArrowheads="1"/>
          </p:cNvSpPr>
          <p:nvPr/>
        </p:nvSpPr>
        <p:spPr bwMode="auto">
          <a:xfrm>
            <a:off x="0" y="1721948"/>
            <a:ext cx="9144000" cy="5141912"/>
          </a:xfrm>
          <a:prstGeom prst="rect">
            <a:avLst/>
          </a:prstGeom>
          <a:gradFill rotWithShape="1">
            <a:gsLst>
              <a:gs pos="0">
                <a:schemeClr val="bg1">
                  <a:alpha val="38000"/>
                </a:schemeClr>
              </a:gs>
              <a:gs pos="100000">
                <a:srgbClr val="000066"/>
              </a:gs>
            </a:gsLst>
            <a:lin ang="5400000" scaled="1"/>
          </a:gradFill>
          <a:ln w="9525">
            <a:noFill/>
            <a:miter lim="800000"/>
            <a:headEnd/>
            <a:tailEnd/>
          </a:ln>
          <a:effectLst/>
        </p:spPr>
        <p:txBody>
          <a:bodyPr wrap="none" anchor="ctr"/>
          <a:lstStyle/>
          <a:p>
            <a:endParaRPr lang="en-US" dirty="0"/>
          </a:p>
        </p:txBody>
      </p:sp>
      <p:pic>
        <p:nvPicPr>
          <p:cNvPr id="8" name="Picture 7" descr="AFRL GLOBE LOGO_color"/>
          <p:cNvPicPr>
            <a:picLocks noChangeAspect="1" noChangeArrowheads="1"/>
          </p:cNvPicPr>
          <p:nvPr/>
        </p:nvPicPr>
        <p:blipFill>
          <a:blip r:embed="rId2" cstate="print"/>
          <a:srcRect/>
          <a:stretch>
            <a:fillRect/>
          </a:stretch>
        </p:blipFill>
        <p:spPr bwMode="auto">
          <a:xfrm>
            <a:off x="366252" y="346233"/>
            <a:ext cx="5334000" cy="1716087"/>
          </a:xfrm>
          <a:prstGeom prst="rect">
            <a:avLst/>
          </a:prstGeom>
          <a:noFill/>
        </p:spPr>
      </p:pic>
      <p:sp>
        <p:nvSpPr>
          <p:cNvPr id="2" name="Title 1"/>
          <p:cNvSpPr>
            <a:spLocks noGrp="1"/>
          </p:cNvSpPr>
          <p:nvPr>
            <p:ph type="ctrTitle"/>
          </p:nvPr>
        </p:nvSpPr>
        <p:spPr>
          <a:xfrm>
            <a:off x="228600" y="2130425"/>
            <a:ext cx="8686800" cy="1470025"/>
          </a:xfrm>
        </p:spPr>
        <p:txBody>
          <a:bodyPr>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2743200" y="4191000"/>
            <a:ext cx="6400800" cy="1752600"/>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briefer</a:t>
            </a:r>
          </a:p>
          <a:p>
            <a:r>
              <a:rPr lang="en-US" dirty="0" smtClean="0"/>
              <a:t>Briefer Title</a:t>
            </a:r>
          </a:p>
          <a:p>
            <a:r>
              <a:rPr lang="en-US" dirty="0" smtClean="0"/>
              <a:t>Tech Directorate</a:t>
            </a:r>
          </a:p>
          <a:p>
            <a:r>
              <a:rPr lang="en-US" dirty="0" smtClean="0"/>
              <a:t>Air Force Research Laboratory</a:t>
            </a:r>
            <a:endParaRPr lang="en-US" dirty="0"/>
          </a:p>
        </p:txBody>
      </p:sp>
      <p:sp>
        <p:nvSpPr>
          <p:cNvPr id="10" name="Text Placeholder 9"/>
          <p:cNvSpPr>
            <a:spLocks noGrp="1"/>
          </p:cNvSpPr>
          <p:nvPr>
            <p:ph type="body" sz="quarter" idx="10" hasCustomPrompt="1"/>
          </p:nvPr>
        </p:nvSpPr>
        <p:spPr>
          <a:xfrm>
            <a:off x="0" y="3581400"/>
            <a:ext cx="9144000" cy="609600"/>
          </a:xfrm>
        </p:spPr>
        <p:txBody>
          <a:bodyPr anchor="ctr">
            <a:noAutofit/>
          </a:bodyPr>
          <a:lstStyle>
            <a:lvl1pPr algn="ctr">
              <a:buNone/>
              <a:defRPr sz="1800">
                <a:solidFill>
                  <a:srgbClr val="000099"/>
                </a:solidFill>
              </a:defRPr>
            </a:lvl1pPr>
            <a:lvl2pPr>
              <a:buNone/>
              <a:defRPr sz="1800">
                <a:solidFill>
                  <a:srgbClr val="000099"/>
                </a:solidFill>
              </a:defRPr>
            </a:lvl2pPr>
            <a:lvl3pPr>
              <a:buNone/>
              <a:defRPr sz="1800">
                <a:solidFill>
                  <a:srgbClr val="000099"/>
                </a:solidFill>
              </a:defRPr>
            </a:lvl3pPr>
            <a:lvl4pPr>
              <a:buNone/>
              <a:defRPr sz="1800">
                <a:solidFill>
                  <a:srgbClr val="000099"/>
                </a:solidFill>
              </a:defRPr>
            </a:lvl4pPr>
            <a:lvl5pPr>
              <a:buNone/>
              <a:defRPr sz="1800">
                <a:solidFill>
                  <a:srgbClr val="000099"/>
                </a:solidFill>
              </a:defRPr>
            </a:lvl5pPr>
          </a:lstStyle>
          <a:p>
            <a:pPr lvl="0"/>
            <a:r>
              <a:rPr lang="en-US" dirty="0" smtClean="0"/>
              <a:t>Click to edit date 24 Feb 10</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Text Box 49"/>
          <p:cNvSpPr txBox="1">
            <a:spLocks noChangeArrowheads="1"/>
          </p:cNvSpPr>
          <p:nvPr/>
        </p:nvSpPr>
        <p:spPr bwMode="auto">
          <a:xfrm>
            <a:off x="8667750" y="6629400"/>
            <a:ext cx="476250" cy="228600"/>
          </a:xfrm>
          <a:prstGeom prst="rect">
            <a:avLst/>
          </a:prstGeom>
          <a:noFill/>
          <a:ln w="12700">
            <a:noFill/>
            <a:miter lim="800000"/>
            <a:headEnd type="none" w="sm" len="sm"/>
            <a:tailEnd type="none" w="sm" len="sm"/>
          </a:ln>
          <a:effectLst/>
        </p:spPr>
        <p:txBody>
          <a:bodyPr>
            <a:spAutoFit/>
          </a:bodyPr>
          <a:lstStyle/>
          <a:p>
            <a:pPr algn="r">
              <a:spcBef>
                <a:spcPct val="50000"/>
              </a:spcBef>
            </a:pPr>
            <a:fld id="{FECCACFC-A1DF-4E05-81FF-9C3E99D1E2C5}" type="slidenum">
              <a:rPr lang="en-US" sz="900" b="0"/>
              <a:pPr algn="r">
                <a:spcBef>
                  <a:spcPct val="50000"/>
                </a:spcBef>
              </a:pPr>
              <a:t>‹#›</a:t>
            </a:fld>
            <a:endParaRPr lang="en-US" sz="900" b="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EB76F20-0BFD-47FA-9B10-03FAA935243E}"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_2">
    <p:spTree>
      <p:nvGrpSpPr>
        <p:cNvPr id="1" name=""/>
        <p:cNvGrpSpPr/>
        <p:nvPr/>
      </p:nvGrpSpPr>
      <p:grpSpPr>
        <a:xfrm>
          <a:off x="0" y="0"/>
          <a:ext cx="0" cy="0"/>
          <a:chOff x="0" y="0"/>
          <a:chExt cx="0" cy="0"/>
        </a:xfrm>
      </p:grpSpPr>
      <p:grpSp>
        <p:nvGrpSpPr>
          <p:cNvPr id="3" name="Group 2"/>
          <p:cNvGrpSpPr>
            <a:grpSpLocks/>
          </p:cNvGrpSpPr>
          <p:nvPr/>
        </p:nvGrpSpPr>
        <p:grpSpPr bwMode="auto">
          <a:xfrm>
            <a:off x="990600" y="9525"/>
            <a:ext cx="7881938" cy="6848475"/>
            <a:chOff x="576" y="661"/>
            <a:chExt cx="4533" cy="3653"/>
          </a:xfrm>
        </p:grpSpPr>
        <p:pic>
          <p:nvPicPr>
            <p:cNvPr id="12" name="Picture 3" descr="AFRL GLOBE LOGO NO TAG_color"/>
            <p:cNvPicPr>
              <a:picLocks noChangeAspect="1" noChangeArrowheads="1"/>
            </p:cNvPicPr>
            <p:nvPr/>
          </p:nvPicPr>
          <p:blipFill>
            <a:blip r:embed="rId2">
              <a:lum bright="70000" contrast="-70000"/>
            </a:blip>
            <a:srcRect l="70728" t="7532" b="17494"/>
            <a:stretch>
              <a:fillRect/>
            </a:stretch>
          </p:blipFill>
          <p:spPr bwMode="auto">
            <a:xfrm>
              <a:off x="676" y="661"/>
              <a:ext cx="4433" cy="3653"/>
            </a:xfrm>
            <a:prstGeom prst="rect">
              <a:avLst/>
            </a:prstGeom>
            <a:noFill/>
            <a:ln w="9525">
              <a:noFill/>
              <a:miter lim="800000"/>
              <a:headEnd/>
              <a:tailEnd/>
            </a:ln>
          </p:spPr>
        </p:pic>
        <p:sp>
          <p:nvSpPr>
            <p:cNvPr id="13" name="Rectangle 4"/>
            <p:cNvSpPr>
              <a:spLocks noChangeArrowheads="1"/>
            </p:cNvSpPr>
            <p:nvPr/>
          </p:nvSpPr>
          <p:spPr bwMode="auto">
            <a:xfrm>
              <a:off x="576" y="3438"/>
              <a:ext cx="1812" cy="660"/>
            </a:xfrm>
            <a:prstGeom prst="rect">
              <a:avLst/>
            </a:prstGeom>
            <a:solidFill>
              <a:schemeClr val="bg1"/>
            </a:solidFill>
            <a:ln w="9525">
              <a:noFill/>
              <a:miter lim="800000"/>
              <a:headEnd/>
              <a:tailEnd/>
            </a:ln>
            <a:effectLst/>
          </p:spPr>
          <p:txBody>
            <a:bodyPr wrap="none" anchor="ctr"/>
            <a:lstStyle/>
            <a:p>
              <a:endParaRPr lang="en-US"/>
            </a:p>
          </p:txBody>
        </p:sp>
      </p:grpSp>
      <p:sp>
        <p:nvSpPr>
          <p:cNvPr id="2" name="Title 1"/>
          <p:cNvSpPr>
            <a:spLocks noGrp="1"/>
          </p:cNvSpPr>
          <p:nvPr>
            <p:ph type="title"/>
          </p:nvPr>
        </p:nvSpPr>
        <p:spPr>
          <a:xfrm>
            <a:off x="3352800" y="3048000"/>
            <a:ext cx="5141913" cy="2035175"/>
          </a:xfrm>
        </p:spPr>
        <p:txBody>
          <a:bodyPr anchor="t"/>
          <a:lstStyle>
            <a:lvl1pPr algn="l">
              <a:defRPr sz="4000" b="1" cap="all"/>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8" name="Text Box 49"/>
          <p:cNvSpPr txBox="1">
            <a:spLocks noChangeArrowheads="1"/>
          </p:cNvSpPr>
          <p:nvPr/>
        </p:nvSpPr>
        <p:spPr bwMode="auto">
          <a:xfrm>
            <a:off x="8667750" y="6629400"/>
            <a:ext cx="476250" cy="228600"/>
          </a:xfrm>
          <a:prstGeom prst="rect">
            <a:avLst/>
          </a:prstGeom>
          <a:noFill/>
          <a:ln w="12700">
            <a:noFill/>
            <a:miter lim="800000"/>
            <a:headEnd type="none" w="sm" len="sm"/>
            <a:tailEnd type="none" w="sm" len="sm"/>
          </a:ln>
          <a:effectLst/>
        </p:spPr>
        <p:txBody>
          <a:bodyPr>
            <a:spAutoFit/>
          </a:bodyPr>
          <a:lstStyle/>
          <a:p>
            <a:pPr algn="r">
              <a:spcBef>
                <a:spcPct val="50000"/>
              </a:spcBef>
            </a:pPr>
            <a:fld id="{FECCACFC-A1DF-4E05-81FF-9C3E99D1E2C5}" type="slidenum">
              <a:rPr lang="en-US" sz="900" b="0"/>
              <a:pPr algn="r">
                <a:spcBef>
                  <a:spcPct val="50000"/>
                </a:spcBef>
              </a:pPr>
              <a:t>‹#›</a:t>
            </a:fld>
            <a:endParaRPr lang="en-US" sz="900" b="0"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Text Box 49"/>
          <p:cNvSpPr txBox="1">
            <a:spLocks noChangeArrowheads="1"/>
          </p:cNvSpPr>
          <p:nvPr/>
        </p:nvSpPr>
        <p:spPr bwMode="auto">
          <a:xfrm>
            <a:off x="8667750" y="6629400"/>
            <a:ext cx="476250" cy="228600"/>
          </a:xfrm>
          <a:prstGeom prst="rect">
            <a:avLst/>
          </a:prstGeom>
          <a:noFill/>
          <a:ln w="12700">
            <a:noFill/>
            <a:miter lim="800000"/>
            <a:headEnd type="none" w="sm" len="sm"/>
            <a:tailEnd type="none" w="sm" len="sm"/>
          </a:ln>
          <a:effectLst/>
        </p:spPr>
        <p:txBody>
          <a:bodyPr>
            <a:spAutoFit/>
          </a:bodyPr>
          <a:lstStyle/>
          <a:p>
            <a:pPr algn="r">
              <a:spcBef>
                <a:spcPct val="50000"/>
              </a:spcBef>
            </a:pPr>
            <a:fld id="{FECCACFC-A1DF-4E05-81FF-9C3E99D1E2C5}" type="slidenum">
              <a:rPr lang="en-US" sz="900"/>
              <a:pPr algn="r">
                <a:spcBef>
                  <a:spcPct val="50000"/>
                </a:spcBef>
              </a:pPr>
              <a:t>‹#›</a:t>
            </a:fld>
            <a:endParaRPr lang="en-US" sz="900"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marL="1031875" indent="-234950">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42999"/>
            <a:ext cx="5111750" cy="52578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52651"/>
            <a:ext cx="3008313" cy="4248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Vers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45720" rIns="91440" bIns="45720" rtlCol="0" anchor="ctr">
            <a:normAutofit/>
          </a:bodyPr>
          <a:lstStyle>
            <a:lvl1pPr algn="ctr" defTabSz="914400" rtl="0" eaLnBrk="1" latinLnBrk="0" hangingPunct="1">
              <a:spcBef>
                <a:spcPct val="0"/>
              </a:spcBef>
              <a:buNone/>
              <a:defRPr lang="en-US" sz="3200" b="1" kern="1200">
                <a:solidFill>
                  <a:srgbClr val="000099"/>
                </a:solidFill>
                <a:latin typeface="Arial" pitchFamily="34" charset="0"/>
                <a:ea typeface="+mj-ea"/>
                <a:cs typeface="Arial" pitchFamily="34" charset="0"/>
              </a:defRPr>
            </a:lvl1pPr>
          </a:lstStyle>
          <a:p>
            <a:r>
              <a:rPr lang="en-US" dirty="0" smtClean="0"/>
              <a:t>AFRL Briefing Template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TextBox 4"/>
          <p:cNvSpPr txBox="1"/>
          <p:nvPr/>
        </p:nvSpPr>
        <p:spPr>
          <a:xfrm>
            <a:off x="762000" y="1524000"/>
            <a:ext cx="5105400" cy="2092881"/>
          </a:xfrm>
          <a:prstGeom prst="rect">
            <a:avLst/>
          </a:prstGeom>
          <a:noFill/>
        </p:spPr>
        <p:txBody>
          <a:bodyPr wrap="square" rtlCol="0">
            <a:spAutoFit/>
          </a:bodyPr>
          <a:lstStyle/>
          <a:p>
            <a:r>
              <a:rPr lang="en-US" sz="1400" dirty="0" smtClean="0">
                <a:latin typeface="Arial" pitchFamily="34" charset="0"/>
                <a:cs typeface="Arial" pitchFamily="34" charset="0"/>
              </a:rPr>
              <a:t>AFRL</a:t>
            </a:r>
            <a:r>
              <a:rPr lang="en-US" sz="1400" baseline="0" dirty="0" smtClean="0">
                <a:latin typeface="Arial" pitchFamily="34" charset="0"/>
                <a:cs typeface="Arial" pitchFamily="34" charset="0"/>
              </a:rPr>
              <a:t> Briefing Template</a:t>
            </a:r>
          </a:p>
          <a:p>
            <a:r>
              <a:rPr lang="en-US" sz="1400" dirty="0" smtClean="0">
                <a:latin typeface="Arial" pitchFamily="34" charset="0"/>
                <a:cs typeface="Arial" pitchFamily="34" charset="0"/>
              </a:rPr>
              <a:t>Version 2.02</a:t>
            </a:r>
          </a:p>
          <a:p>
            <a:r>
              <a:rPr lang="en-US" sz="1400" dirty="0" smtClean="0">
                <a:latin typeface="Arial" pitchFamily="34" charset="0"/>
                <a:cs typeface="Arial" pitchFamily="34" charset="0"/>
              </a:rPr>
              <a:t>Updated: 7 Mar 10</a:t>
            </a:r>
          </a:p>
          <a:p>
            <a:endParaRPr lang="en-US" sz="1400" baseline="0" dirty="0" smtClean="0">
              <a:latin typeface="Arial" pitchFamily="34" charset="0"/>
              <a:cs typeface="Arial" pitchFamily="34" charset="0"/>
            </a:endParaRPr>
          </a:p>
          <a:p>
            <a:r>
              <a:rPr lang="en-US" sz="1400" dirty="0" smtClean="0">
                <a:latin typeface="Arial" pitchFamily="34" charset="0"/>
                <a:cs typeface="Arial" pitchFamily="34" charset="0"/>
              </a:rPr>
              <a:t>AFRL Briefing Guide and Template</a:t>
            </a:r>
            <a:r>
              <a:rPr lang="en-US" sz="1400" baseline="0" dirty="0" smtClean="0">
                <a:latin typeface="Arial" pitchFamily="34" charset="0"/>
                <a:cs typeface="Arial" pitchFamily="34" charset="0"/>
              </a:rPr>
              <a:t> are </a:t>
            </a:r>
            <a:r>
              <a:rPr lang="en-US" sz="1400" dirty="0" smtClean="0">
                <a:latin typeface="Arial" pitchFamily="34" charset="0"/>
                <a:cs typeface="Arial" pitchFamily="34" charset="0"/>
              </a:rPr>
              <a:t>located on SharePoint:</a:t>
            </a:r>
          </a:p>
          <a:p>
            <a:r>
              <a:rPr lang="en-US" sz="1400" dirty="0" smtClean="0">
                <a:latin typeface="Arial" pitchFamily="34" charset="0"/>
                <a:cs typeface="Arial" pitchFamily="34" charset="0"/>
              </a:rPr>
              <a:t>AFRL Headquarters &gt; View All Site Content</a:t>
            </a:r>
          </a:p>
          <a:p>
            <a:r>
              <a:rPr lang="en-US" sz="1400" dirty="0" smtClean="0">
                <a:latin typeface="Arial" pitchFamily="34" charset="0"/>
                <a:cs typeface="Arial" pitchFamily="34" charset="0"/>
              </a:rPr>
              <a:t> &gt; Command Section &gt; View All Site Content</a:t>
            </a:r>
          </a:p>
          <a:p>
            <a:r>
              <a:rPr lang="en-US" sz="1400" dirty="0" smtClean="0">
                <a:latin typeface="Arial" pitchFamily="34" charset="0"/>
                <a:cs typeface="Arial" pitchFamily="34" charset="0"/>
              </a:rPr>
              <a:t> &gt; FOG-CAG Public &gt;  Briefing Templates</a:t>
            </a:r>
          </a:p>
          <a:p>
            <a:r>
              <a:rPr lang="en-US" baseline="0" dirty="0" smtClean="0"/>
              <a:t> </a:t>
            </a:r>
            <a:endParaRPr lang="en-US" dirty="0"/>
          </a:p>
        </p:txBody>
      </p:sp>
      <p:grpSp>
        <p:nvGrpSpPr>
          <p:cNvPr id="6" name="Group 5"/>
          <p:cNvGrpSpPr/>
          <p:nvPr/>
        </p:nvGrpSpPr>
        <p:grpSpPr>
          <a:xfrm>
            <a:off x="5486400" y="2895600"/>
            <a:ext cx="3048000" cy="3591576"/>
            <a:chOff x="50800" y="4560888"/>
            <a:chExt cx="1949450" cy="2297112"/>
          </a:xfrm>
        </p:grpSpPr>
        <p:pic>
          <p:nvPicPr>
            <p:cNvPr id="7" name="Picture 7" descr="af logo - blue"/>
            <p:cNvPicPr>
              <a:picLocks noChangeAspect="1" noChangeArrowheads="1"/>
            </p:cNvPicPr>
            <p:nvPr/>
          </p:nvPicPr>
          <p:blipFill>
            <a:blip r:embed="rId2"/>
            <a:srcRect/>
            <a:stretch>
              <a:fillRect/>
            </a:stretch>
          </p:blipFill>
          <p:spPr bwMode="auto">
            <a:xfrm>
              <a:off x="50800" y="5045075"/>
              <a:ext cx="1949450" cy="1812925"/>
            </a:xfrm>
            <a:prstGeom prst="rect">
              <a:avLst/>
            </a:prstGeom>
            <a:noFill/>
            <a:ln w="9525">
              <a:noFill/>
              <a:miter lim="800000"/>
              <a:headEnd/>
              <a:tailEnd/>
            </a:ln>
          </p:spPr>
        </p:pic>
        <p:pic>
          <p:nvPicPr>
            <p:cNvPr id="8" name="Picture 8" descr="AFRL Shield 300 dpi"/>
            <p:cNvPicPr>
              <a:picLocks noChangeAspect="1" noChangeArrowheads="1"/>
            </p:cNvPicPr>
            <p:nvPr/>
          </p:nvPicPr>
          <p:blipFill>
            <a:blip r:embed="rId3"/>
            <a:srcRect/>
            <a:stretch>
              <a:fillRect/>
            </a:stretch>
          </p:blipFill>
          <p:spPr bwMode="auto">
            <a:xfrm>
              <a:off x="463550" y="4560888"/>
              <a:ext cx="1123950" cy="1120775"/>
            </a:xfrm>
            <a:prstGeom prst="rect">
              <a:avLst/>
            </a:prstGeom>
            <a:noFill/>
            <a:ln w="9525">
              <a:noFill/>
              <a:miter lim="800000"/>
              <a:headEnd/>
              <a:tailEnd/>
            </a:ln>
          </p:spPr>
        </p:pic>
      </p:grpSp>
      <p:sp>
        <p:nvSpPr>
          <p:cNvPr id="9" name="Rectangle 8"/>
          <p:cNvSpPr/>
          <p:nvPr/>
        </p:nvSpPr>
        <p:spPr>
          <a:xfrm>
            <a:off x="0" y="0"/>
            <a:ext cx="4572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457200" y="0"/>
            <a:ext cx="76200"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1143000" y="4724400"/>
            <a:ext cx="3835409" cy="369332"/>
          </a:xfrm>
          <a:prstGeom prst="rect">
            <a:avLst/>
          </a:prstGeom>
        </p:spPr>
        <p:txBody>
          <a:bodyPr wrap="none">
            <a:spAutoFit/>
          </a:bodyPr>
          <a:lstStyle/>
          <a:p>
            <a:r>
              <a:rPr lang="en-US" sz="1800" dirty="0" smtClean="0">
                <a:latin typeface="Arial" pitchFamily="34" charset="0"/>
                <a:cs typeface="Arial" pitchFamily="34" charset="0"/>
                <a:hlinkClick r:id="rId4"/>
              </a:rPr>
              <a:t>Link</a:t>
            </a:r>
            <a:r>
              <a:rPr lang="en-US" sz="1800" baseline="0" dirty="0" smtClean="0">
                <a:latin typeface="Arial" pitchFamily="34" charset="0"/>
                <a:cs typeface="Arial" pitchFamily="34" charset="0"/>
                <a:hlinkClick r:id="rId4"/>
              </a:rPr>
              <a:t> to Briefing Guide and Template</a:t>
            </a:r>
            <a:endParaRPr lang="en-US" sz="1800" baseline="0" dirty="0" smtClean="0">
              <a:latin typeface="Arial" pitchFamily="34" charset="0"/>
              <a:cs typeface="Arial" pitchFamily="34" charset="0"/>
            </a:endParaRPr>
          </a:p>
        </p:txBody>
      </p:sp>
      <p:sp>
        <p:nvSpPr>
          <p:cNvPr id="13" name="Rectangle 12"/>
          <p:cNvSpPr/>
          <p:nvPr/>
        </p:nvSpPr>
        <p:spPr>
          <a:xfrm>
            <a:off x="914400" y="5181600"/>
            <a:ext cx="4572000" cy="707886"/>
          </a:xfrm>
          <a:prstGeom prst="rect">
            <a:avLst/>
          </a:prstGeom>
        </p:spPr>
        <p:txBody>
          <a:bodyPr>
            <a:spAutoFit/>
          </a:bodyPr>
          <a:lstStyle/>
          <a:p>
            <a:r>
              <a:rPr lang="en-US" sz="1000" u="sng" kern="1200" dirty="0" smtClean="0">
                <a:solidFill>
                  <a:schemeClr val="tx1"/>
                </a:solidFill>
                <a:latin typeface="+mn-lt"/>
                <a:ea typeface="+mn-ea"/>
                <a:cs typeface="+mn-cs"/>
                <a:hlinkClick r:id="rId5"/>
              </a:rPr>
              <a:t>https://org2.eis.afmc.af.mil/sites/afrlhq/cagext/FOGCAG%20Public/Forms/AllItems.aspx?RootFolder=%2fsites%2fafrlhq%2fcagext%2fFOGCAG%20Public%2fBriefing%20Templates&amp;FolderCTID=0x012000626ED9521BD00246810AE34777413BF7&amp;View=%7bD4FB567F%2dEF4E%2d412F%2dAA8B%2d35FC8C18CE4A%7d</a:t>
            </a:r>
            <a:endParaRPr lang="en-US" sz="1000" dirty="0"/>
          </a:p>
        </p:txBody>
      </p:sp>
      <p:sp>
        <p:nvSpPr>
          <p:cNvPr id="15" name="Rectangle 14"/>
          <p:cNvSpPr/>
          <p:nvPr/>
        </p:nvSpPr>
        <p:spPr>
          <a:xfrm>
            <a:off x="914400" y="5943600"/>
            <a:ext cx="4572000" cy="430887"/>
          </a:xfrm>
          <a:prstGeom prst="rect">
            <a:avLst/>
          </a:prstGeom>
        </p:spPr>
        <p:txBody>
          <a:bodyPr>
            <a:spAutoFit/>
          </a:bodyPr>
          <a:lstStyle/>
          <a:p>
            <a:r>
              <a:rPr lang="en-US" sz="1050" u="sng" kern="1200" dirty="0" smtClean="0">
                <a:solidFill>
                  <a:schemeClr val="tx1"/>
                </a:solidFill>
                <a:latin typeface="+mn-lt"/>
                <a:ea typeface="+mn-ea"/>
                <a:cs typeface="+mn-cs"/>
                <a:hlinkClick r:id="rId6"/>
              </a:rPr>
              <a:t>https://org2.eis.afmc.af.mil/sites/afrlhq/cagext/FOGCAG%20Public/Briefing%20Templates/AFRL_Briefing_Template_2_02.pptx</a:t>
            </a:r>
            <a:endParaRPr lang="en-US" sz="1050" dirty="0"/>
          </a:p>
        </p:txBody>
      </p:sp>
      <p:sp>
        <p:nvSpPr>
          <p:cNvPr id="14" name="Rectangle 13"/>
          <p:cNvSpPr/>
          <p:nvPr/>
        </p:nvSpPr>
        <p:spPr>
          <a:xfrm>
            <a:off x="762000" y="3810000"/>
            <a:ext cx="4572000" cy="646331"/>
          </a:xfrm>
          <a:prstGeom prst="rect">
            <a:avLst/>
          </a:prstGeom>
        </p:spPr>
        <p:txBody>
          <a:bodyPr>
            <a:spAutoFit/>
          </a:bodyPr>
          <a:lstStyle/>
          <a:p>
            <a:r>
              <a:rPr lang="en-US" sz="1800" u="sng" kern="1200" dirty="0" smtClean="0">
                <a:solidFill>
                  <a:schemeClr val="tx1"/>
                </a:solidFill>
                <a:latin typeface="+mn-lt"/>
                <a:ea typeface="+mn-ea"/>
                <a:cs typeface="+mn-cs"/>
                <a:hlinkClick r:id="rId7"/>
              </a:rPr>
              <a:t>https://org2.eis.afmc.af.mil/sites/afrlhq/cagext/FOGCAG%20Public/Briefing%20Templates/</a:t>
            </a:r>
            <a:endParaRPr lang="en-US" sz="1800" kern="1200" dirty="0">
              <a:solidFill>
                <a:schemeClr val="tx1"/>
              </a:solidFill>
              <a:latin typeface="+mn-lt"/>
              <a:ea typeface="+mn-ea"/>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73152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2" descr="AFRL Shield transparent background 1INcopy"/>
          <p:cNvPicPr>
            <a:picLocks noChangeAspect="1" noChangeArrowheads="1"/>
          </p:cNvPicPr>
          <p:nvPr/>
        </p:nvPicPr>
        <p:blipFill>
          <a:blip r:embed="rId15"/>
          <a:srcRect/>
          <a:stretch>
            <a:fillRect/>
          </a:stretch>
        </p:blipFill>
        <p:spPr bwMode="auto">
          <a:xfrm>
            <a:off x="8223740" y="19050"/>
            <a:ext cx="904875" cy="898525"/>
          </a:xfrm>
          <a:prstGeom prst="rect">
            <a:avLst/>
          </a:prstGeom>
          <a:noFill/>
        </p:spPr>
      </p:pic>
      <p:sp>
        <p:nvSpPr>
          <p:cNvPr id="8" name="Rectangle 73"/>
          <p:cNvSpPr>
            <a:spLocks noChangeArrowheads="1"/>
          </p:cNvSpPr>
          <p:nvPr/>
        </p:nvSpPr>
        <p:spPr bwMode="auto">
          <a:xfrm>
            <a:off x="0" y="952500"/>
            <a:ext cx="9144000" cy="92075"/>
          </a:xfrm>
          <a:prstGeom prst="rect">
            <a:avLst/>
          </a:prstGeom>
          <a:gradFill rotWithShape="0">
            <a:gsLst>
              <a:gs pos="0">
                <a:srgbClr val="FED910"/>
              </a:gs>
              <a:gs pos="100000">
                <a:srgbClr val="0D2B88"/>
              </a:gs>
            </a:gsLst>
            <a:path path="rect">
              <a:fillToRect l="100000" b="100000"/>
            </a:path>
          </a:gradFill>
          <a:ln w="9525">
            <a:noFill/>
            <a:miter lim="800000"/>
            <a:headEnd/>
            <a:tailEnd/>
          </a:ln>
          <a:effectLst/>
        </p:spPr>
        <p:txBody>
          <a:bodyPr anchor="ctr" anchorCtr="1"/>
          <a:lstStyle/>
          <a:p>
            <a:pPr algn="ctr"/>
            <a:endParaRPr lang="en-US"/>
          </a:p>
        </p:txBody>
      </p:sp>
      <p:pic>
        <p:nvPicPr>
          <p:cNvPr id="9" name="Picture 8" descr="AF Wings.png"/>
          <p:cNvPicPr>
            <a:picLocks noChangeAspect="1"/>
          </p:cNvPicPr>
          <p:nvPr/>
        </p:nvPicPr>
        <p:blipFill>
          <a:blip r:embed="rId16"/>
          <a:stretch>
            <a:fillRect/>
          </a:stretch>
        </p:blipFill>
        <p:spPr>
          <a:xfrm>
            <a:off x="0" y="0"/>
            <a:ext cx="982636" cy="914400"/>
          </a:xfrm>
          <a:prstGeom prst="rect">
            <a:avLst/>
          </a:prstGeom>
        </p:spPr>
      </p:pic>
      <p:sp>
        <p:nvSpPr>
          <p:cNvPr id="11" name="Text Box 49"/>
          <p:cNvSpPr txBox="1">
            <a:spLocks noChangeArrowheads="1"/>
          </p:cNvSpPr>
          <p:nvPr/>
        </p:nvSpPr>
        <p:spPr bwMode="auto">
          <a:xfrm>
            <a:off x="7315200" y="6627168"/>
            <a:ext cx="1828800" cy="230832"/>
          </a:xfrm>
          <a:prstGeom prst="rect">
            <a:avLst/>
          </a:prstGeom>
          <a:noFill/>
          <a:ln w="12700">
            <a:noFill/>
            <a:miter lim="800000"/>
            <a:headEnd type="none" w="sm" len="sm"/>
            <a:tailEnd type="none" w="sm" len="sm"/>
          </a:ln>
          <a:effectLst/>
        </p:spPr>
        <p:txBody>
          <a:bodyPr wrap="square" anchor="ctr">
            <a:spAutoFit/>
          </a:bodyPr>
          <a:lstStyle/>
          <a:p>
            <a:pPr algn="r">
              <a:spcBef>
                <a:spcPct val="50000"/>
              </a:spcBef>
            </a:pPr>
            <a:fld id="{FECCACFC-A1DF-4E05-81FF-9C3E99D1E2C5}" type="slidenum">
              <a:rPr lang="en-US" sz="900" b="0">
                <a:latin typeface="Arial" pitchFamily="34" charset="0"/>
                <a:cs typeface="Arial" pitchFamily="34" charset="0"/>
              </a:rPr>
              <a:pPr algn="r">
                <a:spcBef>
                  <a:spcPct val="50000"/>
                </a:spcBef>
              </a:pPr>
              <a:t>‹#›</a:t>
            </a:fld>
            <a:endParaRPr lang="en-US" sz="900" b="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defTabSz="914400" rtl="0" eaLnBrk="1" latinLnBrk="0" hangingPunct="1">
        <a:spcBef>
          <a:spcPct val="0"/>
        </a:spcBef>
        <a:buNone/>
        <a:defRPr sz="3200" b="1" kern="1200">
          <a:solidFill>
            <a:srgbClr val="000099"/>
          </a:solidFill>
          <a:latin typeface="Arial" pitchFamily="34" charset="0"/>
          <a:ea typeface="+mj-ea"/>
          <a:cs typeface="Arial" pitchFamily="34" charset="0"/>
        </a:defRPr>
      </a:lvl1pPr>
    </p:titleStyle>
    <p:bodyStyle>
      <a:lvl1pPr marL="342900" indent="-342900" algn="l" defTabSz="914400" rtl="0" eaLnBrk="1" latinLnBrk="0" hangingPunct="1">
        <a:spcBef>
          <a:spcPts val="600"/>
        </a:spcBef>
        <a:buFont typeface="Arial" pitchFamily="34" charset="0"/>
        <a:buChar char="•"/>
        <a:defRPr sz="2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600"/>
        </a:spcBef>
        <a:buFont typeface="Arial" pitchFamily="34" charset="0"/>
        <a:buChar char="–"/>
        <a:defRPr sz="2400" kern="1200">
          <a:solidFill>
            <a:schemeClr val="tx1"/>
          </a:solidFill>
          <a:latin typeface="Arial" pitchFamily="34" charset="0"/>
          <a:ea typeface="+mn-ea"/>
          <a:cs typeface="Arial" pitchFamily="34" charset="0"/>
        </a:defRPr>
      </a:lvl2pPr>
      <a:lvl3pPr marL="1031875" indent="-234950"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3pPr>
      <a:lvl4pPr marL="1371600" indent="-280988" algn="l" defTabSz="914400" rtl="0" eaLnBrk="1" latinLnBrk="0" hangingPunct="1">
        <a:spcBef>
          <a:spcPts val="600"/>
        </a:spcBef>
        <a:buFont typeface="Arial" pitchFamily="34" charset="0"/>
        <a:buChar char="–"/>
        <a:defRPr sz="2000" kern="1200">
          <a:solidFill>
            <a:schemeClr val="tx1"/>
          </a:solidFill>
          <a:latin typeface="Arial" pitchFamily="34" charset="0"/>
          <a:ea typeface="+mn-ea"/>
          <a:cs typeface="Arial" pitchFamily="34" charset="0"/>
        </a:defRPr>
      </a:lvl4pPr>
      <a:lvl5pPr marL="1652588" indent="-280988" algn="l" defTabSz="914400" rtl="0" eaLnBrk="1" latinLnBrk="0" hangingPunct="1">
        <a:spcBef>
          <a:spcPts val="6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file:///C:\Users\jac\Desktop\Arium\2010_BH\pcrange-1.wmv"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file:///C:\Users\jac\Desktop\Arium\2010_BH\xp32-1.wmv"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video" Target="file:///C:\Users\jac\Desktop\Arium\2010_BH\vm_find-1.wmv" TargetMode="External"/><Relationship Id="rId7" Type="http://schemas.openxmlformats.org/officeDocument/2006/relationships/image" Target="../media/image13.png"/><Relationship Id="rId2" Type="http://schemas.openxmlformats.org/officeDocument/2006/relationships/video" Target="file:///C:\Users\jac\Desktop\Arium\2010_BH\vm_save-1.wmv" TargetMode="External"/><Relationship Id="rId1" Type="http://schemas.openxmlformats.org/officeDocument/2006/relationships/video" Target="file:///C:\Users\jac\Desktop\Arium\2010_BH\vmx_trace-1.wmv" TargetMode="External"/><Relationship Id="rId6" Type="http://schemas.openxmlformats.org/officeDocument/2006/relationships/image" Target="../media/image12.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mtClean="0"/>
              <a:t>Reverse Engineering</a:t>
            </a:r>
            <a:br>
              <a:rPr lang="en-US" smtClean="0"/>
            </a:br>
            <a:r>
              <a:rPr lang="en-US" smtClean="0"/>
              <a:t>with Hardware Debuggers</a:t>
            </a:r>
            <a:endParaRPr lang="en-US" dirty="0"/>
          </a:p>
        </p:txBody>
      </p:sp>
      <p:sp>
        <p:nvSpPr>
          <p:cNvPr id="4099" name="Rectangle 3"/>
          <p:cNvSpPr>
            <a:spLocks noGrp="1" noChangeArrowheads="1"/>
          </p:cNvSpPr>
          <p:nvPr>
            <p:ph type="subTitle" idx="1"/>
          </p:nvPr>
        </p:nvSpPr>
        <p:spPr/>
        <p:txBody>
          <a:bodyPr>
            <a:normAutofit lnSpcReduction="10000"/>
          </a:bodyPr>
          <a:lstStyle/>
          <a:p>
            <a:r>
              <a:rPr lang="en-US" dirty="0" smtClean="0"/>
              <a:t>JASON RABER and JASON CHEATHAM</a:t>
            </a:r>
          </a:p>
          <a:p>
            <a:r>
              <a:rPr lang="en-US" dirty="0" smtClean="0"/>
              <a:t>ATSPI Assessment Science Team</a:t>
            </a:r>
          </a:p>
          <a:p>
            <a:r>
              <a:rPr lang="en-US" dirty="0" smtClean="0"/>
              <a:t>RYTA</a:t>
            </a:r>
          </a:p>
          <a:p>
            <a:r>
              <a:rPr lang="en-US" dirty="0" smtClean="0"/>
              <a:t>Air Force Research Laboratory</a:t>
            </a:r>
            <a:endParaRPr lang="en-US" dirty="0"/>
          </a:p>
        </p:txBody>
      </p:sp>
      <p:sp>
        <p:nvSpPr>
          <p:cNvPr id="7" name="Text Placeholder 6"/>
          <p:cNvSpPr>
            <a:spLocks noGrp="1"/>
          </p:cNvSpPr>
          <p:nvPr>
            <p:ph type="body" sz="quarter" idx="10"/>
          </p:nvPr>
        </p:nvSpPr>
        <p:spPr/>
        <p:txBody>
          <a:bodyPr/>
          <a:lstStyle/>
          <a:p>
            <a:r>
              <a:rPr lang="en-US" smtClean="0"/>
              <a:t>11 Mar 10</a:t>
            </a:r>
            <a:endParaRPr lang="en-US" dirty="0"/>
          </a:p>
        </p:txBody>
      </p:sp>
      <p:sp>
        <p:nvSpPr>
          <p:cNvPr id="5" name="TextBox 4"/>
          <p:cNvSpPr txBox="1"/>
          <p:nvPr/>
        </p:nvSpPr>
        <p:spPr>
          <a:xfrm>
            <a:off x="2934372" y="6553200"/>
            <a:ext cx="3275257" cy="276999"/>
          </a:xfrm>
          <a:prstGeom prst="rect">
            <a:avLst/>
          </a:prstGeom>
          <a:noFill/>
        </p:spPr>
        <p:txBody>
          <a:bodyPr wrap="none" rtlCol="0">
            <a:spAutoFit/>
          </a:bodyPr>
          <a:lstStyle/>
          <a:p>
            <a:pPr algn="ctr"/>
            <a:r>
              <a:rPr lang="en-US" sz="1200" dirty="0" smtClean="0">
                <a:solidFill>
                  <a:schemeClr val="bg1"/>
                </a:solidFill>
              </a:rPr>
              <a:t>Public release authorization 88 ABW-10-1497</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2"/>
          </p:nvPr>
        </p:nvSpPr>
        <p:spPr>
          <a:xfrm>
            <a:off x="4800600" y="1722437"/>
            <a:ext cx="3886200" cy="4144963"/>
          </a:xfrm>
        </p:spPr>
        <p:txBody>
          <a:bodyPr/>
          <a:lstStyle/>
          <a:p>
            <a:pPr>
              <a:buNone/>
            </a:pPr>
            <a:r>
              <a:rPr lang="en-US" sz="1400" b="1" dirty="0" smtClean="0">
                <a:latin typeface="Courier New" pitchFamily="49" charset="0"/>
                <a:cs typeface="Courier New" pitchFamily="49" charset="0"/>
              </a:rPr>
              <a:t>define proc </a:t>
            </a:r>
            <a:r>
              <a:rPr lang="en-US" sz="1400" b="1" dirty="0" err="1" smtClean="0">
                <a:latin typeface="Courier New" pitchFamily="49" charset="0"/>
                <a:cs typeface="Courier New" pitchFamily="49" charset="0"/>
              </a:rPr>
              <a:t>pcrange</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startaddr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endaddr</a:t>
            </a: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define ord4 </a:t>
            </a:r>
            <a:r>
              <a:rPr lang="en-US" sz="1400" b="1" dirty="0" err="1" smtClean="0">
                <a:latin typeface="Courier New" pitchFamily="49" charset="0"/>
                <a:cs typeface="Courier New" pitchFamily="49" charset="0"/>
              </a:rPr>
              <a:t>startaddr</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  define ord4 </a:t>
            </a:r>
            <a:r>
              <a:rPr lang="en-US" sz="1400" b="1" dirty="0" err="1" smtClean="0">
                <a:latin typeface="Courier New" pitchFamily="49" charset="0"/>
                <a:cs typeface="Courier New" pitchFamily="49" charset="0"/>
              </a:rPr>
              <a:t>endaddr</a:t>
            </a:r>
            <a:endParaRPr lang="en-US" sz="1400" b="1" dirty="0" smtClean="0">
              <a:latin typeface="Courier New" pitchFamily="49" charset="0"/>
              <a:cs typeface="Courier New" pitchFamily="49" charset="0"/>
            </a:endParaRPr>
          </a:p>
          <a:p>
            <a:pPr>
              <a:buNone/>
            </a:pPr>
            <a:r>
              <a:rPr lang="en-US" sz="1400" b="1" dirty="0" smtClean="0">
                <a:latin typeface="Courier New" pitchFamily="49" charset="0"/>
                <a:cs typeface="Courier New" pitchFamily="49" charset="0"/>
              </a:rPr>
              <a:t>{</a:t>
            </a:r>
          </a:p>
          <a:p>
            <a:pPr>
              <a:buNone/>
            </a:pPr>
            <a:r>
              <a:rPr lang="en-US" sz="1400" b="1" dirty="0" smtClean="0">
                <a:latin typeface="Courier New" pitchFamily="49" charset="0"/>
                <a:cs typeface="Courier New" pitchFamily="49" charset="0"/>
              </a:rPr>
              <a:t>  while (1) {</a:t>
            </a:r>
          </a:p>
          <a:p>
            <a:pPr>
              <a:buNone/>
            </a:pPr>
            <a:r>
              <a:rPr lang="en-US" sz="1400" b="1" dirty="0" smtClean="0">
                <a:latin typeface="Courier New" pitchFamily="49" charset="0"/>
                <a:cs typeface="Courier New" pitchFamily="49" charset="0"/>
              </a:rPr>
              <a:t>    if (EIP &gt;= </a:t>
            </a:r>
            <a:r>
              <a:rPr lang="en-US" sz="1400" b="1" dirty="0" err="1" smtClean="0">
                <a:latin typeface="Courier New" pitchFamily="49" charset="0"/>
                <a:cs typeface="Courier New" pitchFamily="49" charset="0"/>
              </a:rPr>
              <a:t>startaddr</a:t>
            </a:r>
            <a:r>
              <a:rPr lang="en-US" sz="1400" b="1" dirty="0" smtClean="0">
                <a:latin typeface="Courier New" pitchFamily="49" charset="0"/>
                <a:cs typeface="Courier New" pitchFamily="49" charset="0"/>
              </a:rPr>
              <a:t> &amp;&amp;</a:t>
            </a:r>
          </a:p>
          <a:p>
            <a:pPr>
              <a:buNone/>
            </a:pPr>
            <a:r>
              <a:rPr lang="en-US" sz="1400" b="1" dirty="0" smtClean="0">
                <a:latin typeface="Courier New" pitchFamily="49" charset="0"/>
                <a:cs typeface="Courier New" pitchFamily="49" charset="0"/>
              </a:rPr>
              <a:t>        EIP &lt;= </a:t>
            </a:r>
            <a:r>
              <a:rPr lang="en-US" sz="1400" b="1" dirty="0" err="1" smtClean="0">
                <a:latin typeface="Courier New" pitchFamily="49" charset="0"/>
                <a:cs typeface="Courier New" pitchFamily="49" charset="0"/>
              </a:rPr>
              <a:t>endaddr</a:t>
            </a: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break</a:t>
            </a:r>
          </a:p>
          <a:p>
            <a:pPr>
              <a:buNone/>
            </a:pPr>
            <a:r>
              <a:rPr lang="en-US" sz="1400" b="1" dirty="0" smtClean="0">
                <a:latin typeface="Courier New" pitchFamily="49" charset="0"/>
                <a:cs typeface="Courier New" pitchFamily="49" charset="0"/>
              </a:rPr>
              <a:t>    } else {</a:t>
            </a:r>
          </a:p>
          <a:p>
            <a:pPr>
              <a:buNone/>
            </a:pPr>
            <a:r>
              <a:rPr lang="en-US" sz="1400" b="1" dirty="0" smtClean="0">
                <a:latin typeface="Courier New" pitchFamily="49" charset="0"/>
                <a:cs typeface="Courier New" pitchFamily="49" charset="0"/>
              </a:rPr>
              <a:t>      step 4</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  }</a:t>
            </a:r>
          </a:p>
          <a:p>
            <a:pPr>
              <a:buNone/>
            </a:pPr>
            <a:r>
              <a:rPr lang="en-US" sz="1400" b="1" dirty="0" smtClean="0">
                <a:latin typeface="Courier New" pitchFamily="49" charset="0"/>
                <a:cs typeface="Courier New" pitchFamily="49" charset="0"/>
              </a:rPr>
              <a:t>}</a:t>
            </a:r>
          </a:p>
        </p:txBody>
      </p:sp>
      <p:sp>
        <p:nvSpPr>
          <p:cNvPr id="7" name="Rectangle 6"/>
          <p:cNvSpPr/>
          <p:nvPr/>
        </p:nvSpPr>
        <p:spPr>
          <a:xfrm>
            <a:off x="0" y="1600200"/>
            <a:ext cx="4648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More Power…</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Macros can make an emulator very powerful</a:t>
            </a:r>
          </a:p>
          <a:p>
            <a:pPr lvl="1"/>
            <a:r>
              <a:rPr lang="en-US" dirty="0" smtClean="0"/>
              <a:t>Implement complex or repetitive tasks</a:t>
            </a:r>
          </a:p>
          <a:p>
            <a:pPr lvl="1"/>
            <a:r>
              <a:rPr lang="en-US" dirty="0" smtClean="0"/>
              <a:t>Detailed control of ICE</a:t>
            </a:r>
          </a:p>
          <a:p>
            <a:pPr lvl="1"/>
            <a:endParaRPr lang="en-US" dirty="0" smtClean="0"/>
          </a:p>
          <a:p>
            <a:r>
              <a:rPr lang="en-US" dirty="0" smtClean="0"/>
              <a:t>SourcePoint uses a C like scripting language</a:t>
            </a:r>
          </a:p>
          <a:p>
            <a:pPr lvl="1"/>
            <a:r>
              <a:rPr lang="en-US" dirty="0" smtClean="0"/>
              <a:t>Variables, functions, control flow</a:t>
            </a:r>
          </a:p>
          <a:p>
            <a:pPr lvl="1"/>
            <a:r>
              <a:rPr lang="en-US" dirty="0" smtClean="0"/>
              <a:t>Types have well-defined widths</a:t>
            </a:r>
          </a:p>
          <a:p>
            <a:pPr lvl="2"/>
            <a:r>
              <a:rPr lang="en-US" dirty="0" smtClean="0"/>
              <a:t>ord1, int4, real8, …</a:t>
            </a:r>
          </a:p>
          <a:p>
            <a:pPr lvl="1"/>
            <a:r>
              <a:rPr lang="en-US" dirty="0" smtClean="0"/>
              <a:t>Control statements for ICE</a:t>
            </a:r>
          </a:p>
        </p:txBody>
      </p:sp>
      <p:cxnSp>
        <p:nvCxnSpPr>
          <p:cNvPr id="16" name="Straight Connector 15"/>
          <p:cNvCxnSpPr/>
          <p:nvPr/>
        </p:nvCxnSpPr>
        <p:spPr>
          <a:xfrm rot="5400000">
            <a:off x="2476454" y="3771060"/>
            <a:ext cx="4191000" cy="1680"/>
          </a:xfrm>
          <a:prstGeom prst="line">
            <a:avLst/>
          </a:prstGeom>
          <a:ln cap="rnd"/>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 presetClass="entr" presetSubtype="8" decel="5000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additive="base">
                                        <p:cTn id="11"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1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50000"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 calcmode="lin" valueType="num">
                                      <p:cBhvr additive="base">
                                        <p:cTn id="15" dur="10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decel="50000"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10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decel="50000" fill="hold" grpId="0"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 calcmode="lin" valueType="num">
                                      <p:cBhvr additive="base">
                                        <p:cTn id="23" dur="10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decel="50000" fill="hold" grpId="0" nodeType="with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 calcmode="lin" valueType="num">
                                      <p:cBhvr additive="base">
                                        <p:cTn id="27" dur="10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decel="50000" fill="hold" grpId="0" nodeType="with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10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decel="50000" fill="hold" grpId="0" nodeType="with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10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4">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decel="50000" fill="hold" grpId="0"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1000" fill="hold"/>
                                        <p:tgtEl>
                                          <p:spTgt spid="14">
                                            <p:txEl>
                                              <p:pRg st="7" end="7"/>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4">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decel="50000" fill="hold" grpId="0"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1000" fill="hold"/>
                                        <p:tgtEl>
                                          <p:spTgt spid="14">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4">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decel="50000" fill="hold" grpId="0"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1000" fill="hold"/>
                                        <p:tgtEl>
                                          <p:spTgt spid="14">
                                            <p:txEl>
                                              <p:pRg st="9" end="9"/>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14">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decel="50000" fill="hold" grpId="0" nodeType="withEffect">
                                  <p:stCondLst>
                                    <p:cond delay="0"/>
                                  </p:stCondLst>
                                  <p:childTnLst>
                                    <p:set>
                                      <p:cBhvr>
                                        <p:cTn id="50" dur="1" fill="hold">
                                          <p:stCondLst>
                                            <p:cond delay="0"/>
                                          </p:stCondLst>
                                        </p:cTn>
                                        <p:tgtEl>
                                          <p:spTgt spid="14">
                                            <p:txEl>
                                              <p:pRg st="10" end="10"/>
                                            </p:txEl>
                                          </p:spTgt>
                                        </p:tgtEl>
                                        <p:attrNameLst>
                                          <p:attrName>style.visibility</p:attrName>
                                        </p:attrNameLst>
                                      </p:cBhvr>
                                      <p:to>
                                        <p:strVal val="visible"/>
                                      </p:to>
                                    </p:set>
                                    <p:anim calcmode="lin" valueType="num">
                                      <p:cBhvr additive="base">
                                        <p:cTn id="51" dur="1000" fill="hold"/>
                                        <p:tgtEl>
                                          <p:spTgt spid="14">
                                            <p:txEl>
                                              <p:pRg st="10" end="10"/>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14">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8" decel="50000" fill="hold" grpId="0" nodeType="withEffect">
                                  <p:stCondLst>
                                    <p:cond delay="0"/>
                                  </p:stCondLst>
                                  <p:childTnLst>
                                    <p:set>
                                      <p:cBhvr>
                                        <p:cTn id="54" dur="1" fill="hold">
                                          <p:stCondLst>
                                            <p:cond delay="0"/>
                                          </p:stCondLst>
                                        </p:cTn>
                                        <p:tgtEl>
                                          <p:spTgt spid="14">
                                            <p:txEl>
                                              <p:pRg st="11" end="11"/>
                                            </p:txEl>
                                          </p:spTgt>
                                        </p:tgtEl>
                                        <p:attrNameLst>
                                          <p:attrName>style.visibility</p:attrName>
                                        </p:attrNameLst>
                                      </p:cBhvr>
                                      <p:to>
                                        <p:strVal val="visible"/>
                                      </p:to>
                                    </p:set>
                                    <p:anim calcmode="lin" valueType="num">
                                      <p:cBhvr additive="base">
                                        <p:cTn id="55" dur="1000" fill="hold"/>
                                        <p:tgtEl>
                                          <p:spTgt spid="14">
                                            <p:txEl>
                                              <p:pRg st="11" end="11"/>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4">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decel="50000" fill="hold" grpId="0" nodeType="withEffect">
                                  <p:stCondLst>
                                    <p:cond delay="0"/>
                                  </p:stCondLst>
                                  <p:childTnLst>
                                    <p:set>
                                      <p:cBhvr>
                                        <p:cTn id="58" dur="1" fill="hold">
                                          <p:stCondLst>
                                            <p:cond delay="0"/>
                                          </p:stCondLst>
                                        </p:cTn>
                                        <p:tgtEl>
                                          <p:spTgt spid="14">
                                            <p:txEl>
                                              <p:pRg st="12" end="12"/>
                                            </p:txEl>
                                          </p:spTgt>
                                        </p:tgtEl>
                                        <p:attrNameLst>
                                          <p:attrName>style.visibility</p:attrName>
                                        </p:attrNameLst>
                                      </p:cBhvr>
                                      <p:to>
                                        <p:strVal val="visible"/>
                                      </p:to>
                                    </p:set>
                                    <p:anim calcmode="lin" valueType="num">
                                      <p:cBhvr additive="base">
                                        <p:cTn id="59" dur="1000" fill="hold"/>
                                        <p:tgtEl>
                                          <p:spTgt spid="14">
                                            <p:txEl>
                                              <p:pRg st="12" end="12"/>
                                            </p:txEl>
                                          </p:spTgt>
                                        </p:tgtEl>
                                        <p:attrNameLst>
                                          <p:attrName>ppt_x</p:attrName>
                                        </p:attrNameLst>
                                      </p:cBhvr>
                                      <p:tavLst>
                                        <p:tav tm="0">
                                          <p:val>
                                            <p:strVal val="0-#ppt_w/2"/>
                                          </p:val>
                                        </p:tav>
                                        <p:tav tm="100000">
                                          <p:val>
                                            <p:strVal val="#ppt_x"/>
                                          </p:val>
                                        </p:tav>
                                      </p:tavLst>
                                    </p:anim>
                                    <p:anim calcmode="lin" valueType="num">
                                      <p:cBhvr additive="base">
                                        <p:cTn id="60" dur="1000" fill="hold"/>
                                        <p:tgtEl>
                                          <p:spTgt spid="1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Breakpoint</a:t>
            </a:r>
            <a:endParaRPr lang="en-US" dirty="0"/>
          </a:p>
        </p:txBody>
      </p:sp>
      <p:pic>
        <p:nvPicPr>
          <p:cNvPr id="8" name="pcrange-1.wmv">
            <a:hlinkClick r:id="" action="ppaction://media"/>
          </p:cNvPr>
          <p:cNvPicPr>
            <a:picLocks noGrp="1" noRot="1" noChangeAspect="1"/>
          </p:cNvPicPr>
          <p:nvPr>
            <p:ph idx="1"/>
            <a:videoFile r:link="rId1"/>
          </p:nvPr>
        </p:nvPicPr>
        <p:blipFill>
          <a:blip r:embed="rId4"/>
          <a:stretch>
            <a:fillRect/>
          </a:stretch>
        </p:blipFill>
        <p:spPr>
          <a:xfrm>
            <a:off x="1444625" y="1295400"/>
            <a:ext cx="6254750" cy="452596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Trace</a:t>
            </a:r>
            <a:endParaRPr lang="en-US" dirty="0"/>
          </a:p>
        </p:txBody>
      </p:sp>
      <p:sp>
        <p:nvSpPr>
          <p:cNvPr id="9" name="Content Placeholder 8"/>
          <p:cNvSpPr>
            <a:spLocks noGrp="1"/>
          </p:cNvSpPr>
          <p:nvPr>
            <p:ph sz="half" idx="1"/>
          </p:nvPr>
        </p:nvSpPr>
        <p:spPr>
          <a:xfrm>
            <a:off x="457200" y="1143000"/>
            <a:ext cx="3352800" cy="5562600"/>
          </a:xfrm>
        </p:spPr>
        <p:txBody>
          <a:bodyPr>
            <a:noAutofit/>
          </a:bodyPr>
          <a:lstStyle/>
          <a:p>
            <a:pPr>
              <a:buNone/>
            </a:pPr>
            <a:r>
              <a:rPr lang="en-US" sz="700" dirty="0" err="1" smtClean="0">
                <a:latin typeface="Courier New" pitchFamily="49" charset="0"/>
                <a:cs typeface="Courier New" pitchFamily="49" charset="0"/>
              </a:rPr>
              <a:t>flist</a:t>
            </a:r>
            <a:r>
              <a:rPr lang="en-US" sz="700" dirty="0" smtClean="0">
                <a:latin typeface="Courier New" pitchFamily="49" charset="0"/>
                <a:cs typeface="Courier New" pitchFamily="49" charset="0"/>
              </a:rPr>
              <a:t> (“tracelog.txt”, 1)</a:t>
            </a:r>
          </a:p>
          <a:p>
            <a:pPr>
              <a:buNone/>
            </a:pPr>
            <a:r>
              <a:rPr lang="en-US" sz="700" dirty="0" smtClean="0">
                <a:latin typeface="Courier New" pitchFamily="49" charset="0"/>
                <a:cs typeface="Courier New" pitchFamily="49" charset="0"/>
              </a:rPr>
              <a:t>define ord4 </a:t>
            </a:r>
            <a:r>
              <a:rPr lang="en-US" sz="700" dirty="0" err="1" smtClean="0">
                <a:latin typeface="Courier New" pitchFamily="49" charset="0"/>
                <a:cs typeface="Courier New" pitchFamily="49" charset="0"/>
              </a:rPr>
              <a:t>lasteip</a:t>
            </a:r>
            <a:r>
              <a:rPr lang="en-US" sz="700" dirty="0" smtClean="0">
                <a:latin typeface="Courier New" pitchFamily="49" charset="0"/>
                <a:cs typeface="Courier New" pitchFamily="49" charset="0"/>
              </a:rPr>
              <a:t> = EIP</a:t>
            </a:r>
          </a:p>
          <a:p>
            <a:pPr>
              <a:buNone/>
            </a:pPr>
            <a:r>
              <a:rPr lang="en-US" sz="700" dirty="0" err="1" smtClean="0">
                <a:latin typeface="Courier New" pitchFamily="49" charset="0"/>
                <a:cs typeface="Courier New" pitchFamily="49" charset="0"/>
              </a:rPr>
              <a:t>softremove</a:t>
            </a:r>
            <a:endParaRPr lang="en-US" sz="700" dirty="0" smtClean="0">
              <a:latin typeface="Courier New" pitchFamily="49" charset="0"/>
              <a:cs typeface="Courier New" pitchFamily="49" charset="0"/>
            </a:endParaRPr>
          </a:p>
          <a:p>
            <a:pPr>
              <a:buNone/>
            </a:pPr>
            <a:r>
              <a:rPr lang="en-US" sz="700" dirty="0" smtClean="0">
                <a:latin typeface="Courier New" pitchFamily="49" charset="0"/>
                <a:cs typeface="Courier New" pitchFamily="49" charset="0"/>
              </a:rPr>
              <a:t>while (1) {</a:t>
            </a:r>
          </a:p>
          <a:p>
            <a:pPr>
              <a:buNone/>
            </a:pPr>
            <a:r>
              <a:rPr lang="en-US" sz="700" dirty="0" smtClean="0">
                <a:latin typeface="Courier New" pitchFamily="49" charset="0"/>
                <a:cs typeface="Courier New" pitchFamily="49" charset="0"/>
              </a:rPr>
              <a:t>    if (EIP &gt;= 0xC0000000 &amp;&amp; </a:t>
            </a:r>
            <a:r>
              <a:rPr lang="en-US" sz="700" dirty="0" err="1" smtClean="0">
                <a:latin typeface="Courier New" pitchFamily="49" charset="0"/>
                <a:cs typeface="Courier New" pitchFamily="49" charset="0"/>
              </a:rPr>
              <a:t>lasteip</a:t>
            </a:r>
            <a:r>
              <a:rPr lang="en-US" sz="700" dirty="0" smtClean="0">
                <a:latin typeface="Courier New" pitchFamily="49" charset="0"/>
                <a:cs typeface="Courier New" pitchFamily="49" charset="0"/>
              </a:rPr>
              <a:t> &lt; 0xC0000000) {</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softbreak</a:t>
            </a:r>
            <a:r>
              <a:rPr lang="en-US" sz="700" dirty="0" smtClean="0">
                <a:latin typeface="Courier New" pitchFamily="49" charset="0"/>
                <a:cs typeface="Courier New" pitchFamily="49" charset="0"/>
              </a:rPr>
              <a:t> = location=lasteip+2</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softbreak</a:t>
            </a:r>
            <a:r>
              <a:rPr lang="en-US" sz="700" dirty="0" smtClean="0">
                <a:latin typeface="Courier New" pitchFamily="49" charset="0"/>
                <a:cs typeface="Courier New" pitchFamily="49" charset="0"/>
              </a:rPr>
              <a:t> = location=lasteip+3</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softbreak</a:t>
            </a:r>
            <a:r>
              <a:rPr lang="en-US" sz="700" dirty="0" smtClean="0">
                <a:latin typeface="Courier New" pitchFamily="49" charset="0"/>
                <a:cs typeface="Courier New" pitchFamily="49" charset="0"/>
              </a:rPr>
              <a:t> = location=lasteip+4</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softbreak</a:t>
            </a:r>
            <a:r>
              <a:rPr lang="en-US" sz="700" dirty="0" smtClean="0">
                <a:latin typeface="Courier New" pitchFamily="49" charset="0"/>
                <a:cs typeface="Courier New" pitchFamily="49" charset="0"/>
              </a:rPr>
              <a:t> = location=lasteip+5</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softbreak</a:t>
            </a:r>
            <a:r>
              <a:rPr lang="en-US" sz="700" dirty="0" smtClean="0">
                <a:latin typeface="Courier New" pitchFamily="49" charset="0"/>
                <a:cs typeface="Courier New" pitchFamily="49" charset="0"/>
              </a:rPr>
              <a:t> = location=lasteip+6</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lasteip</a:t>
            </a:r>
            <a:r>
              <a:rPr lang="en-US" sz="700" dirty="0" smtClean="0">
                <a:latin typeface="Courier New" pitchFamily="49" charset="0"/>
                <a:cs typeface="Courier New" pitchFamily="49" charset="0"/>
              </a:rPr>
              <a:t> = EIP</a:t>
            </a:r>
          </a:p>
          <a:p>
            <a:pPr>
              <a:buNone/>
            </a:pPr>
            <a:r>
              <a:rPr lang="en-US" sz="700" dirty="0" smtClean="0">
                <a:latin typeface="Courier New" pitchFamily="49" charset="0"/>
                <a:cs typeface="Courier New" pitchFamily="49" charset="0"/>
              </a:rPr>
              <a:t>        go</a:t>
            </a:r>
          </a:p>
          <a:p>
            <a:pPr>
              <a:buNone/>
            </a:pPr>
            <a:r>
              <a:rPr lang="en-US" sz="700" dirty="0" smtClean="0">
                <a:latin typeface="Courier New" pitchFamily="49" charset="0"/>
                <a:cs typeface="Courier New" pitchFamily="49" charset="0"/>
              </a:rPr>
              <a:t>    }</a:t>
            </a:r>
          </a:p>
          <a:p>
            <a:pPr>
              <a:buNone/>
            </a:pPr>
            <a:endParaRPr lang="en-US" sz="700" dirty="0" smtClean="0">
              <a:latin typeface="Courier New" pitchFamily="49" charset="0"/>
              <a:cs typeface="Courier New" pitchFamily="49" charset="0"/>
            </a:endParaRPr>
          </a:p>
          <a:p>
            <a:pPr>
              <a:buNone/>
            </a:pPr>
            <a:r>
              <a:rPr lang="en-US" sz="700" dirty="0" smtClean="0">
                <a:latin typeface="Courier New" pitchFamily="49" charset="0"/>
                <a:cs typeface="Courier New" pitchFamily="49" charset="0"/>
              </a:rPr>
              <a:t>    if (EIP != </a:t>
            </a:r>
            <a:r>
              <a:rPr lang="en-US" sz="700" dirty="0" err="1" smtClean="0">
                <a:latin typeface="Courier New" pitchFamily="49" charset="0"/>
                <a:cs typeface="Courier New" pitchFamily="49" charset="0"/>
              </a:rPr>
              <a:t>endaddr</a:t>
            </a:r>
            <a:r>
              <a:rPr lang="en-US" sz="700" dirty="0" smtClean="0">
                <a:latin typeface="Courier New" pitchFamily="49" charset="0"/>
                <a:cs typeface="Courier New" pitchFamily="49" charset="0"/>
              </a:rPr>
              <a:t>) {</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asm</a:t>
            </a: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eip</a:t>
            </a:r>
            <a:endParaRPr lang="en-US" sz="700" dirty="0" smtClean="0">
              <a:latin typeface="Courier New" pitchFamily="49" charset="0"/>
              <a:cs typeface="Courier New" pitchFamily="49" charset="0"/>
            </a:endParaRP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printf</a:t>
            </a:r>
            <a:r>
              <a:rPr lang="en-US" sz="700" dirty="0" smtClean="0">
                <a:latin typeface="Courier New" pitchFamily="49" charset="0"/>
                <a:cs typeface="Courier New" pitchFamily="49" charset="0"/>
              </a:rPr>
              <a:t>("</a:t>
            </a:r>
            <a:r>
              <a:rPr lang="en-US" sz="700" dirty="0" err="1" smtClean="0">
                <a:latin typeface="Courier New" pitchFamily="49" charset="0"/>
                <a:cs typeface="Courier New" pitchFamily="49" charset="0"/>
              </a:rPr>
              <a:t>eax</a:t>
            </a:r>
            <a:r>
              <a:rPr lang="en-US" sz="700" dirty="0" smtClean="0">
                <a:latin typeface="Courier New" pitchFamily="49" charset="0"/>
                <a:cs typeface="Courier New" pitchFamily="49" charset="0"/>
              </a:rPr>
              <a:t>: “); </a:t>
            </a:r>
            <a:r>
              <a:rPr lang="en-US" sz="700" dirty="0" err="1" smtClean="0">
                <a:latin typeface="Courier New" pitchFamily="49" charset="0"/>
                <a:cs typeface="Courier New" pitchFamily="49" charset="0"/>
              </a:rPr>
              <a:t>eval</a:t>
            </a: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eax</a:t>
            </a:r>
            <a:r>
              <a:rPr lang="en-US" sz="700" dirty="0" smtClean="0">
                <a:latin typeface="Courier New" pitchFamily="49" charset="0"/>
                <a:cs typeface="Courier New" pitchFamily="49" charset="0"/>
              </a:rPr>
              <a:t> virtual</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printf</a:t>
            </a:r>
            <a:r>
              <a:rPr lang="en-US" sz="700" dirty="0" smtClean="0">
                <a:latin typeface="Courier New" pitchFamily="49" charset="0"/>
                <a:cs typeface="Courier New" pitchFamily="49" charset="0"/>
              </a:rPr>
              <a:t>("</a:t>
            </a:r>
            <a:r>
              <a:rPr lang="en-US" sz="700" dirty="0" err="1" smtClean="0">
                <a:latin typeface="Courier New" pitchFamily="49" charset="0"/>
                <a:cs typeface="Courier New" pitchFamily="49" charset="0"/>
              </a:rPr>
              <a:t>ebx</a:t>
            </a:r>
            <a:r>
              <a:rPr lang="en-US" sz="700" dirty="0" smtClean="0">
                <a:latin typeface="Courier New" pitchFamily="49" charset="0"/>
                <a:cs typeface="Courier New" pitchFamily="49" charset="0"/>
              </a:rPr>
              <a:t>: “); </a:t>
            </a:r>
            <a:r>
              <a:rPr lang="en-US" sz="700" dirty="0" err="1" smtClean="0">
                <a:latin typeface="Courier New" pitchFamily="49" charset="0"/>
                <a:cs typeface="Courier New" pitchFamily="49" charset="0"/>
              </a:rPr>
              <a:t>eval</a:t>
            </a: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ebx</a:t>
            </a:r>
            <a:r>
              <a:rPr lang="en-US" sz="700" dirty="0" smtClean="0">
                <a:latin typeface="Courier New" pitchFamily="49" charset="0"/>
                <a:cs typeface="Courier New" pitchFamily="49" charset="0"/>
              </a:rPr>
              <a:t> virtual</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printf</a:t>
            </a:r>
            <a:r>
              <a:rPr lang="en-US" sz="700" dirty="0" smtClean="0">
                <a:latin typeface="Courier New" pitchFamily="49" charset="0"/>
                <a:cs typeface="Courier New" pitchFamily="49" charset="0"/>
              </a:rPr>
              <a:t>("</a:t>
            </a:r>
            <a:r>
              <a:rPr lang="en-US" sz="700" dirty="0" err="1" smtClean="0">
                <a:latin typeface="Courier New" pitchFamily="49" charset="0"/>
                <a:cs typeface="Courier New" pitchFamily="49" charset="0"/>
              </a:rPr>
              <a:t>ecx</a:t>
            </a:r>
            <a:r>
              <a:rPr lang="en-US" sz="700" dirty="0" smtClean="0">
                <a:latin typeface="Courier New" pitchFamily="49" charset="0"/>
                <a:cs typeface="Courier New" pitchFamily="49" charset="0"/>
              </a:rPr>
              <a:t>: "); </a:t>
            </a:r>
            <a:r>
              <a:rPr lang="en-US" sz="700" dirty="0" err="1" smtClean="0">
                <a:latin typeface="Courier New" pitchFamily="49" charset="0"/>
                <a:cs typeface="Courier New" pitchFamily="49" charset="0"/>
              </a:rPr>
              <a:t>eval</a:t>
            </a: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ecx</a:t>
            </a:r>
            <a:r>
              <a:rPr lang="en-US" sz="700" dirty="0" smtClean="0">
                <a:latin typeface="Courier New" pitchFamily="49" charset="0"/>
                <a:cs typeface="Courier New" pitchFamily="49" charset="0"/>
              </a:rPr>
              <a:t> virtual</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printf</a:t>
            </a:r>
            <a:r>
              <a:rPr lang="en-US" sz="700" dirty="0" smtClean="0">
                <a:latin typeface="Courier New" pitchFamily="49" charset="0"/>
                <a:cs typeface="Courier New" pitchFamily="49" charset="0"/>
              </a:rPr>
              <a:t>("</a:t>
            </a:r>
            <a:r>
              <a:rPr lang="en-US" sz="700" dirty="0" err="1" smtClean="0">
                <a:latin typeface="Courier New" pitchFamily="49" charset="0"/>
                <a:cs typeface="Courier New" pitchFamily="49" charset="0"/>
              </a:rPr>
              <a:t>edx</a:t>
            </a:r>
            <a:r>
              <a:rPr lang="en-US" sz="700" dirty="0" smtClean="0">
                <a:latin typeface="Courier New" pitchFamily="49" charset="0"/>
                <a:cs typeface="Courier New" pitchFamily="49" charset="0"/>
              </a:rPr>
              <a:t>: "); </a:t>
            </a:r>
            <a:r>
              <a:rPr lang="en-US" sz="700" dirty="0" err="1" smtClean="0">
                <a:latin typeface="Courier New" pitchFamily="49" charset="0"/>
                <a:cs typeface="Courier New" pitchFamily="49" charset="0"/>
              </a:rPr>
              <a:t>eval</a:t>
            </a: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edx</a:t>
            </a:r>
            <a:r>
              <a:rPr lang="en-US" sz="700" dirty="0" smtClean="0">
                <a:latin typeface="Courier New" pitchFamily="49" charset="0"/>
                <a:cs typeface="Courier New" pitchFamily="49" charset="0"/>
              </a:rPr>
              <a:t> virtual</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printf</a:t>
            </a:r>
            <a:r>
              <a:rPr lang="en-US" sz="700" dirty="0" smtClean="0">
                <a:latin typeface="Courier New" pitchFamily="49" charset="0"/>
                <a:cs typeface="Courier New" pitchFamily="49" charset="0"/>
              </a:rPr>
              <a:t>("</a:t>
            </a:r>
            <a:r>
              <a:rPr lang="en-US" sz="700" dirty="0" err="1" smtClean="0">
                <a:latin typeface="Courier New" pitchFamily="49" charset="0"/>
                <a:cs typeface="Courier New" pitchFamily="49" charset="0"/>
              </a:rPr>
              <a:t>esi</a:t>
            </a:r>
            <a:r>
              <a:rPr lang="en-US" sz="700" dirty="0" smtClean="0">
                <a:latin typeface="Courier New" pitchFamily="49" charset="0"/>
                <a:cs typeface="Courier New" pitchFamily="49" charset="0"/>
              </a:rPr>
              <a:t>: "); </a:t>
            </a:r>
            <a:r>
              <a:rPr lang="en-US" sz="700" dirty="0" err="1" smtClean="0">
                <a:latin typeface="Courier New" pitchFamily="49" charset="0"/>
                <a:cs typeface="Courier New" pitchFamily="49" charset="0"/>
              </a:rPr>
              <a:t>eval</a:t>
            </a: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esi</a:t>
            </a:r>
            <a:r>
              <a:rPr lang="en-US" sz="700" dirty="0" smtClean="0">
                <a:latin typeface="Courier New" pitchFamily="49" charset="0"/>
                <a:cs typeface="Courier New" pitchFamily="49" charset="0"/>
              </a:rPr>
              <a:t> virtual</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printf</a:t>
            </a:r>
            <a:r>
              <a:rPr lang="en-US" sz="700" dirty="0" smtClean="0">
                <a:latin typeface="Courier New" pitchFamily="49" charset="0"/>
                <a:cs typeface="Courier New" pitchFamily="49" charset="0"/>
              </a:rPr>
              <a:t>("</a:t>
            </a:r>
            <a:r>
              <a:rPr lang="en-US" sz="700" dirty="0" err="1" smtClean="0">
                <a:latin typeface="Courier New" pitchFamily="49" charset="0"/>
                <a:cs typeface="Courier New" pitchFamily="49" charset="0"/>
              </a:rPr>
              <a:t>edi</a:t>
            </a:r>
            <a:r>
              <a:rPr lang="en-US" sz="700" dirty="0" smtClean="0">
                <a:latin typeface="Courier New" pitchFamily="49" charset="0"/>
                <a:cs typeface="Courier New" pitchFamily="49" charset="0"/>
              </a:rPr>
              <a:t>: "); </a:t>
            </a:r>
            <a:r>
              <a:rPr lang="en-US" sz="700" dirty="0" err="1" smtClean="0">
                <a:latin typeface="Courier New" pitchFamily="49" charset="0"/>
                <a:cs typeface="Courier New" pitchFamily="49" charset="0"/>
              </a:rPr>
              <a:t>eval</a:t>
            </a: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edi</a:t>
            </a:r>
            <a:r>
              <a:rPr lang="en-US" sz="700" dirty="0" smtClean="0">
                <a:latin typeface="Courier New" pitchFamily="49" charset="0"/>
                <a:cs typeface="Courier New" pitchFamily="49" charset="0"/>
              </a:rPr>
              <a:t> virtual</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printf</a:t>
            </a:r>
            <a:r>
              <a:rPr lang="en-US" sz="700" dirty="0" smtClean="0">
                <a:latin typeface="Courier New" pitchFamily="49" charset="0"/>
                <a:cs typeface="Courier New" pitchFamily="49" charset="0"/>
              </a:rPr>
              <a:t>("</a:t>
            </a:r>
            <a:r>
              <a:rPr lang="en-US" sz="700" dirty="0" err="1" smtClean="0">
                <a:latin typeface="Courier New" pitchFamily="49" charset="0"/>
                <a:cs typeface="Courier New" pitchFamily="49" charset="0"/>
              </a:rPr>
              <a:t>esp</a:t>
            </a:r>
            <a:r>
              <a:rPr lang="en-US" sz="700" dirty="0" smtClean="0">
                <a:latin typeface="Courier New" pitchFamily="49" charset="0"/>
                <a:cs typeface="Courier New" pitchFamily="49" charset="0"/>
              </a:rPr>
              <a:t>: "); </a:t>
            </a:r>
            <a:r>
              <a:rPr lang="en-US" sz="700" dirty="0" err="1" smtClean="0">
                <a:latin typeface="Courier New" pitchFamily="49" charset="0"/>
                <a:cs typeface="Courier New" pitchFamily="49" charset="0"/>
              </a:rPr>
              <a:t>eval</a:t>
            </a: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esp</a:t>
            </a:r>
            <a:r>
              <a:rPr lang="en-US" sz="700" dirty="0" smtClean="0">
                <a:latin typeface="Courier New" pitchFamily="49" charset="0"/>
                <a:cs typeface="Courier New" pitchFamily="49" charset="0"/>
              </a:rPr>
              <a:t> virtual</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lasteip</a:t>
            </a:r>
            <a:r>
              <a:rPr lang="en-US" sz="700" dirty="0" smtClean="0">
                <a:latin typeface="Courier New" pitchFamily="49" charset="0"/>
                <a:cs typeface="Courier New" pitchFamily="49" charset="0"/>
              </a:rPr>
              <a:t> = EIP</a:t>
            </a:r>
          </a:p>
          <a:p>
            <a:pPr>
              <a:buNone/>
            </a:pPr>
            <a:r>
              <a:rPr lang="en-US" sz="700" dirty="0" smtClean="0">
                <a:latin typeface="Courier New" pitchFamily="49" charset="0"/>
                <a:cs typeface="Courier New" pitchFamily="49" charset="0"/>
              </a:rPr>
              <a:t>        step</a:t>
            </a:r>
          </a:p>
          <a:p>
            <a:pPr>
              <a:buNone/>
            </a:pPr>
            <a:r>
              <a:rPr lang="en-US" sz="700" dirty="0" smtClean="0">
                <a:latin typeface="Courier New" pitchFamily="49" charset="0"/>
                <a:cs typeface="Courier New" pitchFamily="49" charset="0"/>
              </a:rPr>
              <a:t>    } else {</a:t>
            </a:r>
          </a:p>
          <a:p>
            <a:pPr>
              <a:buNone/>
            </a:pPr>
            <a:r>
              <a:rPr lang="en-US" sz="700" dirty="0" smtClean="0">
                <a:latin typeface="Courier New" pitchFamily="49" charset="0"/>
                <a:cs typeface="Courier New" pitchFamily="49" charset="0"/>
              </a:rPr>
              <a:t>        </a:t>
            </a:r>
            <a:r>
              <a:rPr lang="en-US" sz="700" dirty="0" err="1" smtClean="0">
                <a:latin typeface="Courier New" pitchFamily="49" charset="0"/>
                <a:cs typeface="Courier New" pitchFamily="49" charset="0"/>
              </a:rPr>
              <a:t>nolog</a:t>
            </a:r>
            <a:endParaRPr lang="en-US" sz="700" dirty="0" smtClean="0">
              <a:latin typeface="Courier New" pitchFamily="49" charset="0"/>
              <a:cs typeface="Courier New" pitchFamily="49" charset="0"/>
            </a:endParaRPr>
          </a:p>
          <a:p>
            <a:pPr>
              <a:buNone/>
            </a:pPr>
            <a:r>
              <a:rPr lang="en-US" sz="700" dirty="0" smtClean="0">
                <a:latin typeface="Courier New" pitchFamily="49" charset="0"/>
                <a:cs typeface="Courier New" pitchFamily="49" charset="0"/>
              </a:rPr>
              <a:t>        stop</a:t>
            </a:r>
          </a:p>
          <a:p>
            <a:pPr>
              <a:buNone/>
            </a:pPr>
            <a:r>
              <a:rPr lang="en-US" sz="700" dirty="0" smtClean="0">
                <a:latin typeface="Courier New" pitchFamily="49" charset="0"/>
                <a:cs typeface="Courier New" pitchFamily="49" charset="0"/>
              </a:rPr>
              <a:t>    }</a:t>
            </a:r>
          </a:p>
          <a:p>
            <a:pPr>
              <a:buNone/>
            </a:pPr>
            <a:r>
              <a:rPr lang="en-US" sz="700" dirty="0" smtClean="0">
                <a:latin typeface="Courier New" pitchFamily="49" charset="0"/>
                <a:cs typeface="Courier New" pitchFamily="49" charset="0"/>
              </a:rPr>
              <a:t>}</a:t>
            </a:r>
            <a:endParaRPr lang="en-US" sz="700" dirty="0">
              <a:latin typeface="Courier New" pitchFamily="49" charset="0"/>
              <a:cs typeface="Courier New" pitchFamily="49" charset="0"/>
            </a:endParaRPr>
          </a:p>
        </p:txBody>
      </p:sp>
      <p:pic>
        <p:nvPicPr>
          <p:cNvPr id="4099" name="Picture 3"/>
          <p:cNvPicPr>
            <a:picLocks noChangeAspect="1" noChangeArrowheads="1"/>
          </p:cNvPicPr>
          <p:nvPr/>
        </p:nvPicPr>
        <p:blipFill>
          <a:blip r:embed="rId3" cstate="print"/>
          <a:srcRect/>
          <a:stretch>
            <a:fillRect/>
          </a:stretch>
        </p:blipFill>
        <p:spPr bwMode="auto">
          <a:xfrm>
            <a:off x="4343400" y="2895600"/>
            <a:ext cx="3419475" cy="185139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Outside In</a:t>
            </a:r>
            <a:endParaRPr lang="en-US" dirty="0"/>
          </a:p>
        </p:txBody>
      </p:sp>
      <p:sp>
        <p:nvSpPr>
          <p:cNvPr id="3" name="Content Placeholder 2"/>
          <p:cNvSpPr>
            <a:spLocks noGrp="1"/>
          </p:cNvSpPr>
          <p:nvPr>
            <p:ph idx="1"/>
          </p:nvPr>
        </p:nvSpPr>
        <p:spPr/>
        <p:txBody>
          <a:bodyPr>
            <a:normAutofit/>
          </a:bodyPr>
          <a:lstStyle/>
          <a:p>
            <a:r>
              <a:rPr lang="en-US" dirty="0" smtClean="0"/>
              <a:t>Emulator access is pretty raw, so we wrote some simple forensic macros</a:t>
            </a:r>
          </a:p>
          <a:p>
            <a:pPr lvl="1"/>
            <a:r>
              <a:rPr lang="en-US" dirty="0" err="1" smtClean="0"/>
              <a:t>list_procs</a:t>
            </a:r>
            <a:r>
              <a:rPr lang="en-US" dirty="0" smtClean="0"/>
              <a:t>()</a:t>
            </a:r>
          </a:p>
          <a:p>
            <a:pPr lvl="1"/>
            <a:r>
              <a:rPr lang="en-US" dirty="0" err="1" smtClean="0"/>
              <a:t>get_ssdt</a:t>
            </a:r>
            <a:r>
              <a:rPr lang="en-US" dirty="0" smtClean="0"/>
              <a:t>()</a:t>
            </a:r>
          </a:p>
          <a:p>
            <a:pPr lvl="1"/>
            <a:r>
              <a:rPr lang="en-US" dirty="0" err="1" smtClean="0"/>
              <a:t>get_syscall_addr</a:t>
            </a:r>
            <a:r>
              <a:rPr lang="en-US" dirty="0" smtClean="0"/>
              <a:t>(name)</a:t>
            </a:r>
          </a:p>
          <a:p>
            <a:pPr lvl="1"/>
            <a:r>
              <a:rPr lang="en-US" dirty="0" err="1" smtClean="0"/>
              <a:t>hook_syscall</a:t>
            </a:r>
            <a:r>
              <a:rPr lang="en-US" dirty="0" smtClean="0"/>
              <a:t>(name)</a:t>
            </a:r>
          </a:p>
          <a:p>
            <a:pPr lvl="1"/>
            <a:r>
              <a:rPr lang="en-US" dirty="0" err="1" smtClean="0"/>
              <a:t>list_mods</a:t>
            </a:r>
            <a:r>
              <a:rPr lang="en-US" dirty="0" smtClean="0"/>
              <a:t>()</a:t>
            </a:r>
          </a:p>
        </p:txBody>
      </p:sp>
      <p:pic>
        <p:nvPicPr>
          <p:cNvPr id="7" name="xp32-1.wmv">
            <a:hlinkClick r:id="" action="ppaction://media"/>
          </p:cNvPr>
          <p:cNvPicPr>
            <a:picLocks noRot="1" noChangeAspect="1"/>
          </p:cNvPicPr>
          <p:nvPr>
            <a:videoFile r:link="rId1"/>
          </p:nvPr>
        </p:nvPicPr>
        <p:blipFill>
          <a:blip r:embed="rId4" cstate="print"/>
          <a:stretch>
            <a:fillRect/>
          </a:stretch>
        </p:blipFill>
        <p:spPr>
          <a:xfrm>
            <a:off x="4953000" y="2743200"/>
            <a:ext cx="3896972" cy="2819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7"/>
                                        </p:tgtEl>
                                      </p:cBhvr>
                                      <p:by x="175000" y="175000"/>
                                    </p:animScale>
                                  </p:childTnLst>
                                </p:cTn>
                              </p:par>
                              <p:par>
                                <p:cTn id="7" presetID="56" presetClass="path" presetSubtype="0" decel="50000" fill="hold" nodeType="withEffect">
                                  <p:stCondLst>
                                    <p:cond delay="0"/>
                                  </p:stCondLst>
                                  <p:childTnLst>
                                    <p:animMotion origin="layout" path="M 2.5E-6 4.62535E-6 L -0.25469 -0.04996 " pathEditMode="relative" rAng="0" ptsTypes="AA">
                                      <p:cBhvr>
                                        <p:cTn id="8" dur="1000" fill="hold"/>
                                        <p:tgtEl>
                                          <p:spTgt spid="7"/>
                                        </p:tgtEl>
                                        <p:attrNameLst>
                                          <p:attrName>ppt_x</p:attrName>
                                          <p:attrName>ppt_y</p:attrName>
                                        </p:attrNameLst>
                                      </p:cBhvr>
                                      <p:rCtr x="-127" y="-25"/>
                                    </p:animMotion>
                                  </p:childTnLst>
                                </p:cTn>
                              </p:par>
                              <p:par>
                                <p:cTn id="9" presetID="10" presetClass="exit" presetSubtype="0" fill="hold" nodeType="withEffect">
                                  <p:stCondLst>
                                    <p:cond delay="0"/>
                                  </p:stCondLst>
                                  <p:childTnLst>
                                    <p:animEffect transition="out" filter="fade">
                                      <p:cBhvr>
                                        <p:cTn id="10" dur="1000"/>
                                        <p:tgtEl>
                                          <p:spTgt spid="3">
                                            <p:txEl>
                                              <p:pRg st="0" end="0"/>
                                            </p:txEl>
                                          </p:spTgt>
                                        </p:tgtEl>
                                      </p:cBhvr>
                                    </p:animEffect>
                                    <p:set>
                                      <p:cBhvr>
                                        <p:cTn id="11" dur="1" fill="hold">
                                          <p:stCondLst>
                                            <p:cond delay="999"/>
                                          </p:stCondLst>
                                        </p:cTn>
                                        <p:tgtEl>
                                          <p:spTgt spid="3">
                                            <p:txEl>
                                              <p:pRg st="0" end="0"/>
                                            </p:txEl>
                                          </p:spTgt>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1000"/>
                                        <p:tgtEl>
                                          <p:spTgt spid="3">
                                            <p:txEl>
                                              <p:pRg st="1" end="1"/>
                                            </p:txEl>
                                          </p:spTgt>
                                        </p:tgtEl>
                                      </p:cBhvr>
                                    </p:animEffect>
                                    <p:set>
                                      <p:cBhvr>
                                        <p:cTn id="14" dur="1" fill="hold">
                                          <p:stCondLst>
                                            <p:cond delay="999"/>
                                          </p:stCondLst>
                                        </p:cTn>
                                        <p:tgtEl>
                                          <p:spTgt spid="3">
                                            <p:txEl>
                                              <p:pRg st="1" end="1"/>
                                            </p:txEl>
                                          </p:spTgt>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1000"/>
                                        <p:tgtEl>
                                          <p:spTgt spid="3">
                                            <p:txEl>
                                              <p:pRg st="2" end="2"/>
                                            </p:txEl>
                                          </p:spTgt>
                                        </p:tgtEl>
                                      </p:cBhvr>
                                    </p:animEffect>
                                    <p:set>
                                      <p:cBhvr>
                                        <p:cTn id="17" dur="1" fill="hold">
                                          <p:stCondLst>
                                            <p:cond delay="999"/>
                                          </p:stCondLst>
                                        </p:cTn>
                                        <p:tgtEl>
                                          <p:spTgt spid="3">
                                            <p:txEl>
                                              <p:pRg st="2" end="2"/>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000"/>
                                        <p:tgtEl>
                                          <p:spTgt spid="3">
                                            <p:txEl>
                                              <p:pRg st="3" end="3"/>
                                            </p:txEl>
                                          </p:spTgt>
                                        </p:tgtEl>
                                      </p:cBhvr>
                                    </p:animEffect>
                                    <p:set>
                                      <p:cBhvr>
                                        <p:cTn id="20" dur="1" fill="hold">
                                          <p:stCondLst>
                                            <p:cond delay="999"/>
                                          </p:stCondLst>
                                        </p:cTn>
                                        <p:tgtEl>
                                          <p:spTgt spid="3">
                                            <p:txEl>
                                              <p:pRg st="3" end="3"/>
                                            </p:txEl>
                                          </p:spTgt>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3">
                                            <p:txEl>
                                              <p:pRg st="4" end="4"/>
                                            </p:txEl>
                                          </p:spTgt>
                                        </p:tgtEl>
                                      </p:cBhvr>
                                    </p:animEffect>
                                    <p:set>
                                      <p:cBhvr>
                                        <p:cTn id="23" dur="1" fill="hold">
                                          <p:stCondLst>
                                            <p:cond delay="999"/>
                                          </p:stCondLst>
                                        </p:cTn>
                                        <p:tgtEl>
                                          <p:spTgt spid="3">
                                            <p:txEl>
                                              <p:pRg st="4" end="4"/>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3">
                                            <p:txEl>
                                              <p:pRg st="5" end="5"/>
                                            </p:txEl>
                                          </p:spTgt>
                                        </p:tgtEl>
                                      </p:cBhvr>
                                    </p:animEffect>
                                    <p:set>
                                      <p:cBhvr>
                                        <p:cTn id="26" dur="1" fill="hold">
                                          <p:stCondLst>
                                            <p:cond delay="999"/>
                                          </p:stCondLst>
                                        </p:cTn>
                                        <p:tgtEl>
                                          <p:spTgt spid="3">
                                            <p:txEl>
                                              <p:pRg st="5" end="5"/>
                                            </p:txEl>
                                          </p:spTgt>
                                        </p:tgtEl>
                                        <p:attrNameLst>
                                          <p:attrName>style.visibility</p:attrName>
                                        </p:attrNameLst>
                                      </p:cBhvr>
                                      <p:to>
                                        <p:strVal val="hidden"/>
                                      </p:to>
                                    </p:set>
                                  </p:childTnLst>
                                </p:cTn>
                              </p:par>
                            </p:childTnLst>
                          </p:cTn>
                        </p:par>
                        <p:par>
                          <p:cTn id="27" fill="hold">
                            <p:stCondLst>
                              <p:cond delay="1000"/>
                            </p:stCondLst>
                            <p:childTnLst>
                              <p:par>
                                <p:cTn id="28" presetID="2" presetClass="mediacall" presetSubtype="0" fill="hold" nodeType="afterEffect">
                                  <p:stCondLst>
                                    <p:cond delay="0"/>
                                  </p:stCondLst>
                                  <p:childTnLst>
                                    <p:cmd type="call" cmd="togglePause">
                                      <p:cBhvr>
                                        <p:cTn id="2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0"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get_syscall_addr</a:t>
            </a:r>
            <a:endParaRPr lang="en-US" dirty="0"/>
          </a:p>
        </p:txBody>
      </p:sp>
      <p:sp>
        <p:nvSpPr>
          <p:cNvPr id="5" name="Rounded Rectangle 4"/>
          <p:cNvSpPr/>
          <p:nvPr/>
        </p:nvSpPr>
        <p:spPr>
          <a:xfrm>
            <a:off x="457200" y="1447800"/>
            <a:ext cx="3962400" cy="2729448"/>
          </a:xfrm>
          <a:prstGeom prst="roundRect">
            <a:avLst>
              <a:gd name="adj" fmla="val 3432"/>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r>
              <a:rPr lang="en-US" sz="1400" dirty="0" smtClean="0"/>
              <a:t>define proc pointer </a:t>
            </a:r>
            <a:r>
              <a:rPr lang="en-US" sz="1400" dirty="0" err="1" smtClean="0"/>
              <a:t>get_syscall_addr</a:t>
            </a:r>
            <a:r>
              <a:rPr lang="en-US" sz="1400" dirty="0" smtClean="0"/>
              <a:t>(</a:t>
            </a:r>
            <a:r>
              <a:rPr lang="en-US" sz="1400" dirty="0" err="1" smtClean="0"/>
              <a:t>syscall_name</a:t>
            </a:r>
            <a:r>
              <a:rPr lang="en-US" sz="1400" dirty="0" smtClean="0"/>
              <a:t>)</a:t>
            </a:r>
          </a:p>
          <a:p>
            <a:r>
              <a:rPr lang="en-US" sz="1400" dirty="0" smtClean="0"/>
              <a:t>  define </a:t>
            </a:r>
            <a:r>
              <a:rPr lang="en-US" sz="1400" dirty="0" err="1" smtClean="0"/>
              <a:t>nstring</a:t>
            </a:r>
            <a:r>
              <a:rPr lang="en-US" sz="1400" dirty="0" smtClean="0"/>
              <a:t> </a:t>
            </a:r>
            <a:r>
              <a:rPr lang="en-US" sz="1400" dirty="0" err="1" smtClean="0"/>
              <a:t>syscall_name</a:t>
            </a:r>
            <a:endParaRPr lang="en-US" sz="1400" dirty="0" smtClean="0"/>
          </a:p>
          <a:p>
            <a:r>
              <a:rPr lang="en-US" sz="1400" dirty="0" smtClean="0"/>
              <a:t>{</a:t>
            </a:r>
          </a:p>
          <a:p>
            <a:r>
              <a:rPr lang="en-US" sz="1400" dirty="0" smtClean="0"/>
              <a:t>  if (</a:t>
            </a:r>
            <a:r>
              <a:rPr lang="en-US" sz="1400" dirty="0" err="1" smtClean="0"/>
              <a:t>syscall_name</a:t>
            </a:r>
            <a:r>
              <a:rPr lang="en-US" sz="1400" dirty="0" smtClean="0"/>
              <a:t> == "</a:t>
            </a:r>
            <a:r>
              <a:rPr lang="en-US" sz="1400" dirty="0" err="1" smtClean="0"/>
              <a:t>NtCreateProcessEx</a:t>
            </a:r>
            <a:r>
              <a:rPr lang="en-US" sz="1400" dirty="0" smtClean="0"/>
              <a:t>") {</a:t>
            </a:r>
          </a:p>
          <a:p>
            <a:r>
              <a:rPr lang="en-US" sz="1400" dirty="0" smtClean="0"/>
              <a:t>    return </a:t>
            </a:r>
            <a:r>
              <a:rPr lang="en-US" sz="1400" dirty="0" err="1" smtClean="0"/>
              <a:t>ssdt_index_to_addr</a:t>
            </a:r>
            <a:r>
              <a:rPr lang="en-US" sz="1400" dirty="0" smtClean="0"/>
              <a:t>(0x30, 0)</a:t>
            </a:r>
          </a:p>
          <a:p>
            <a:r>
              <a:rPr lang="en-US" sz="1400" dirty="0" smtClean="0"/>
              <a:t>  } else if (</a:t>
            </a:r>
            <a:r>
              <a:rPr lang="en-US" sz="1400" dirty="0" err="1" smtClean="0"/>
              <a:t>syscall_name</a:t>
            </a:r>
            <a:r>
              <a:rPr lang="en-US" sz="1400" dirty="0" smtClean="0"/>
              <a:t> == "</a:t>
            </a:r>
            <a:r>
              <a:rPr lang="en-US" sz="1400" dirty="0" err="1" smtClean="0"/>
              <a:t>NtCreateSection</a:t>
            </a:r>
            <a:r>
              <a:rPr lang="en-US" sz="1400" dirty="0" smtClean="0"/>
              <a:t>") {</a:t>
            </a:r>
          </a:p>
          <a:p>
            <a:r>
              <a:rPr lang="en-US" sz="1400" dirty="0" smtClean="0"/>
              <a:t>    return </a:t>
            </a:r>
            <a:r>
              <a:rPr lang="en-US" sz="1400" dirty="0" err="1" smtClean="0"/>
              <a:t>ssdt_index_to_addr</a:t>
            </a:r>
            <a:r>
              <a:rPr lang="en-US" sz="1400" dirty="0" smtClean="0"/>
              <a:t>(0x32, 0)</a:t>
            </a:r>
          </a:p>
          <a:p>
            <a:r>
              <a:rPr lang="en-US" sz="1400" dirty="0" smtClean="0"/>
              <a:t>  } else {</a:t>
            </a:r>
          </a:p>
          <a:p>
            <a:r>
              <a:rPr lang="en-US" sz="1400" dirty="0" smtClean="0"/>
              <a:t>    </a:t>
            </a:r>
            <a:r>
              <a:rPr lang="en-US" sz="1400" dirty="0" err="1" smtClean="0"/>
              <a:t>printf</a:t>
            </a:r>
            <a:r>
              <a:rPr lang="en-US" sz="1400" dirty="0" smtClean="0"/>
              <a:t>("Unknown system call\n");</a:t>
            </a:r>
          </a:p>
          <a:p>
            <a:r>
              <a:rPr lang="en-US" sz="1400" dirty="0" smtClean="0"/>
              <a:t>    return 0</a:t>
            </a:r>
          </a:p>
          <a:p>
            <a:r>
              <a:rPr lang="en-US" sz="1400" dirty="0" smtClean="0"/>
              <a:t>  }</a:t>
            </a:r>
          </a:p>
          <a:p>
            <a:r>
              <a:rPr lang="en-US" sz="1400" dirty="0" smtClean="0"/>
              <a:t>}</a:t>
            </a:r>
          </a:p>
        </p:txBody>
      </p:sp>
      <p:sp>
        <p:nvSpPr>
          <p:cNvPr id="8" name="Rounded Rectangle 7"/>
          <p:cNvSpPr/>
          <p:nvPr/>
        </p:nvSpPr>
        <p:spPr>
          <a:xfrm>
            <a:off x="1600200" y="2971800"/>
            <a:ext cx="4038600" cy="1631394"/>
          </a:xfrm>
          <a:prstGeom prst="roundRect">
            <a:avLst>
              <a:gd name="adj" fmla="val 3432"/>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lang="en-US" sz="1400" dirty="0" smtClean="0"/>
              <a:t>define proc pointer </a:t>
            </a:r>
            <a:r>
              <a:rPr lang="en-US" sz="1400" dirty="0" err="1" smtClean="0"/>
              <a:t>ssdt_index_to_addr</a:t>
            </a:r>
            <a:r>
              <a:rPr lang="en-US" sz="1400" dirty="0" smtClean="0"/>
              <a:t>(index, table)</a:t>
            </a:r>
          </a:p>
          <a:p>
            <a:r>
              <a:rPr lang="en-US" sz="1400" dirty="0" smtClean="0"/>
              <a:t>  define ord4 index</a:t>
            </a:r>
          </a:p>
          <a:p>
            <a:r>
              <a:rPr lang="en-US" sz="1400" dirty="0" smtClean="0"/>
              <a:t>{</a:t>
            </a:r>
          </a:p>
          <a:p>
            <a:r>
              <a:rPr lang="en-US" sz="1400" dirty="0" smtClean="0"/>
              <a:t>  define pointer </a:t>
            </a:r>
            <a:r>
              <a:rPr lang="en-US" sz="1400" dirty="0" err="1" smtClean="0"/>
              <a:t>ssdt</a:t>
            </a:r>
            <a:r>
              <a:rPr lang="en-US" sz="1400" dirty="0" smtClean="0"/>
              <a:t> = </a:t>
            </a:r>
            <a:r>
              <a:rPr lang="en-US" sz="1400" dirty="0" err="1" smtClean="0"/>
              <a:t>get_ssdt</a:t>
            </a:r>
            <a:r>
              <a:rPr lang="en-US" sz="1400" dirty="0" smtClean="0"/>
              <a:t>()</a:t>
            </a:r>
          </a:p>
          <a:p>
            <a:r>
              <a:rPr lang="en-US" sz="1400" dirty="0" smtClean="0"/>
              <a:t>  define pointer </a:t>
            </a:r>
            <a:r>
              <a:rPr lang="en-US" sz="1400" dirty="0" err="1" smtClean="0"/>
              <a:t>service_table_base</a:t>
            </a:r>
            <a:r>
              <a:rPr lang="en-US" sz="1400" dirty="0" smtClean="0"/>
              <a:t> = ord4 </a:t>
            </a:r>
            <a:r>
              <a:rPr lang="en-US" sz="1400" dirty="0" err="1" smtClean="0"/>
              <a:t>ssdt</a:t>
            </a:r>
            <a:endParaRPr lang="en-US" sz="1400" dirty="0" smtClean="0"/>
          </a:p>
          <a:p>
            <a:r>
              <a:rPr lang="en-US" sz="1400" dirty="0" smtClean="0"/>
              <a:t>  return </a:t>
            </a:r>
            <a:r>
              <a:rPr lang="en-US" sz="1400" dirty="0" err="1" smtClean="0"/>
              <a:t>ssdt_service</a:t>
            </a:r>
            <a:r>
              <a:rPr lang="en-US" sz="1400" dirty="0" smtClean="0"/>
              <a:t>(</a:t>
            </a:r>
            <a:r>
              <a:rPr lang="en-US" sz="1400" dirty="0" err="1" smtClean="0"/>
              <a:t>service_table_base</a:t>
            </a:r>
            <a:r>
              <a:rPr lang="en-US" sz="1400" dirty="0" smtClean="0"/>
              <a:t>, index)</a:t>
            </a:r>
          </a:p>
          <a:p>
            <a:r>
              <a:rPr lang="en-US" sz="1400" dirty="0" smtClean="0"/>
              <a:t>}</a:t>
            </a:r>
            <a:endParaRPr lang="en-US" sz="1400" dirty="0"/>
          </a:p>
        </p:txBody>
      </p:sp>
      <p:sp>
        <p:nvSpPr>
          <p:cNvPr id="10" name="Rounded Rectangle 9"/>
          <p:cNvSpPr/>
          <p:nvPr/>
        </p:nvSpPr>
        <p:spPr>
          <a:xfrm>
            <a:off x="2209800" y="3352800"/>
            <a:ext cx="5029200" cy="1851005"/>
          </a:xfrm>
          <a:prstGeom prst="roundRect">
            <a:avLst>
              <a:gd name="adj" fmla="val 3432"/>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r>
              <a:rPr lang="en-US" sz="1400" dirty="0" smtClean="0"/>
              <a:t>define proc pointer </a:t>
            </a:r>
            <a:r>
              <a:rPr lang="en-US" sz="1400" dirty="0" err="1" smtClean="0"/>
              <a:t>get_ssdt</a:t>
            </a:r>
            <a:r>
              <a:rPr lang="en-US" sz="1400" dirty="0" smtClean="0"/>
              <a:t>()</a:t>
            </a:r>
          </a:p>
          <a:p>
            <a:r>
              <a:rPr lang="en-US" sz="1400" dirty="0" smtClean="0"/>
              <a:t>{</a:t>
            </a:r>
          </a:p>
          <a:p>
            <a:r>
              <a:rPr lang="en-US" sz="1400" dirty="0" smtClean="0"/>
              <a:t>  define pointer </a:t>
            </a:r>
            <a:r>
              <a:rPr lang="en-US" sz="1400" dirty="0" err="1" smtClean="0"/>
              <a:t>gdi_addr</a:t>
            </a:r>
            <a:r>
              <a:rPr lang="en-US" sz="1400" dirty="0" smtClean="0"/>
              <a:t> = </a:t>
            </a:r>
            <a:r>
              <a:rPr lang="en-US" sz="1400" dirty="0" err="1" smtClean="0"/>
              <a:t>find_gdi_proc</a:t>
            </a:r>
            <a:r>
              <a:rPr lang="en-US" sz="1400" dirty="0" smtClean="0"/>
              <a:t>()</a:t>
            </a:r>
          </a:p>
          <a:p>
            <a:r>
              <a:rPr lang="en-US" sz="1400" dirty="0" smtClean="0"/>
              <a:t>  define pointer </a:t>
            </a:r>
            <a:r>
              <a:rPr lang="en-US" sz="1400" dirty="0" err="1" smtClean="0"/>
              <a:t>tlh_flink</a:t>
            </a:r>
            <a:r>
              <a:rPr lang="en-US" sz="1400" dirty="0" smtClean="0"/>
              <a:t> = </a:t>
            </a:r>
            <a:r>
              <a:rPr lang="en-US" sz="1400" dirty="0" err="1" smtClean="0"/>
              <a:t>proc_thread_list_head</a:t>
            </a:r>
            <a:r>
              <a:rPr lang="en-US" sz="1400" dirty="0" smtClean="0"/>
              <a:t>(</a:t>
            </a:r>
            <a:r>
              <a:rPr lang="en-US" sz="1400" dirty="0" err="1" smtClean="0"/>
              <a:t>gdi_addr</a:t>
            </a:r>
            <a:r>
              <a:rPr lang="en-US" sz="1400" dirty="0" smtClean="0"/>
              <a:t>)</a:t>
            </a:r>
          </a:p>
          <a:p>
            <a:r>
              <a:rPr lang="en-US" sz="1400" dirty="0" smtClean="0"/>
              <a:t>  define pointer </a:t>
            </a:r>
            <a:r>
              <a:rPr lang="en-US" sz="1400" dirty="0" err="1" smtClean="0"/>
              <a:t>thread_list_head</a:t>
            </a:r>
            <a:r>
              <a:rPr lang="en-US" sz="1400" dirty="0" smtClean="0"/>
              <a:t> = </a:t>
            </a:r>
            <a:r>
              <a:rPr lang="en-US" sz="1400" dirty="0" err="1" smtClean="0"/>
              <a:t>flink_to_thread_addr</a:t>
            </a:r>
            <a:r>
              <a:rPr lang="en-US" sz="1400" dirty="0" smtClean="0"/>
              <a:t>(</a:t>
            </a:r>
            <a:r>
              <a:rPr lang="en-US" sz="1400" dirty="0" err="1" smtClean="0"/>
              <a:t>tlh_flink</a:t>
            </a:r>
            <a:r>
              <a:rPr lang="en-US" sz="1400" dirty="0" smtClean="0"/>
              <a:t>)</a:t>
            </a:r>
          </a:p>
          <a:p>
            <a:r>
              <a:rPr lang="en-US" sz="1400" dirty="0" smtClean="0"/>
              <a:t>  define pointer </a:t>
            </a:r>
            <a:r>
              <a:rPr lang="en-US" sz="1400" dirty="0" err="1" smtClean="0"/>
              <a:t>ssdt</a:t>
            </a:r>
            <a:r>
              <a:rPr lang="en-US" sz="1400" dirty="0" smtClean="0"/>
              <a:t> = </a:t>
            </a:r>
            <a:r>
              <a:rPr lang="en-US" sz="1400" dirty="0" err="1" smtClean="0"/>
              <a:t>thread_ssdt</a:t>
            </a:r>
            <a:r>
              <a:rPr lang="en-US" sz="1400" dirty="0" smtClean="0"/>
              <a:t>(</a:t>
            </a:r>
            <a:r>
              <a:rPr lang="en-US" sz="1400" dirty="0" err="1" smtClean="0"/>
              <a:t>thread_list_head</a:t>
            </a:r>
            <a:r>
              <a:rPr lang="en-US" sz="1400" dirty="0" smtClean="0"/>
              <a:t>)</a:t>
            </a:r>
          </a:p>
          <a:p>
            <a:r>
              <a:rPr lang="en-US" sz="1400" dirty="0" smtClean="0"/>
              <a:t>  return </a:t>
            </a:r>
            <a:r>
              <a:rPr lang="en-US" sz="1400" dirty="0" err="1" smtClean="0"/>
              <a:t>ssdt</a:t>
            </a:r>
            <a:endParaRPr lang="en-US" sz="1400" dirty="0" smtClean="0"/>
          </a:p>
          <a:p>
            <a:r>
              <a:rPr lang="en-US" sz="1400" dirty="0" smtClean="0"/>
              <a:t>}</a:t>
            </a:r>
            <a:endParaRPr lang="en-US" sz="1400" dirty="0"/>
          </a:p>
        </p:txBody>
      </p:sp>
      <p:sp>
        <p:nvSpPr>
          <p:cNvPr id="11" name="Rounded Rectangle 10"/>
          <p:cNvSpPr/>
          <p:nvPr/>
        </p:nvSpPr>
        <p:spPr>
          <a:xfrm>
            <a:off x="3352800" y="1828800"/>
            <a:ext cx="5334000" cy="4486335"/>
          </a:xfrm>
          <a:prstGeom prst="roundRect">
            <a:avLst>
              <a:gd name="adj" fmla="val 3432"/>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r>
              <a:rPr lang="en-US" sz="1400" dirty="0" smtClean="0"/>
              <a:t>define proc pointer </a:t>
            </a:r>
            <a:r>
              <a:rPr lang="en-US" sz="1400" dirty="0" err="1" smtClean="0"/>
              <a:t>find_gdi_proc</a:t>
            </a:r>
            <a:r>
              <a:rPr lang="en-US" sz="1400" dirty="0" smtClean="0"/>
              <a:t>() {</a:t>
            </a:r>
          </a:p>
          <a:p>
            <a:r>
              <a:rPr lang="en-US" sz="1400" dirty="0" smtClean="0"/>
              <a:t>  define pointer </a:t>
            </a:r>
            <a:r>
              <a:rPr lang="en-US" sz="1400" dirty="0" err="1" smtClean="0"/>
              <a:t>PsActiveProcessHead</a:t>
            </a:r>
            <a:r>
              <a:rPr lang="en-US" sz="1400" dirty="0" smtClean="0"/>
              <a:t> = </a:t>
            </a:r>
            <a:r>
              <a:rPr lang="en-US" sz="1400" dirty="0" err="1" smtClean="0"/>
              <a:t>get_head_proc</a:t>
            </a:r>
            <a:r>
              <a:rPr lang="en-US" sz="1400" dirty="0" smtClean="0"/>
              <a:t>()</a:t>
            </a:r>
          </a:p>
          <a:p>
            <a:endParaRPr lang="en-US" sz="1400" dirty="0" smtClean="0"/>
          </a:p>
          <a:p>
            <a:r>
              <a:rPr lang="en-US" sz="1400" dirty="0" smtClean="0"/>
              <a:t>  define pointer </a:t>
            </a:r>
            <a:r>
              <a:rPr lang="en-US" sz="1400" dirty="0" err="1" smtClean="0"/>
              <a:t>first_proc</a:t>
            </a:r>
            <a:r>
              <a:rPr lang="en-US" sz="1400" dirty="0" smtClean="0"/>
              <a:t> = </a:t>
            </a:r>
            <a:r>
              <a:rPr lang="en-US" sz="1400" dirty="0" err="1" smtClean="0"/>
              <a:t>flink_to_proc_addr</a:t>
            </a:r>
            <a:r>
              <a:rPr lang="en-US" sz="1400" dirty="0" smtClean="0"/>
              <a:t>(</a:t>
            </a:r>
            <a:r>
              <a:rPr lang="en-US" sz="1400" dirty="0" err="1" smtClean="0"/>
              <a:t>PsActiveProcessHead</a:t>
            </a:r>
            <a:r>
              <a:rPr lang="en-US" sz="1400" dirty="0" smtClean="0"/>
              <a:t>)</a:t>
            </a:r>
          </a:p>
          <a:p>
            <a:endParaRPr lang="en-US" sz="1400" dirty="0" smtClean="0"/>
          </a:p>
          <a:p>
            <a:r>
              <a:rPr lang="en-US" sz="1400" dirty="0" smtClean="0"/>
              <a:t>  define pointer </a:t>
            </a:r>
            <a:r>
              <a:rPr lang="en-US" sz="1400" dirty="0" err="1" smtClean="0"/>
              <a:t>current_flink</a:t>
            </a:r>
            <a:r>
              <a:rPr lang="en-US" sz="1400" dirty="0" smtClean="0"/>
              <a:t> = </a:t>
            </a:r>
            <a:r>
              <a:rPr lang="en-US" sz="1400" dirty="0" err="1" smtClean="0"/>
              <a:t>next_proc_flink</a:t>
            </a:r>
            <a:r>
              <a:rPr lang="en-US" sz="1400" dirty="0" smtClean="0"/>
              <a:t>(</a:t>
            </a:r>
            <a:r>
              <a:rPr lang="en-US" sz="1400" dirty="0" err="1" smtClean="0"/>
              <a:t>first_proc</a:t>
            </a:r>
            <a:r>
              <a:rPr lang="en-US" sz="1400" dirty="0" smtClean="0"/>
              <a:t>)</a:t>
            </a:r>
          </a:p>
          <a:p>
            <a:r>
              <a:rPr lang="en-US" sz="1400" dirty="0" smtClean="0"/>
              <a:t>  define pointer </a:t>
            </a:r>
            <a:r>
              <a:rPr lang="en-US" sz="1400" dirty="0" err="1" smtClean="0"/>
              <a:t>current_proc</a:t>
            </a:r>
            <a:r>
              <a:rPr lang="en-US" sz="1400" dirty="0" smtClean="0"/>
              <a:t> = </a:t>
            </a:r>
            <a:r>
              <a:rPr lang="en-US" sz="1400" dirty="0" err="1" smtClean="0"/>
              <a:t>flink_to_proc_addr</a:t>
            </a:r>
            <a:r>
              <a:rPr lang="en-US" sz="1400" dirty="0" smtClean="0"/>
              <a:t>(</a:t>
            </a:r>
            <a:r>
              <a:rPr lang="en-US" sz="1400" dirty="0" err="1" smtClean="0"/>
              <a:t>current_flink</a:t>
            </a:r>
            <a:r>
              <a:rPr lang="en-US" sz="1400" dirty="0" smtClean="0"/>
              <a:t>)</a:t>
            </a:r>
          </a:p>
          <a:p>
            <a:endParaRPr lang="en-US" sz="1400" dirty="0" smtClean="0"/>
          </a:p>
          <a:p>
            <a:r>
              <a:rPr lang="en-US" sz="1400" dirty="0" smtClean="0"/>
              <a:t>  while (</a:t>
            </a:r>
            <a:r>
              <a:rPr lang="en-US" sz="1400" dirty="0" err="1" smtClean="0"/>
              <a:t>current_flink</a:t>
            </a:r>
            <a:r>
              <a:rPr lang="en-US" sz="1400" dirty="0" smtClean="0"/>
              <a:t> != </a:t>
            </a:r>
            <a:r>
              <a:rPr lang="en-US" sz="1400" dirty="0" err="1" smtClean="0"/>
              <a:t>PsActiveProcessHead</a:t>
            </a:r>
            <a:r>
              <a:rPr lang="en-US" sz="1400" dirty="0" smtClean="0"/>
              <a:t>)  {</a:t>
            </a:r>
          </a:p>
          <a:p>
            <a:r>
              <a:rPr lang="en-US" sz="1400" dirty="0" smtClean="0"/>
              <a:t>    define ord1 type = </a:t>
            </a:r>
            <a:r>
              <a:rPr lang="en-US" sz="1400" dirty="0" err="1" smtClean="0"/>
              <a:t>proc_type</a:t>
            </a:r>
            <a:r>
              <a:rPr lang="en-US" sz="1400" dirty="0" smtClean="0"/>
              <a:t>(</a:t>
            </a:r>
            <a:r>
              <a:rPr lang="en-US" sz="1400" dirty="0" err="1" smtClean="0"/>
              <a:t>current_proc</a:t>
            </a:r>
            <a:r>
              <a:rPr lang="en-US" sz="1400" dirty="0" smtClean="0"/>
              <a:t>)</a:t>
            </a:r>
          </a:p>
          <a:p>
            <a:r>
              <a:rPr lang="en-US" sz="1400" dirty="0" smtClean="0"/>
              <a:t>    if (type != 0x03) { </a:t>
            </a:r>
            <a:r>
              <a:rPr lang="en-US" sz="1400" dirty="0" err="1" smtClean="0"/>
              <a:t>printf</a:t>
            </a:r>
            <a:r>
              <a:rPr lang="en-US" sz="1400" dirty="0" smtClean="0"/>
              <a:t>("Non-process type: %x\n", type); break; }</a:t>
            </a:r>
          </a:p>
          <a:p>
            <a:endParaRPr lang="en-US" sz="1400" dirty="0" smtClean="0"/>
          </a:p>
          <a:p>
            <a:r>
              <a:rPr lang="en-US" sz="1400" dirty="0" smtClean="0"/>
              <a:t>    define ord4 w32proc = proc_win32process(</a:t>
            </a:r>
            <a:r>
              <a:rPr lang="en-US" sz="1400" dirty="0" err="1" smtClean="0"/>
              <a:t>current_proc</a:t>
            </a:r>
            <a:r>
              <a:rPr lang="en-US" sz="1400" dirty="0" smtClean="0"/>
              <a:t>)</a:t>
            </a:r>
          </a:p>
          <a:p>
            <a:endParaRPr lang="en-US" sz="1400" dirty="0" smtClean="0"/>
          </a:p>
          <a:p>
            <a:r>
              <a:rPr lang="en-US" sz="1400" dirty="0" smtClean="0"/>
              <a:t>    if (w32proc != 0x0) return </a:t>
            </a:r>
            <a:r>
              <a:rPr lang="en-US" sz="1400" dirty="0" err="1" smtClean="0"/>
              <a:t>current_proc</a:t>
            </a:r>
            <a:endParaRPr lang="en-US" sz="1400" dirty="0" smtClean="0"/>
          </a:p>
          <a:p>
            <a:endParaRPr lang="en-US" sz="1400" dirty="0" smtClean="0"/>
          </a:p>
          <a:p>
            <a:r>
              <a:rPr lang="en-US" sz="1400" dirty="0" smtClean="0"/>
              <a:t>    </a:t>
            </a:r>
            <a:r>
              <a:rPr lang="en-US" sz="1400" dirty="0" err="1" smtClean="0"/>
              <a:t>current_flink</a:t>
            </a:r>
            <a:r>
              <a:rPr lang="en-US" sz="1400" dirty="0" smtClean="0"/>
              <a:t> = </a:t>
            </a:r>
            <a:r>
              <a:rPr lang="en-US" sz="1400" dirty="0" err="1" smtClean="0"/>
              <a:t>next_proc_flink</a:t>
            </a:r>
            <a:r>
              <a:rPr lang="en-US" sz="1400" dirty="0" smtClean="0"/>
              <a:t>(</a:t>
            </a:r>
            <a:r>
              <a:rPr lang="en-US" sz="1400" dirty="0" err="1" smtClean="0"/>
              <a:t>current_proc</a:t>
            </a:r>
            <a:r>
              <a:rPr lang="en-US" sz="1400" dirty="0" smtClean="0"/>
              <a:t>)</a:t>
            </a:r>
          </a:p>
          <a:p>
            <a:r>
              <a:rPr lang="en-US" sz="1400" dirty="0" smtClean="0"/>
              <a:t>    </a:t>
            </a:r>
            <a:r>
              <a:rPr lang="en-US" sz="1400" dirty="0" err="1" smtClean="0"/>
              <a:t>current_proc</a:t>
            </a:r>
            <a:r>
              <a:rPr lang="en-US" sz="1400" dirty="0" smtClean="0"/>
              <a:t> = </a:t>
            </a:r>
            <a:r>
              <a:rPr lang="en-US" sz="1400" dirty="0" err="1" smtClean="0"/>
              <a:t>flink_to_proc_addr</a:t>
            </a:r>
            <a:r>
              <a:rPr lang="en-US" sz="1400" dirty="0" smtClean="0"/>
              <a:t>(</a:t>
            </a:r>
            <a:r>
              <a:rPr lang="en-US" sz="1400" dirty="0" err="1" smtClean="0"/>
              <a:t>current_flink</a:t>
            </a:r>
            <a:r>
              <a:rPr lang="en-US" sz="1400" dirty="0" smtClean="0"/>
              <a:t>)</a:t>
            </a:r>
          </a:p>
          <a:p>
            <a:r>
              <a:rPr lang="en-US" sz="1400" dirty="0" smtClean="0"/>
              <a:t>  }</a:t>
            </a:r>
          </a:p>
          <a:p>
            <a:r>
              <a:rPr lang="en-US" sz="1400" dirty="0" smtClean="0"/>
              <a:t>}</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25"/>
                                      </p:to>
                                    </p:set>
                                    <p:animEffect filter="image" prLst="opacity: 0.25">
                                      <p:cBhvr rctx="IE">
                                        <p:cTn id="10" dur="indefinite"/>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9" presetClass="emph" presetSubtype="0" grpId="1" nodeType="withEffect">
                                  <p:stCondLst>
                                    <p:cond delay="0"/>
                                  </p:stCondLst>
                                  <p:childTnLst>
                                    <p:set>
                                      <p:cBhvr rctx="PPT">
                                        <p:cTn id="17" dur="indefinite"/>
                                        <p:tgtEl>
                                          <p:spTgt spid="8"/>
                                        </p:tgtEl>
                                        <p:attrNameLst>
                                          <p:attrName>style.opacity</p:attrName>
                                        </p:attrNameLst>
                                      </p:cBhvr>
                                      <p:to>
                                        <p:strVal val="0.25"/>
                                      </p:to>
                                    </p:set>
                                    <p:animEffect filter="image" prLst="opacity: 0.25">
                                      <p:cBhvr rctx="IE">
                                        <p:cTn id="18" dur="indefinite"/>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9" presetClass="emph" presetSubtype="0" grpId="1" nodeType="withEffect">
                                  <p:stCondLst>
                                    <p:cond delay="0"/>
                                  </p:stCondLst>
                                  <p:childTnLst>
                                    <p:set>
                                      <p:cBhvr rctx="PPT">
                                        <p:cTn id="25" dur="indefinite"/>
                                        <p:tgtEl>
                                          <p:spTgt spid="10"/>
                                        </p:tgtEl>
                                        <p:attrNameLst>
                                          <p:attrName>style.opacity</p:attrName>
                                        </p:attrNameLst>
                                      </p:cBhvr>
                                      <p:to>
                                        <p:strVal val="0.25"/>
                                      </p:to>
                                    </p:set>
                                    <p:animEffect filter="image" prLst="opacity: 0.25">
                                      <p:cBhvr rctx="IE">
                                        <p:cTn id="26"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P spid="10" grpId="0" animBg="1"/>
      <p:bldP spid="10" grpId="1"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Outline</a:t>
            </a:r>
            <a:endParaRPr lang="en-US" dirty="0"/>
          </a:p>
        </p:txBody>
      </p:sp>
      <p:sp>
        <p:nvSpPr>
          <p:cNvPr id="8" name="Content Placeholder 7"/>
          <p:cNvSpPr>
            <a:spLocks noGrp="1"/>
          </p:cNvSpPr>
          <p:nvPr>
            <p:ph idx="1"/>
          </p:nvPr>
        </p:nvSpPr>
        <p:spPr/>
        <p:txBody>
          <a:bodyPr/>
          <a:lstStyle/>
          <a:p>
            <a:pPr lvl="0"/>
            <a:r>
              <a:rPr lang="en-US" dirty="0" smtClean="0"/>
              <a:t>Architecture</a:t>
            </a:r>
          </a:p>
          <a:p>
            <a:pPr lvl="0"/>
            <a:r>
              <a:rPr lang="en-US" dirty="0" smtClean="0"/>
              <a:t>Breakpoints</a:t>
            </a:r>
          </a:p>
          <a:p>
            <a:pPr lvl="0"/>
            <a:r>
              <a:rPr lang="en-US" dirty="0" smtClean="0"/>
              <a:t>Macros</a:t>
            </a:r>
          </a:p>
          <a:p>
            <a:pPr lvl="0"/>
            <a:r>
              <a:rPr lang="en-US" dirty="0" smtClean="0">
                <a:solidFill>
                  <a:schemeClr val="accent6"/>
                </a:solidFill>
              </a:rPr>
              <a:t>Hypervisors</a:t>
            </a:r>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Blue…Something</a:t>
            </a:r>
            <a:endParaRPr lang="en-US" dirty="0"/>
          </a:p>
        </p:txBody>
      </p:sp>
      <p:sp>
        <p:nvSpPr>
          <p:cNvPr id="3" name="Content Placeholder 2"/>
          <p:cNvSpPr>
            <a:spLocks noGrp="1"/>
          </p:cNvSpPr>
          <p:nvPr>
            <p:ph idx="1"/>
          </p:nvPr>
        </p:nvSpPr>
        <p:spPr/>
        <p:txBody>
          <a:bodyPr>
            <a:normAutofit/>
          </a:bodyPr>
          <a:lstStyle/>
          <a:p>
            <a:r>
              <a:rPr lang="en-US" dirty="0" smtClean="0"/>
              <a:t>ICE runs below hypervisors</a:t>
            </a:r>
          </a:p>
          <a:p>
            <a:endParaRPr lang="en-US" dirty="0" smtClean="0"/>
          </a:p>
          <a:p>
            <a:r>
              <a:rPr lang="en-US" dirty="0" smtClean="0"/>
              <a:t>You can go far with a few simple macros</a:t>
            </a:r>
          </a:p>
          <a:p>
            <a:pPr lvl="1"/>
            <a:r>
              <a:rPr lang="en-US" dirty="0" err="1" smtClean="0"/>
              <a:t>vmx_is_enabled</a:t>
            </a:r>
            <a:endParaRPr lang="en-US" dirty="0" smtClean="0"/>
          </a:p>
          <a:p>
            <a:pPr lvl="1"/>
            <a:r>
              <a:rPr lang="en-US" dirty="0" err="1" smtClean="0"/>
              <a:t>vmx_goto_resume</a:t>
            </a:r>
            <a:endParaRPr lang="en-US" dirty="0" smtClean="0"/>
          </a:p>
          <a:p>
            <a:pPr lvl="1"/>
            <a:r>
              <a:rPr lang="en-US" dirty="0" err="1" smtClean="0"/>
              <a:t>vmx_guest_eip</a:t>
            </a:r>
            <a:endParaRPr lang="en-US" dirty="0" smtClean="0"/>
          </a:p>
          <a:p>
            <a:pPr lvl="1"/>
            <a:r>
              <a:rPr lang="en-US" dirty="0" err="1" smtClean="0"/>
              <a:t>vmx_exit_reason</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vmx_trace-1.wmv">
            <a:hlinkClick r:id="" action="ppaction://media"/>
          </p:cNvPr>
          <p:cNvPicPr>
            <a:picLocks noRot="1" noChangeAspect="1"/>
          </p:cNvPicPr>
          <p:nvPr>
            <a:videoFile r:link="rId1"/>
          </p:nvPr>
        </p:nvPicPr>
        <p:blipFill>
          <a:blip r:embed="rId6" cstate="print"/>
          <a:stretch>
            <a:fillRect/>
          </a:stretch>
        </p:blipFill>
        <p:spPr>
          <a:xfrm>
            <a:off x="4495800" y="3276600"/>
            <a:ext cx="3505200" cy="2550425"/>
          </a:xfrm>
          <a:prstGeom prst="rect">
            <a:avLst/>
          </a:prstGeom>
        </p:spPr>
      </p:pic>
      <p:sp>
        <p:nvSpPr>
          <p:cNvPr id="2" name="Title 1"/>
          <p:cNvSpPr>
            <a:spLocks noGrp="1"/>
          </p:cNvSpPr>
          <p:nvPr>
            <p:ph type="title"/>
          </p:nvPr>
        </p:nvSpPr>
        <p:spPr/>
        <p:txBody>
          <a:bodyPr/>
          <a:lstStyle/>
          <a:p>
            <a:r>
              <a:rPr lang="en-US" dirty="0" smtClean="0"/>
              <a:t>Down We Go…</a:t>
            </a:r>
            <a:endParaRPr lang="en-US" dirty="0"/>
          </a:p>
        </p:txBody>
      </p:sp>
      <p:pic>
        <p:nvPicPr>
          <p:cNvPr id="9" name="vm_save-1.wmv">
            <a:hlinkClick r:id="" action="ppaction://media"/>
          </p:cNvPr>
          <p:cNvPicPr>
            <a:picLocks noGrp="1" noRot="1" noChangeAspect="1"/>
          </p:cNvPicPr>
          <p:nvPr>
            <p:ph idx="1"/>
            <a:videoFile r:link="rId2"/>
          </p:nvPr>
        </p:nvPicPr>
        <p:blipFill>
          <a:blip r:embed="rId7" cstate="print"/>
          <a:stretch>
            <a:fillRect/>
          </a:stretch>
        </p:blipFill>
        <p:spPr>
          <a:xfrm>
            <a:off x="1143000" y="1752600"/>
            <a:ext cx="3200400" cy="2444750"/>
          </a:xfrm>
          <a:prstGeom prst="rect">
            <a:avLst/>
          </a:prstGeom>
        </p:spPr>
      </p:pic>
      <p:pic>
        <p:nvPicPr>
          <p:cNvPr id="10" name="vm_find-1.wmv">
            <a:hlinkClick r:id="" action="ppaction://media"/>
          </p:cNvPr>
          <p:cNvPicPr>
            <a:picLocks noRot="1" noChangeAspect="1"/>
          </p:cNvPicPr>
          <p:nvPr>
            <a:videoFile r:link="rId3"/>
          </p:nvPr>
        </p:nvPicPr>
        <p:blipFill>
          <a:blip r:embed="rId8" cstate="print"/>
          <a:stretch>
            <a:fillRect/>
          </a:stretch>
        </p:blipFill>
        <p:spPr>
          <a:xfrm>
            <a:off x="2895600" y="2481344"/>
            <a:ext cx="3276600" cy="251126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9"/>
                                        </p:tgtEl>
                                      </p:cBhvr>
                                      <p:by x="195000" y="195000"/>
                                    </p:animScale>
                                  </p:childTnLst>
                                </p:cTn>
                              </p:par>
                              <p:par>
                                <p:cTn id="7" presetID="49" presetClass="path" presetSubtype="0" decel="50000" fill="hold" nodeType="withEffect">
                                  <p:stCondLst>
                                    <p:cond delay="0"/>
                                  </p:stCondLst>
                                  <p:childTnLst>
                                    <p:animMotion origin="layout" path="M 5.55112E-17 4.99537E-6 L 0.2 0.14384 " pathEditMode="relative" rAng="0" ptsTypes="AA">
                                      <p:cBhvr>
                                        <p:cTn id="8" dur="1000" fill="hold"/>
                                        <p:tgtEl>
                                          <p:spTgt spid="9"/>
                                        </p:tgtEl>
                                        <p:attrNameLst>
                                          <p:attrName>ppt_x</p:attrName>
                                          <p:attrName>ppt_y</p:attrName>
                                        </p:attrNameLst>
                                      </p:cBhvr>
                                      <p:rCtr x="100" y="72"/>
                                    </p:animMotion>
                                  </p:childTnLst>
                                </p:cTn>
                              </p:par>
                              <p:par>
                                <p:cTn id="9" presetID="9" presetClass="emph" presetSubtype="0" nodeType="withEffect">
                                  <p:stCondLst>
                                    <p:cond delay="0"/>
                                  </p:stCondLst>
                                  <p:endCondLst>
                                    <p:cond evt="onNext" delay="0">
                                      <p:tgtEl>
                                        <p:sldTgt/>
                                      </p:tgtEl>
                                    </p:cond>
                                  </p:endCondLst>
                                  <p:childTnLst>
                                    <p:set>
                                      <p:cBhvr rctx="PPT">
                                        <p:cTn id="10" dur="indefinite"/>
                                        <p:tgtEl>
                                          <p:spTgt spid="10"/>
                                        </p:tgtEl>
                                        <p:attrNameLst>
                                          <p:attrName>style.opacity</p:attrName>
                                        </p:attrNameLst>
                                      </p:cBhvr>
                                      <p:to>
                                        <p:strVal val="0"/>
                                      </p:to>
                                    </p:set>
                                    <p:animEffect filter="image" prLst="opacity: 0">
                                      <p:cBhvr rctx="IE">
                                        <p:cTn id="11" dur="indefinite"/>
                                        <p:tgtEl>
                                          <p:spTgt spid="10"/>
                                        </p:tgtEl>
                                      </p:cBhvr>
                                    </p:animEffect>
                                  </p:childTnLst>
                                </p:cTn>
                              </p:par>
                              <p:par>
                                <p:cTn id="12" presetID="9" presetClass="emph" presetSubtype="0" nodeType="withEffect">
                                  <p:stCondLst>
                                    <p:cond delay="0"/>
                                  </p:stCondLst>
                                  <p:endCondLst>
                                    <p:cond evt="onNext" delay="0">
                                      <p:tgtEl>
                                        <p:sldTgt/>
                                      </p:tgtEl>
                                    </p:cond>
                                  </p:endCondLst>
                                  <p:childTnLst>
                                    <p:set>
                                      <p:cBhvr rctx="PPT">
                                        <p:cTn id="13" dur="indefinite"/>
                                        <p:tgtEl>
                                          <p:spTgt spid="11"/>
                                        </p:tgtEl>
                                        <p:attrNameLst>
                                          <p:attrName>style.opacity</p:attrName>
                                        </p:attrNameLst>
                                      </p:cBhvr>
                                      <p:to>
                                        <p:strVal val="0"/>
                                      </p:to>
                                    </p:set>
                                    <p:animEffect filter="image" prLst="opacity: 0">
                                      <p:cBhvr rctx="IE">
                                        <p:cTn id="14" dur="indefinite"/>
                                        <p:tgtEl>
                                          <p:spTgt spid="11"/>
                                        </p:tgtEl>
                                      </p:cBhvr>
                                    </p:animEffect>
                                  </p:childTnLst>
                                </p:cTn>
                              </p:par>
                            </p:childTnLst>
                          </p:cTn>
                        </p:par>
                        <p:par>
                          <p:cTn id="15" fill="hold">
                            <p:stCondLst>
                              <p:cond delay="1000"/>
                            </p:stCondLst>
                            <p:childTnLst>
                              <p:par>
                                <p:cTn id="16" presetID="2" presetClass="mediacall" presetSubtype="0" fill="hold" nodeType="afterEffect">
                                  <p:stCondLst>
                                    <p:cond delay="0"/>
                                  </p:stCondLst>
                                  <p:childTnLst>
                                    <p:cmd type="call" cmd="togglePause">
                                      <p:cBhvr>
                                        <p:cTn id="17" dur="1" fill="hold"/>
                                        <p:tgtEl>
                                          <p:spTgt spid="9"/>
                                        </p:tgtEl>
                                      </p:cBhvr>
                                    </p:cmd>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
                                        </p:tgtEl>
                                        <p:attrNameLst>
                                          <p:attrName>style.visibility</p:attrName>
                                        </p:attrNameLst>
                                      </p:cBhvr>
                                      <p:to>
                                        <p:strVal val="hidden"/>
                                      </p:to>
                                    </p:set>
                                    <p:cmd type="call" cmd="stop">
                                      <p:cBhvr>
                                        <p:cTn id="22" dur="1">
                                          <p:stCondLst>
                                            <p:cond delay="0"/>
                                          </p:stCondLst>
                                        </p:cTn>
                                        <p:tgtEl>
                                          <p:spTgt spid="9"/>
                                        </p:tgtEl>
                                      </p:cBhvr>
                                    </p:cmd>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endCondLst>
                                    <p:cond evt="onNext" delay="0">
                                      <p:tgtEl>
                                        <p:sldTgt/>
                                      </p:tgtEl>
                                    </p:cond>
                                  </p:endCondLst>
                                  <p:childTnLst>
                                    <p:set>
                                      <p:cBhvr rctx="PPT">
                                        <p:cTn id="26" dur="indefinite"/>
                                        <p:tgtEl>
                                          <p:spTgt spid="11"/>
                                        </p:tgtEl>
                                        <p:attrNameLst>
                                          <p:attrName>style.opacity</p:attrName>
                                        </p:attrNameLst>
                                      </p:cBhvr>
                                      <p:to>
                                        <p:strVal val="0"/>
                                      </p:to>
                                    </p:set>
                                    <p:animEffect filter="image" prLst="opacity: 0">
                                      <p:cBhvr rctx="IE">
                                        <p:cTn id="27" dur="indefinite"/>
                                        <p:tgtEl>
                                          <p:spTgt spid="11"/>
                                        </p:tgtEl>
                                      </p:cBhvr>
                                    </p:animEffect>
                                  </p:childTnLst>
                                </p:cTn>
                              </p:par>
                              <p:par>
                                <p:cTn id="28" presetID="6" presetClass="emph" presetSubtype="0" fill="hold" nodeType="withEffect">
                                  <p:stCondLst>
                                    <p:cond delay="0"/>
                                  </p:stCondLst>
                                  <p:childTnLst>
                                    <p:animScale>
                                      <p:cBhvr>
                                        <p:cTn id="29" dur="1000" fill="hold"/>
                                        <p:tgtEl>
                                          <p:spTgt spid="10"/>
                                        </p:tgtEl>
                                      </p:cBhvr>
                                      <p:by x="195000" y="195000"/>
                                    </p:animScale>
                                  </p:childTnLst>
                                </p:cTn>
                              </p:par>
                            </p:childTnLst>
                          </p:cTn>
                        </p:par>
                        <p:par>
                          <p:cTn id="30" fill="hold">
                            <p:stCondLst>
                              <p:cond delay="1000"/>
                            </p:stCondLst>
                            <p:childTnLst>
                              <p:par>
                                <p:cTn id="31" presetID="2" presetClass="mediacall" presetSubtype="0" fill="hold" nodeType="afterEffect">
                                  <p:stCondLst>
                                    <p:cond delay="0"/>
                                  </p:stCondLst>
                                  <p:childTnLst>
                                    <p:cmd type="call" cmd="togglePause">
                                      <p:cBhvr>
                                        <p:cTn id="32" dur="1" fill="hold"/>
                                        <p:tgtEl>
                                          <p:spTgt spid="10"/>
                                        </p:tgtEl>
                                      </p:cBhvr>
                                    </p:cmd>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
                                        </p:tgtEl>
                                        <p:attrNameLst>
                                          <p:attrName>style.visibility</p:attrName>
                                        </p:attrNameLst>
                                      </p:cBhvr>
                                      <p:to>
                                        <p:strVal val="hidden"/>
                                      </p:to>
                                    </p:set>
                                    <p:cmd type="call" cmd="stop">
                                      <p:cBhvr>
                                        <p:cTn id="37" dur="1">
                                          <p:stCondLst>
                                            <p:cond delay="0"/>
                                          </p:stCondLst>
                                        </p:cTn>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1000" fill="hold"/>
                                        <p:tgtEl>
                                          <p:spTgt spid="11"/>
                                        </p:tgtEl>
                                      </p:cBhvr>
                                      <p:by x="195000" y="195000"/>
                                    </p:animScale>
                                  </p:childTnLst>
                                </p:cTn>
                              </p:par>
                              <p:par>
                                <p:cTn id="42" presetID="56" presetClass="path" presetSubtype="0" decel="50000" fill="hold" nodeType="withEffect">
                                  <p:stCondLst>
                                    <p:cond delay="0"/>
                                  </p:stCondLst>
                                  <p:childTnLst>
                                    <p:animMotion origin="layout" path="M -3.33333E-6 -3.47826E-6 L -0.18333 -0.0858 " pathEditMode="relative" rAng="0" ptsTypes="AA">
                                      <p:cBhvr>
                                        <p:cTn id="43" dur="1000" fill="hold"/>
                                        <p:tgtEl>
                                          <p:spTgt spid="11"/>
                                        </p:tgtEl>
                                        <p:attrNameLst>
                                          <p:attrName>ppt_x</p:attrName>
                                          <p:attrName>ppt_y</p:attrName>
                                        </p:attrNameLst>
                                      </p:cBhvr>
                                      <p:rCtr x="-92" y="-43"/>
                                    </p:animMotion>
                                  </p:childTnLst>
                                </p:cTn>
                              </p:par>
                            </p:childTnLst>
                          </p:cTn>
                        </p:par>
                        <p:par>
                          <p:cTn id="44" fill="hold">
                            <p:stCondLst>
                              <p:cond delay="1000"/>
                            </p:stCondLst>
                            <p:childTnLst>
                              <p:par>
                                <p:cTn id="45" presetID="2" presetClass="mediacall" presetSubtype="0" fill="hold" nodeType="afterEffect">
                                  <p:stCondLst>
                                    <p:cond delay="0"/>
                                  </p:stCondLst>
                                  <p:childTnLst>
                                    <p:cmd type="call" cmd="togglePause">
                                      <p:cBhvr>
                                        <p:cTn id="4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7" fill="hold" display="0">
                  <p:stCondLst>
                    <p:cond delay="indefinite"/>
                  </p:stCondLst>
                  <p:endCondLst>
                    <p:cond evt="onNext" delay="0">
                      <p:tgtEl>
                        <p:sldTgt/>
                      </p:tgtEl>
                    </p:cond>
                    <p:cond evt="onPrev" delay="0">
                      <p:tgtEl>
                        <p:sldTgt/>
                      </p:tgtEl>
                    </p:cond>
                  </p:endCondLst>
                </p:cTn>
                <p:tgtEl>
                  <p:spTgt spid="9"/>
                </p:tgtEl>
              </p:cMediaNode>
            </p:video>
            <p:video>
              <p:cMediaNode>
                <p:cTn id="48" fill="hold" display="0">
                  <p:stCondLst>
                    <p:cond delay="indefinite"/>
                  </p:stCondLst>
                  <p:endCondLst>
                    <p:cond evt="onNext" delay="0">
                      <p:tgtEl>
                        <p:sldTgt/>
                      </p:tgtEl>
                    </p:cond>
                    <p:cond evt="onPrev" delay="0">
                      <p:tgtEl>
                        <p:sldTgt/>
                      </p:tgtEl>
                    </p:cond>
                  </p:endCondLst>
                </p:cTn>
                <p:tgtEl>
                  <p:spTgt spid="10"/>
                </p:tgtEl>
              </p:cMediaNode>
            </p:video>
            <p:video>
              <p:cMediaNode>
                <p:cTn id="49"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Nobody’s Perfect</a:t>
            </a:r>
            <a:endParaRPr lang="en-US" dirty="0"/>
          </a:p>
        </p:txBody>
      </p:sp>
      <p:sp>
        <p:nvSpPr>
          <p:cNvPr id="3" name="Content Placeholder 2"/>
          <p:cNvSpPr>
            <a:spLocks noGrp="1"/>
          </p:cNvSpPr>
          <p:nvPr>
            <p:ph idx="1"/>
          </p:nvPr>
        </p:nvSpPr>
        <p:spPr/>
        <p:txBody>
          <a:bodyPr/>
          <a:lstStyle/>
          <a:p>
            <a:r>
              <a:rPr lang="en-US" dirty="0" smtClean="0"/>
              <a:t>You can’t single step or trace across the ring -1/0 boundary</a:t>
            </a:r>
          </a:p>
          <a:p>
            <a:endParaRPr lang="en-US" dirty="0" smtClean="0"/>
          </a:p>
          <a:p>
            <a:r>
              <a:rPr lang="en-US" dirty="0" smtClean="0"/>
              <a:t>Finding the hypervisor is tricky</a:t>
            </a:r>
          </a:p>
          <a:p>
            <a:endParaRPr lang="en-US" dirty="0" smtClean="0"/>
          </a:p>
          <a:p>
            <a:r>
              <a:rPr lang="en-US" dirty="0" smtClean="0"/>
              <a:t>Newer VM instructions can cause problems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7" name="Picture 2" descr="C:\Users\Jason\Desktop\blackhat2010\XDP3.jpg"/>
          <p:cNvPicPr>
            <a:picLocks noChangeAspect="1" noChangeArrowheads="1"/>
          </p:cNvPicPr>
          <p:nvPr/>
        </p:nvPicPr>
        <p:blipFill>
          <a:blip r:embed="rId3" cstate="print"/>
          <a:srcRect t="16667" r="4688" b="20833"/>
          <a:stretch>
            <a:fillRect/>
          </a:stretch>
        </p:blipFill>
        <p:spPr bwMode="auto">
          <a:xfrm>
            <a:off x="4800600" y="2866833"/>
            <a:ext cx="3642358" cy="1791325"/>
          </a:xfrm>
          <a:prstGeom prst="rect">
            <a:avLst/>
          </a:prstGeom>
          <a:noFill/>
          <a:effectLst>
            <a:outerShdw blurRad="50800" dist="38100" dir="2700000" algn="tl" rotWithShape="0">
              <a:prstClr val="black">
                <a:alpha val="40000"/>
              </a:prstClr>
            </a:outerShdw>
          </a:effectLst>
        </p:spPr>
      </p:pic>
      <p:pic>
        <p:nvPicPr>
          <p:cNvPr id="8" name="Picture 2"/>
          <p:cNvPicPr>
            <a:picLocks noChangeAspect="1" noChangeArrowheads="1"/>
          </p:cNvPicPr>
          <p:nvPr/>
        </p:nvPicPr>
        <p:blipFill>
          <a:blip r:embed="rId4" cstate="print"/>
          <a:srcRect/>
          <a:stretch>
            <a:fillRect/>
          </a:stretch>
        </p:blipFill>
        <p:spPr bwMode="auto">
          <a:xfrm>
            <a:off x="914400" y="2866834"/>
            <a:ext cx="2743200" cy="176857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1" name="Cross 50"/>
          <p:cNvSpPr/>
          <p:nvPr/>
        </p:nvSpPr>
        <p:spPr bwMode="auto">
          <a:xfrm>
            <a:off x="3962400" y="3400234"/>
            <a:ext cx="533400" cy="533400"/>
          </a:xfrm>
          <a:prstGeom prst="plus">
            <a:avLst>
              <a:gd name="adj" fmla="val 39286"/>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6" name="TextBox 35"/>
          <p:cNvSpPr txBox="1"/>
          <p:nvPr/>
        </p:nvSpPr>
        <p:spPr>
          <a:xfrm>
            <a:off x="2743200" y="5229033"/>
            <a:ext cx="3392275" cy="584775"/>
          </a:xfrm>
          <a:prstGeom prst="rect">
            <a:avLst/>
          </a:prstGeom>
          <a:noFill/>
          <a:effectLst/>
        </p:spPr>
        <p:txBody>
          <a:bodyPr wrap="none" rtlCol="0">
            <a:spAutoFit/>
          </a:bodyPr>
          <a:lstStyle/>
          <a:p>
            <a:r>
              <a:rPr lang="en-US" sz="3200" dirty="0" smtClean="0">
                <a:solidFill>
                  <a:schemeClr val="tx1">
                    <a:lumMod val="75000"/>
                    <a:lumOff val="25000"/>
                  </a:schemeClr>
                </a:solidFill>
                <a:latin typeface="Comic Sans MS" pitchFamily="66" charset="0"/>
              </a:rPr>
              <a:t>The </a:t>
            </a:r>
            <a:r>
              <a:rPr lang="en-US" sz="3200" dirty="0" err="1" smtClean="0">
                <a:solidFill>
                  <a:schemeClr val="tx1">
                    <a:lumMod val="75000"/>
                    <a:lumOff val="25000"/>
                  </a:schemeClr>
                </a:solidFill>
                <a:latin typeface="Comic Sans MS" pitchFamily="66" charset="0"/>
              </a:rPr>
              <a:t>Debuginator</a:t>
            </a:r>
            <a:endParaRPr lang="en-US" sz="3200" dirty="0">
              <a:solidFill>
                <a:schemeClr val="tx1">
                  <a:lumMod val="75000"/>
                  <a:lumOff val="25000"/>
                </a:schemeClr>
              </a:solidFill>
              <a:latin typeface="Comic Sans MS" pitchFamily="66" charset="0"/>
            </a:endParaRPr>
          </a:p>
        </p:txBody>
      </p:sp>
      <p:grpSp>
        <p:nvGrpSpPr>
          <p:cNvPr id="38" name="Group 37"/>
          <p:cNvGrpSpPr/>
          <p:nvPr/>
        </p:nvGrpSpPr>
        <p:grpSpPr>
          <a:xfrm>
            <a:off x="1143000" y="2028633"/>
            <a:ext cx="7150100" cy="3048000"/>
            <a:chOff x="1143000" y="2362200"/>
            <a:chExt cx="7150100" cy="3048000"/>
          </a:xfrm>
          <a:effectLst>
            <a:outerShdw blurRad="50800" dist="38100" dir="2700000" algn="tl" rotWithShape="0">
              <a:prstClr val="black">
                <a:alpha val="40000"/>
              </a:prstClr>
            </a:outerShdw>
          </a:effectLst>
        </p:grpSpPr>
        <p:grpSp>
          <p:nvGrpSpPr>
            <p:cNvPr id="40" name="Group 25"/>
            <p:cNvGrpSpPr>
              <a:grpSpLocks noChangeAspect="1"/>
            </p:cNvGrpSpPr>
            <p:nvPr/>
          </p:nvGrpSpPr>
          <p:grpSpPr bwMode="auto">
            <a:xfrm>
              <a:off x="1436691" y="3419476"/>
              <a:ext cx="730252" cy="1371601"/>
              <a:chOff x="905" y="2154"/>
              <a:chExt cx="460" cy="864"/>
            </a:xfrm>
          </p:grpSpPr>
          <p:sp>
            <p:nvSpPr>
              <p:cNvPr id="66" name="AutoShape 24"/>
              <p:cNvSpPr>
                <a:spLocks noChangeAspect="1" noChangeArrowheads="1" noTextEdit="1"/>
              </p:cNvSpPr>
              <p:nvPr/>
            </p:nvSpPr>
            <p:spPr bwMode="auto">
              <a:xfrm>
                <a:off x="912" y="2160"/>
                <a:ext cx="448" cy="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6"/>
              <p:cNvSpPr>
                <a:spLocks noEditPoints="1"/>
              </p:cNvSpPr>
              <p:nvPr/>
            </p:nvSpPr>
            <p:spPr bwMode="auto">
              <a:xfrm>
                <a:off x="906" y="2160"/>
                <a:ext cx="456" cy="858"/>
              </a:xfrm>
              <a:custGeom>
                <a:avLst/>
                <a:gdLst/>
                <a:ahLst/>
                <a:cxnLst>
                  <a:cxn ang="0">
                    <a:pos x="1012" y="3266"/>
                  </a:cxn>
                  <a:cxn ang="0">
                    <a:pos x="250" y="2554"/>
                  </a:cxn>
                  <a:cxn ang="0">
                    <a:pos x="90" y="1928"/>
                  </a:cxn>
                  <a:cxn ang="0">
                    <a:pos x="134" y="1058"/>
                  </a:cxn>
                  <a:cxn ang="0">
                    <a:pos x="865" y="631"/>
                  </a:cxn>
                  <a:cxn ang="0">
                    <a:pos x="1456" y="423"/>
                  </a:cxn>
                  <a:cxn ang="0">
                    <a:pos x="1920" y="0"/>
                  </a:cxn>
                  <a:cxn ang="0">
                    <a:pos x="1658" y="380"/>
                  </a:cxn>
                  <a:cxn ang="0">
                    <a:pos x="1231" y="592"/>
                  </a:cxn>
                  <a:cxn ang="0">
                    <a:pos x="1099" y="735"/>
                  </a:cxn>
                  <a:cxn ang="0">
                    <a:pos x="237" y="1028"/>
                  </a:cxn>
                  <a:cxn ang="0">
                    <a:pos x="189" y="1740"/>
                  </a:cxn>
                  <a:cxn ang="0">
                    <a:pos x="231" y="1938"/>
                  </a:cxn>
                  <a:cxn ang="0">
                    <a:pos x="320" y="2356"/>
                  </a:cxn>
                  <a:cxn ang="0">
                    <a:pos x="326" y="2560"/>
                  </a:cxn>
                  <a:cxn ang="0">
                    <a:pos x="905" y="3022"/>
                  </a:cxn>
                  <a:cxn ang="0">
                    <a:pos x="1392" y="3640"/>
                  </a:cxn>
                  <a:cxn ang="0">
                    <a:pos x="1633" y="3386"/>
                  </a:cxn>
                  <a:cxn ang="0">
                    <a:pos x="1647" y="3248"/>
                  </a:cxn>
                  <a:cxn ang="0">
                    <a:pos x="1435" y="3203"/>
                  </a:cxn>
                  <a:cxn ang="0">
                    <a:pos x="1689" y="3104"/>
                  </a:cxn>
                  <a:cxn ang="0">
                    <a:pos x="1261" y="3154"/>
                  </a:cxn>
                  <a:cxn ang="0">
                    <a:pos x="1312" y="2534"/>
                  </a:cxn>
                  <a:cxn ang="0">
                    <a:pos x="731" y="1940"/>
                  </a:cxn>
                  <a:cxn ang="0">
                    <a:pos x="1426" y="1956"/>
                  </a:cxn>
                  <a:cxn ang="0">
                    <a:pos x="1937" y="1430"/>
                  </a:cxn>
                  <a:cxn ang="0">
                    <a:pos x="1287" y="2092"/>
                  </a:cxn>
                  <a:cxn ang="0">
                    <a:pos x="1397" y="2929"/>
                  </a:cxn>
                  <a:cxn ang="0">
                    <a:pos x="1756" y="3157"/>
                  </a:cxn>
                  <a:cxn ang="0">
                    <a:pos x="1769" y="3568"/>
                  </a:cxn>
                  <a:cxn ang="0">
                    <a:pos x="857" y="2662"/>
                  </a:cxn>
                  <a:cxn ang="0">
                    <a:pos x="574" y="2258"/>
                  </a:cxn>
                  <a:cxn ang="0">
                    <a:pos x="938" y="2623"/>
                  </a:cxn>
                  <a:cxn ang="0">
                    <a:pos x="857" y="2662"/>
                  </a:cxn>
                  <a:cxn ang="0">
                    <a:pos x="878" y="1664"/>
                  </a:cxn>
                  <a:cxn ang="0">
                    <a:pos x="1350" y="1226"/>
                  </a:cxn>
                  <a:cxn ang="0">
                    <a:pos x="1151" y="1680"/>
                  </a:cxn>
                </a:cxnLst>
                <a:rect l="0" t="0" r="r" b="b"/>
                <a:pathLst>
                  <a:path w="1971" h="3762">
                    <a:moveTo>
                      <a:pt x="1223" y="3698"/>
                    </a:moveTo>
                    <a:cubicBezTo>
                      <a:pt x="1104" y="3649"/>
                      <a:pt x="1012" y="3463"/>
                      <a:pt x="1012" y="3266"/>
                    </a:cubicBezTo>
                    <a:cubicBezTo>
                      <a:pt x="1012" y="3188"/>
                      <a:pt x="956" y="3141"/>
                      <a:pt x="433" y="2774"/>
                    </a:cubicBezTo>
                    <a:cubicBezTo>
                      <a:pt x="366" y="2727"/>
                      <a:pt x="292" y="2638"/>
                      <a:pt x="250" y="2554"/>
                    </a:cubicBezTo>
                    <a:cubicBezTo>
                      <a:pt x="211" y="2476"/>
                      <a:pt x="144" y="2354"/>
                      <a:pt x="102" y="2283"/>
                    </a:cubicBezTo>
                    <a:cubicBezTo>
                      <a:pt x="4" y="2121"/>
                      <a:pt x="0" y="1996"/>
                      <a:pt x="90" y="1928"/>
                    </a:cubicBezTo>
                    <a:cubicBezTo>
                      <a:pt x="153" y="1881"/>
                      <a:pt x="154" y="1873"/>
                      <a:pt x="118" y="1753"/>
                    </a:cubicBezTo>
                    <a:cubicBezTo>
                      <a:pt x="62" y="1566"/>
                      <a:pt x="70" y="1196"/>
                      <a:pt x="134" y="1058"/>
                    </a:cubicBezTo>
                    <a:cubicBezTo>
                      <a:pt x="198" y="921"/>
                      <a:pt x="334" y="789"/>
                      <a:pt x="504" y="701"/>
                    </a:cubicBezTo>
                    <a:cubicBezTo>
                      <a:pt x="605" y="648"/>
                      <a:pt x="679" y="634"/>
                      <a:pt x="865" y="631"/>
                    </a:cubicBezTo>
                    <a:cubicBezTo>
                      <a:pt x="1039" y="629"/>
                      <a:pt x="1108" y="617"/>
                      <a:pt x="1133" y="584"/>
                    </a:cubicBezTo>
                    <a:cubicBezTo>
                      <a:pt x="1193" y="508"/>
                      <a:pt x="1362" y="423"/>
                      <a:pt x="1456" y="423"/>
                    </a:cubicBezTo>
                    <a:cubicBezTo>
                      <a:pt x="1527" y="423"/>
                      <a:pt x="1555" y="406"/>
                      <a:pt x="1588" y="343"/>
                    </a:cubicBezTo>
                    <a:cubicBezTo>
                      <a:pt x="1633" y="256"/>
                      <a:pt x="1881" y="0"/>
                      <a:pt x="1920" y="0"/>
                    </a:cubicBezTo>
                    <a:cubicBezTo>
                      <a:pt x="1971" y="0"/>
                      <a:pt x="1938" y="61"/>
                      <a:pt x="1834" y="155"/>
                    </a:cubicBezTo>
                    <a:cubicBezTo>
                      <a:pt x="1775" y="209"/>
                      <a:pt x="1695" y="310"/>
                      <a:pt x="1658" y="380"/>
                    </a:cubicBezTo>
                    <a:cubicBezTo>
                      <a:pt x="1592" y="504"/>
                      <a:pt x="1586" y="508"/>
                      <a:pt x="1457" y="508"/>
                    </a:cubicBezTo>
                    <a:cubicBezTo>
                      <a:pt x="1348" y="508"/>
                      <a:pt x="1306" y="523"/>
                      <a:pt x="1231" y="592"/>
                    </a:cubicBezTo>
                    <a:cubicBezTo>
                      <a:pt x="1159" y="658"/>
                      <a:pt x="1147" y="682"/>
                      <a:pt x="1177" y="701"/>
                    </a:cubicBezTo>
                    <a:cubicBezTo>
                      <a:pt x="1236" y="740"/>
                      <a:pt x="1165" y="770"/>
                      <a:pt x="1099" y="735"/>
                    </a:cubicBezTo>
                    <a:cubicBezTo>
                      <a:pt x="1069" y="719"/>
                      <a:pt x="961" y="705"/>
                      <a:pt x="861" y="705"/>
                    </a:cubicBezTo>
                    <a:cubicBezTo>
                      <a:pt x="603" y="705"/>
                      <a:pt x="358" y="832"/>
                      <a:pt x="237" y="1028"/>
                    </a:cubicBezTo>
                    <a:cubicBezTo>
                      <a:pt x="159" y="1154"/>
                      <a:pt x="151" y="1188"/>
                      <a:pt x="153" y="1395"/>
                    </a:cubicBezTo>
                    <a:cubicBezTo>
                      <a:pt x="154" y="1520"/>
                      <a:pt x="170" y="1675"/>
                      <a:pt x="189" y="1740"/>
                    </a:cubicBezTo>
                    <a:cubicBezTo>
                      <a:pt x="216" y="1836"/>
                      <a:pt x="232" y="1854"/>
                      <a:pt x="278" y="1842"/>
                    </a:cubicBezTo>
                    <a:cubicBezTo>
                      <a:pt x="373" y="1817"/>
                      <a:pt x="340" y="1883"/>
                      <a:pt x="231" y="1938"/>
                    </a:cubicBezTo>
                    <a:cubicBezTo>
                      <a:pt x="81" y="2012"/>
                      <a:pt x="61" y="2059"/>
                      <a:pt x="126" y="2188"/>
                    </a:cubicBezTo>
                    <a:cubicBezTo>
                      <a:pt x="178" y="2294"/>
                      <a:pt x="208" y="2320"/>
                      <a:pt x="320" y="2356"/>
                    </a:cubicBezTo>
                    <a:cubicBezTo>
                      <a:pt x="375" y="2374"/>
                      <a:pt x="375" y="2376"/>
                      <a:pt x="324" y="2413"/>
                    </a:cubicBezTo>
                    <a:cubicBezTo>
                      <a:pt x="272" y="2451"/>
                      <a:pt x="272" y="2455"/>
                      <a:pt x="326" y="2560"/>
                    </a:cubicBezTo>
                    <a:cubicBezTo>
                      <a:pt x="362" y="2631"/>
                      <a:pt x="440" y="2706"/>
                      <a:pt x="562" y="2785"/>
                    </a:cubicBezTo>
                    <a:cubicBezTo>
                      <a:pt x="662" y="2850"/>
                      <a:pt x="816" y="2956"/>
                      <a:pt x="905" y="3022"/>
                    </a:cubicBezTo>
                    <a:cubicBezTo>
                      <a:pt x="1051" y="3131"/>
                      <a:pt x="1068" y="3154"/>
                      <a:pt x="1084" y="3271"/>
                    </a:cubicBezTo>
                    <a:cubicBezTo>
                      <a:pt x="1126" y="3584"/>
                      <a:pt x="1173" y="3640"/>
                      <a:pt x="1392" y="3640"/>
                    </a:cubicBezTo>
                    <a:cubicBezTo>
                      <a:pt x="1571" y="3640"/>
                      <a:pt x="1802" y="3519"/>
                      <a:pt x="1802" y="3424"/>
                    </a:cubicBezTo>
                    <a:cubicBezTo>
                      <a:pt x="1802" y="3397"/>
                      <a:pt x="1756" y="3386"/>
                      <a:pt x="1633" y="3386"/>
                    </a:cubicBezTo>
                    <a:cubicBezTo>
                      <a:pt x="1443" y="3386"/>
                      <a:pt x="1414" y="3349"/>
                      <a:pt x="1555" y="3287"/>
                    </a:cubicBezTo>
                    <a:lnTo>
                      <a:pt x="1647" y="3248"/>
                    </a:lnTo>
                    <a:lnTo>
                      <a:pt x="1541" y="3246"/>
                    </a:lnTo>
                    <a:cubicBezTo>
                      <a:pt x="1466" y="3246"/>
                      <a:pt x="1435" y="3233"/>
                      <a:pt x="1435" y="3203"/>
                    </a:cubicBezTo>
                    <a:cubicBezTo>
                      <a:pt x="1435" y="3172"/>
                      <a:pt x="1468" y="3161"/>
                      <a:pt x="1562" y="3161"/>
                    </a:cubicBezTo>
                    <a:cubicBezTo>
                      <a:pt x="1670" y="3161"/>
                      <a:pt x="1689" y="3152"/>
                      <a:pt x="1689" y="3104"/>
                    </a:cubicBezTo>
                    <a:cubicBezTo>
                      <a:pt x="1689" y="3032"/>
                      <a:pt x="1614" y="3032"/>
                      <a:pt x="1411" y="3102"/>
                    </a:cubicBezTo>
                    <a:lnTo>
                      <a:pt x="1261" y="3154"/>
                    </a:lnTo>
                    <a:lnTo>
                      <a:pt x="1277" y="3080"/>
                    </a:lnTo>
                    <a:cubicBezTo>
                      <a:pt x="1356" y="2738"/>
                      <a:pt x="1358" y="2694"/>
                      <a:pt x="1312" y="2534"/>
                    </a:cubicBezTo>
                    <a:cubicBezTo>
                      <a:pt x="1244" y="2301"/>
                      <a:pt x="1116" y="2147"/>
                      <a:pt x="907" y="2046"/>
                    </a:cubicBezTo>
                    <a:cubicBezTo>
                      <a:pt x="811" y="1999"/>
                      <a:pt x="732" y="1952"/>
                      <a:pt x="731" y="1940"/>
                    </a:cubicBezTo>
                    <a:cubicBezTo>
                      <a:pt x="728" y="1896"/>
                      <a:pt x="861" y="1922"/>
                      <a:pt x="978" y="1989"/>
                    </a:cubicBezTo>
                    <a:cubicBezTo>
                      <a:pt x="1117" y="2069"/>
                      <a:pt x="1196" y="2063"/>
                      <a:pt x="1426" y="1956"/>
                    </a:cubicBezTo>
                    <a:cubicBezTo>
                      <a:pt x="1595" y="1878"/>
                      <a:pt x="1740" y="1728"/>
                      <a:pt x="1849" y="1518"/>
                    </a:cubicBezTo>
                    <a:cubicBezTo>
                      <a:pt x="1912" y="1398"/>
                      <a:pt x="1929" y="1381"/>
                      <a:pt x="1937" y="1430"/>
                    </a:cubicBezTo>
                    <a:cubicBezTo>
                      <a:pt x="1957" y="1560"/>
                      <a:pt x="1761" y="1839"/>
                      <a:pt x="1555" y="1971"/>
                    </a:cubicBezTo>
                    <a:cubicBezTo>
                      <a:pt x="1481" y="2018"/>
                      <a:pt x="1361" y="2073"/>
                      <a:pt x="1287" y="2092"/>
                    </a:cubicBezTo>
                    <a:cubicBezTo>
                      <a:pt x="1154" y="2128"/>
                      <a:pt x="1154" y="2128"/>
                      <a:pt x="1208" y="2186"/>
                    </a:cubicBezTo>
                    <a:cubicBezTo>
                      <a:pt x="1373" y="2363"/>
                      <a:pt x="1457" y="2693"/>
                      <a:pt x="1397" y="2929"/>
                    </a:cubicBezTo>
                    <a:cubicBezTo>
                      <a:pt x="1374" y="3021"/>
                      <a:pt x="1375" y="3022"/>
                      <a:pt x="1454" y="3000"/>
                    </a:cubicBezTo>
                    <a:cubicBezTo>
                      <a:pt x="1691" y="2936"/>
                      <a:pt x="1815" y="3000"/>
                      <a:pt x="1756" y="3157"/>
                    </a:cubicBezTo>
                    <a:cubicBezTo>
                      <a:pt x="1721" y="3250"/>
                      <a:pt x="1732" y="3279"/>
                      <a:pt x="1823" y="3327"/>
                    </a:cubicBezTo>
                    <a:cubicBezTo>
                      <a:pt x="1918" y="3377"/>
                      <a:pt x="1900" y="3455"/>
                      <a:pt x="1769" y="3568"/>
                    </a:cubicBezTo>
                    <a:cubicBezTo>
                      <a:pt x="1604" y="3708"/>
                      <a:pt x="1379" y="3762"/>
                      <a:pt x="1223" y="3698"/>
                    </a:cubicBezTo>
                    <a:close/>
                    <a:moveTo>
                      <a:pt x="857" y="2662"/>
                    </a:moveTo>
                    <a:cubicBezTo>
                      <a:pt x="686" y="2573"/>
                      <a:pt x="532" y="2386"/>
                      <a:pt x="532" y="2270"/>
                    </a:cubicBezTo>
                    <a:cubicBezTo>
                      <a:pt x="532" y="2231"/>
                      <a:pt x="540" y="2229"/>
                      <a:pt x="574" y="2258"/>
                    </a:cubicBezTo>
                    <a:cubicBezTo>
                      <a:pt x="598" y="2277"/>
                      <a:pt x="617" y="2310"/>
                      <a:pt x="617" y="2332"/>
                    </a:cubicBezTo>
                    <a:cubicBezTo>
                      <a:pt x="617" y="2395"/>
                      <a:pt x="828" y="2587"/>
                      <a:pt x="938" y="2623"/>
                    </a:cubicBezTo>
                    <a:cubicBezTo>
                      <a:pt x="1044" y="2658"/>
                      <a:pt x="1076" y="2710"/>
                      <a:pt x="991" y="2708"/>
                    </a:cubicBezTo>
                    <a:cubicBezTo>
                      <a:pt x="963" y="2707"/>
                      <a:pt x="903" y="2687"/>
                      <a:pt x="857" y="2662"/>
                    </a:cubicBezTo>
                    <a:close/>
                    <a:moveTo>
                      <a:pt x="758" y="1693"/>
                    </a:moveTo>
                    <a:cubicBezTo>
                      <a:pt x="758" y="1678"/>
                      <a:pt x="812" y="1665"/>
                      <a:pt x="878" y="1664"/>
                    </a:cubicBezTo>
                    <a:cubicBezTo>
                      <a:pt x="1062" y="1663"/>
                      <a:pt x="1224" y="1577"/>
                      <a:pt x="1292" y="1442"/>
                    </a:cubicBezTo>
                    <a:cubicBezTo>
                      <a:pt x="1324" y="1380"/>
                      <a:pt x="1350" y="1282"/>
                      <a:pt x="1350" y="1226"/>
                    </a:cubicBezTo>
                    <a:cubicBezTo>
                      <a:pt x="1350" y="1114"/>
                      <a:pt x="1414" y="1100"/>
                      <a:pt x="1430" y="1209"/>
                    </a:cubicBezTo>
                    <a:cubicBezTo>
                      <a:pt x="1452" y="1358"/>
                      <a:pt x="1310" y="1598"/>
                      <a:pt x="1151" y="1680"/>
                    </a:cubicBezTo>
                    <a:cubicBezTo>
                      <a:pt x="1061" y="1726"/>
                      <a:pt x="758" y="1737"/>
                      <a:pt x="758" y="1693"/>
                    </a:cubicBezTo>
                    <a:close/>
                  </a:path>
                </a:pathLst>
              </a:custGeom>
              <a:solidFill>
                <a:srgbClr val="CECEC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7"/>
              <p:cNvSpPr>
                <a:spLocks noEditPoints="1"/>
              </p:cNvSpPr>
              <p:nvPr/>
            </p:nvSpPr>
            <p:spPr bwMode="auto">
              <a:xfrm>
                <a:off x="906" y="2160"/>
                <a:ext cx="455" cy="849"/>
              </a:xfrm>
              <a:custGeom>
                <a:avLst/>
                <a:gdLst/>
                <a:ahLst/>
                <a:cxnLst>
                  <a:cxn ang="0">
                    <a:pos x="1036" y="3382"/>
                  </a:cxn>
                  <a:cxn ang="0">
                    <a:pos x="639" y="2914"/>
                  </a:cxn>
                  <a:cxn ang="0">
                    <a:pos x="114" y="2286"/>
                  </a:cxn>
                  <a:cxn ang="0">
                    <a:pos x="124" y="1736"/>
                  </a:cxn>
                  <a:cxn ang="0">
                    <a:pos x="514" y="700"/>
                  </a:cxn>
                  <a:cxn ang="0">
                    <a:pos x="1177" y="556"/>
                  </a:cxn>
                  <a:cxn ang="0">
                    <a:pos x="1620" y="306"/>
                  </a:cxn>
                  <a:cxn ang="0">
                    <a:pos x="1791" y="204"/>
                  </a:cxn>
                  <a:cxn ang="0">
                    <a:pos x="1485" y="496"/>
                  </a:cxn>
                  <a:cxn ang="0">
                    <a:pos x="1098" y="729"/>
                  </a:cxn>
                  <a:cxn ang="0">
                    <a:pos x="432" y="833"/>
                  </a:cxn>
                  <a:cxn ang="0">
                    <a:pos x="265" y="1845"/>
                  </a:cxn>
                  <a:cxn ang="0">
                    <a:pos x="222" y="1934"/>
                  </a:cxn>
                  <a:cxn ang="0">
                    <a:pos x="284" y="2342"/>
                  </a:cxn>
                  <a:cxn ang="0">
                    <a:pos x="305" y="2531"/>
                  </a:cxn>
                  <a:cxn ang="0">
                    <a:pos x="938" y="3052"/>
                  </a:cxn>
                  <a:cxn ang="0">
                    <a:pos x="1466" y="3634"/>
                  </a:cxn>
                  <a:cxn ang="0">
                    <a:pos x="1769" y="3384"/>
                  </a:cxn>
                  <a:cxn ang="0">
                    <a:pos x="1586" y="3283"/>
                  </a:cxn>
                  <a:cxn ang="0">
                    <a:pos x="1557" y="3247"/>
                  </a:cxn>
                  <a:cxn ang="0">
                    <a:pos x="1564" y="3161"/>
                  </a:cxn>
                  <a:cxn ang="0">
                    <a:pos x="1421" y="3092"/>
                  </a:cxn>
                  <a:cxn ang="0">
                    <a:pos x="1308" y="2979"/>
                  </a:cxn>
                  <a:cxn ang="0">
                    <a:pos x="804" y="1987"/>
                  </a:cxn>
                  <a:cxn ang="0">
                    <a:pos x="981" y="1989"/>
                  </a:cxn>
                  <a:cxn ang="0">
                    <a:pos x="1870" y="1499"/>
                  </a:cxn>
                  <a:cxn ang="0">
                    <a:pos x="1332" y="2072"/>
                  </a:cxn>
                  <a:cxn ang="0">
                    <a:pos x="1255" y="2260"/>
                  </a:cxn>
                  <a:cxn ang="0">
                    <a:pos x="1389" y="3016"/>
                  </a:cxn>
                  <a:cxn ang="0">
                    <a:pos x="1628" y="2979"/>
                  </a:cxn>
                  <a:cxn ang="0">
                    <a:pos x="1753" y="3174"/>
                  </a:cxn>
                  <a:cxn ang="0">
                    <a:pos x="1901" y="3412"/>
                  </a:cxn>
                  <a:cxn ang="0">
                    <a:pos x="1397" y="3724"/>
                  </a:cxn>
                  <a:cxn ang="0">
                    <a:pos x="858" y="2656"/>
                  </a:cxn>
                  <a:cxn ang="0">
                    <a:pos x="615" y="2336"/>
                  </a:cxn>
                  <a:cxn ang="0">
                    <a:pos x="1042" y="2683"/>
                  </a:cxn>
                  <a:cxn ang="0">
                    <a:pos x="760" y="1696"/>
                  </a:cxn>
                  <a:cxn ang="0">
                    <a:pos x="1352" y="1242"/>
                  </a:cxn>
                  <a:cxn ang="0">
                    <a:pos x="1202" y="1648"/>
                  </a:cxn>
                </a:cxnLst>
                <a:rect l="0" t="0" r="r" b="b"/>
                <a:pathLst>
                  <a:path w="1972" h="3725">
                    <a:moveTo>
                      <a:pt x="1225" y="3686"/>
                    </a:moveTo>
                    <a:cubicBezTo>
                      <a:pt x="1103" y="3632"/>
                      <a:pt x="1072" y="3582"/>
                      <a:pt x="1036" y="3382"/>
                    </a:cubicBezTo>
                    <a:cubicBezTo>
                      <a:pt x="1019" y="3284"/>
                      <a:pt x="984" y="3179"/>
                      <a:pt x="960" y="3150"/>
                    </a:cubicBezTo>
                    <a:cubicBezTo>
                      <a:pt x="935" y="3122"/>
                      <a:pt x="791" y="3015"/>
                      <a:pt x="639" y="2914"/>
                    </a:cubicBezTo>
                    <a:cubicBezTo>
                      <a:pt x="342" y="2717"/>
                      <a:pt x="267" y="2640"/>
                      <a:pt x="228" y="2499"/>
                    </a:cubicBezTo>
                    <a:cubicBezTo>
                      <a:pt x="214" y="2449"/>
                      <a:pt x="163" y="2353"/>
                      <a:pt x="114" y="2286"/>
                    </a:cubicBezTo>
                    <a:cubicBezTo>
                      <a:pt x="6" y="2137"/>
                      <a:pt x="0" y="2025"/>
                      <a:pt x="95" y="1937"/>
                    </a:cubicBezTo>
                    <a:cubicBezTo>
                      <a:pt x="163" y="1874"/>
                      <a:pt x="164" y="1869"/>
                      <a:pt x="124" y="1736"/>
                    </a:cubicBezTo>
                    <a:cubicBezTo>
                      <a:pt x="65" y="1542"/>
                      <a:pt x="71" y="1199"/>
                      <a:pt x="135" y="1058"/>
                    </a:cubicBezTo>
                    <a:cubicBezTo>
                      <a:pt x="194" y="929"/>
                      <a:pt x="340" y="790"/>
                      <a:pt x="514" y="700"/>
                    </a:cubicBezTo>
                    <a:cubicBezTo>
                      <a:pt x="605" y="652"/>
                      <a:pt x="687" y="637"/>
                      <a:pt x="867" y="634"/>
                    </a:cubicBezTo>
                    <a:cubicBezTo>
                      <a:pt x="1076" y="630"/>
                      <a:pt x="1108" y="622"/>
                      <a:pt x="1177" y="556"/>
                    </a:cubicBezTo>
                    <a:cubicBezTo>
                      <a:pt x="1262" y="475"/>
                      <a:pt x="1379" y="423"/>
                      <a:pt x="1478" y="423"/>
                    </a:cubicBezTo>
                    <a:cubicBezTo>
                      <a:pt x="1522" y="423"/>
                      <a:pt x="1566" y="387"/>
                      <a:pt x="1620" y="306"/>
                    </a:cubicBezTo>
                    <a:cubicBezTo>
                      <a:pt x="1698" y="187"/>
                      <a:pt x="1885" y="0"/>
                      <a:pt x="1924" y="0"/>
                    </a:cubicBezTo>
                    <a:cubicBezTo>
                      <a:pt x="1972" y="0"/>
                      <a:pt x="1937" y="53"/>
                      <a:pt x="1791" y="204"/>
                    </a:cubicBezTo>
                    <a:cubicBezTo>
                      <a:pt x="1706" y="292"/>
                      <a:pt x="1629" y="394"/>
                      <a:pt x="1620" y="431"/>
                    </a:cubicBezTo>
                    <a:cubicBezTo>
                      <a:pt x="1605" y="490"/>
                      <a:pt x="1587" y="499"/>
                      <a:pt x="1485" y="496"/>
                    </a:cubicBezTo>
                    <a:cubicBezTo>
                      <a:pt x="1319" y="493"/>
                      <a:pt x="1144" y="602"/>
                      <a:pt x="1167" y="693"/>
                    </a:cubicBezTo>
                    <a:cubicBezTo>
                      <a:pt x="1183" y="756"/>
                      <a:pt x="1179" y="757"/>
                      <a:pt x="1098" y="729"/>
                    </a:cubicBezTo>
                    <a:cubicBezTo>
                      <a:pt x="1051" y="713"/>
                      <a:pt x="918" y="704"/>
                      <a:pt x="803" y="710"/>
                    </a:cubicBezTo>
                    <a:cubicBezTo>
                      <a:pt x="614" y="719"/>
                      <a:pt x="579" y="731"/>
                      <a:pt x="432" y="833"/>
                    </a:cubicBezTo>
                    <a:cubicBezTo>
                      <a:pt x="208" y="988"/>
                      <a:pt x="153" y="1103"/>
                      <a:pt x="154" y="1411"/>
                    </a:cubicBezTo>
                    <a:cubicBezTo>
                      <a:pt x="154" y="1675"/>
                      <a:pt x="204" y="1868"/>
                      <a:pt x="265" y="1845"/>
                    </a:cubicBezTo>
                    <a:cubicBezTo>
                      <a:pt x="286" y="1837"/>
                      <a:pt x="310" y="1842"/>
                      <a:pt x="319" y="1857"/>
                    </a:cubicBezTo>
                    <a:cubicBezTo>
                      <a:pt x="328" y="1871"/>
                      <a:pt x="284" y="1906"/>
                      <a:pt x="222" y="1934"/>
                    </a:cubicBezTo>
                    <a:cubicBezTo>
                      <a:pt x="153" y="1965"/>
                      <a:pt x="103" y="2009"/>
                      <a:pt x="94" y="2048"/>
                    </a:cubicBezTo>
                    <a:cubicBezTo>
                      <a:pt x="67" y="2153"/>
                      <a:pt x="190" y="2342"/>
                      <a:pt x="284" y="2342"/>
                    </a:cubicBezTo>
                    <a:cubicBezTo>
                      <a:pt x="342" y="2342"/>
                      <a:pt x="356" y="2415"/>
                      <a:pt x="303" y="2433"/>
                    </a:cubicBezTo>
                    <a:cubicBezTo>
                      <a:pt x="277" y="2442"/>
                      <a:pt x="277" y="2465"/>
                      <a:pt x="305" y="2531"/>
                    </a:cubicBezTo>
                    <a:cubicBezTo>
                      <a:pt x="350" y="2640"/>
                      <a:pt x="447" y="2729"/>
                      <a:pt x="652" y="2850"/>
                    </a:cubicBezTo>
                    <a:cubicBezTo>
                      <a:pt x="740" y="2902"/>
                      <a:pt x="869" y="2993"/>
                      <a:pt x="938" y="3052"/>
                    </a:cubicBezTo>
                    <a:cubicBezTo>
                      <a:pt x="1049" y="3147"/>
                      <a:pt x="1067" y="3179"/>
                      <a:pt x="1085" y="3309"/>
                    </a:cubicBezTo>
                    <a:cubicBezTo>
                      <a:pt x="1124" y="3597"/>
                      <a:pt x="1197" y="3660"/>
                      <a:pt x="1466" y="3634"/>
                    </a:cubicBezTo>
                    <a:cubicBezTo>
                      <a:pt x="1558" y="3625"/>
                      <a:pt x="1638" y="3595"/>
                      <a:pt x="1704" y="3544"/>
                    </a:cubicBezTo>
                    <a:cubicBezTo>
                      <a:pt x="1804" y="3469"/>
                      <a:pt x="1836" y="3388"/>
                      <a:pt x="1769" y="3384"/>
                    </a:cubicBezTo>
                    <a:cubicBezTo>
                      <a:pt x="1749" y="3383"/>
                      <a:pt x="1683" y="3380"/>
                      <a:pt x="1621" y="3377"/>
                    </a:cubicBezTo>
                    <a:cubicBezTo>
                      <a:pt x="1481" y="3371"/>
                      <a:pt x="1465" y="3327"/>
                      <a:pt x="1586" y="3283"/>
                    </a:cubicBezTo>
                    <a:lnTo>
                      <a:pt x="1677" y="3250"/>
                    </a:lnTo>
                    <a:lnTo>
                      <a:pt x="1557" y="3247"/>
                    </a:lnTo>
                    <a:cubicBezTo>
                      <a:pt x="1470" y="3246"/>
                      <a:pt x="1437" y="3234"/>
                      <a:pt x="1437" y="3203"/>
                    </a:cubicBezTo>
                    <a:cubicBezTo>
                      <a:pt x="1437" y="3172"/>
                      <a:pt x="1470" y="3161"/>
                      <a:pt x="1564" y="3161"/>
                    </a:cubicBezTo>
                    <a:cubicBezTo>
                      <a:pt x="1672" y="3161"/>
                      <a:pt x="1691" y="3152"/>
                      <a:pt x="1691" y="3104"/>
                    </a:cubicBezTo>
                    <a:cubicBezTo>
                      <a:pt x="1691" y="3034"/>
                      <a:pt x="1605" y="3030"/>
                      <a:pt x="1421" y="3092"/>
                    </a:cubicBezTo>
                    <a:cubicBezTo>
                      <a:pt x="1349" y="3116"/>
                      <a:pt x="1285" y="3130"/>
                      <a:pt x="1277" y="3123"/>
                    </a:cubicBezTo>
                    <a:cubicBezTo>
                      <a:pt x="1270" y="3116"/>
                      <a:pt x="1284" y="3051"/>
                      <a:pt x="1308" y="2979"/>
                    </a:cubicBezTo>
                    <a:cubicBezTo>
                      <a:pt x="1367" y="2805"/>
                      <a:pt x="1364" y="2656"/>
                      <a:pt x="1298" y="2482"/>
                    </a:cubicBezTo>
                    <a:cubicBezTo>
                      <a:pt x="1204" y="2233"/>
                      <a:pt x="1010" y="2039"/>
                      <a:pt x="804" y="1987"/>
                    </a:cubicBezTo>
                    <a:cubicBezTo>
                      <a:pt x="764" y="1977"/>
                      <a:pt x="732" y="1958"/>
                      <a:pt x="732" y="1944"/>
                    </a:cubicBezTo>
                    <a:cubicBezTo>
                      <a:pt x="732" y="1896"/>
                      <a:pt x="859" y="1920"/>
                      <a:pt x="981" y="1989"/>
                    </a:cubicBezTo>
                    <a:cubicBezTo>
                      <a:pt x="1091" y="2052"/>
                      <a:pt x="1116" y="2056"/>
                      <a:pt x="1235" y="2030"/>
                    </a:cubicBezTo>
                    <a:cubicBezTo>
                      <a:pt x="1499" y="1971"/>
                      <a:pt x="1751" y="1760"/>
                      <a:pt x="1870" y="1499"/>
                    </a:cubicBezTo>
                    <a:cubicBezTo>
                      <a:pt x="1920" y="1390"/>
                      <a:pt x="1931" y="1379"/>
                      <a:pt x="1939" y="1433"/>
                    </a:cubicBezTo>
                    <a:cubicBezTo>
                      <a:pt x="1967" y="1610"/>
                      <a:pt x="1607" y="1988"/>
                      <a:pt x="1332" y="2072"/>
                    </a:cubicBezTo>
                    <a:lnTo>
                      <a:pt x="1163" y="2123"/>
                    </a:lnTo>
                    <a:lnTo>
                      <a:pt x="1255" y="2260"/>
                    </a:lnTo>
                    <a:cubicBezTo>
                      <a:pt x="1387" y="2455"/>
                      <a:pt x="1418" y="2571"/>
                      <a:pt x="1403" y="2810"/>
                    </a:cubicBezTo>
                    <a:lnTo>
                      <a:pt x="1389" y="3016"/>
                    </a:lnTo>
                    <a:lnTo>
                      <a:pt x="1463" y="3005"/>
                    </a:lnTo>
                    <a:cubicBezTo>
                      <a:pt x="1503" y="2999"/>
                      <a:pt x="1578" y="2987"/>
                      <a:pt x="1628" y="2979"/>
                    </a:cubicBezTo>
                    <a:cubicBezTo>
                      <a:pt x="1707" y="2966"/>
                      <a:pt x="1726" y="2975"/>
                      <a:pt x="1753" y="3034"/>
                    </a:cubicBezTo>
                    <a:cubicBezTo>
                      <a:pt x="1777" y="3086"/>
                      <a:pt x="1777" y="3122"/>
                      <a:pt x="1753" y="3174"/>
                    </a:cubicBezTo>
                    <a:cubicBezTo>
                      <a:pt x="1725" y="3236"/>
                      <a:pt x="1731" y="3253"/>
                      <a:pt x="1811" y="3328"/>
                    </a:cubicBezTo>
                    <a:lnTo>
                      <a:pt x="1901" y="3412"/>
                    </a:lnTo>
                    <a:lnTo>
                      <a:pt x="1844" y="3491"/>
                    </a:lnTo>
                    <a:cubicBezTo>
                      <a:pt x="1773" y="3590"/>
                      <a:pt x="1512" y="3725"/>
                      <a:pt x="1397" y="3724"/>
                    </a:cubicBezTo>
                    <a:cubicBezTo>
                      <a:pt x="1349" y="3723"/>
                      <a:pt x="1272" y="3706"/>
                      <a:pt x="1225" y="3686"/>
                    </a:cubicBezTo>
                    <a:close/>
                    <a:moveTo>
                      <a:pt x="858" y="2656"/>
                    </a:moveTo>
                    <a:cubicBezTo>
                      <a:pt x="729" y="2598"/>
                      <a:pt x="572" y="2432"/>
                      <a:pt x="545" y="2326"/>
                    </a:cubicBezTo>
                    <a:cubicBezTo>
                      <a:pt x="516" y="2210"/>
                      <a:pt x="554" y="2215"/>
                      <a:pt x="615" y="2336"/>
                    </a:cubicBezTo>
                    <a:cubicBezTo>
                      <a:pt x="684" y="2471"/>
                      <a:pt x="808" y="2580"/>
                      <a:pt x="943" y="2624"/>
                    </a:cubicBezTo>
                    <a:cubicBezTo>
                      <a:pt x="997" y="2642"/>
                      <a:pt x="1042" y="2669"/>
                      <a:pt x="1042" y="2683"/>
                    </a:cubicBezTo>
                    <a:cubicBezTo>
                      <a:pt x="1042" y="2722"/>
                      <a:pt x="984" y="2714"/>
                      <a:pt x="858" y="2656"/>
                    </a:cubicBezTo>
                    <a:close/>
                    <a:moveTo>
                      <a:pt x="760" y="1696"/>
                    </a:moveTo>
                    <a:cubicBezTo>
                      <a:pt x="760" y="1678"/>
                      <a:pt x="813" y="1665"/>
                      <a:pt x="890" y="1665"/>
                    </a:cubicBezTo>
                    <a:cubicBezTo>
                      <a:pt x="1151" y="1665"/>
                      <a:pt x="1352" y="1481"/>
                      <a:pt x="1352" y="1242"/>
                    </a:cubicBezTo>
                    <a:cubicBezTo>
                      <a:pt x="1352" y="1129"/>
                      <a:pt x="1396" y="1085"/>
                      <a:pt x="1415" y="1178"/>
                    </a:cubicBezTo>
                    <a:cubicBezTo>
                      <a:pt x="1447" y="1331"/>
                      <a:pt x="1355" y="1534"/>
                      <a:pt x="1202" y="1648"/>
                    </a:cubicBezTo>
                    <a:cubicBezTo>
                      <a:pt x="1115" y="1713"/>
                      <a:pt x="760" y="1752"/>
                      <a:pt x="760" y="1696"/>
                    </a:cubicBezTo>
                    <a:close/>
                  </a:path>
                </a:pathLst>
              </a:custGeom>
              <a:solidFill>
                <a:srgbClr val="99B8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8"/>
              <p:cNvSpPr>
                <a:spLocks noEditPoints="1"/>
              </p:cNvSpPr>
              <p:nvPr/>
            </p:nvSpPr>
            <p:spPr bwMode="auto">
              <a:xfrm>
                <a:off x="906" y="2160"/>
                <a:ext cx="455" cy="849"/>
              </a:xfrm>
              <a:custGeom>
                <a:avLst/>
                <a:gdLst/>
                <a:ahLst/>
                <a:cxnLst>
                  <a:cxn ang="0">
                    <a:pos x="1036" y="3382"/>
                  </a:cxn>
                  <a:cxn ang="0">
                    <a:pos x="639" y="2914"/>
                  </a:cxn>
                  <a:cxn ang="0">
                    <a:pos x="114" y="2286"/>
                  </a:cxn>
                  <a:cxn ang="0">
                    <a:pos x="124" y="1736"/>
                  </a:cxn>
                  <a:cxn ang="0">
                    <a:pos x="514" y="700"/>
                  </a:cxn>
                  <a:cxn ang="0">
                    <a:pos x="1177" y="556"/>
                  </a:cxn>
                  <a:cxn ang="0">
                    <a:pos x="1620" y="306"/>
                  </a:cxn>
                  <a:cxn ang="0">
                    <a:pos x="1791" y="204"/>
                  </a:cxn>
                  <a:cxn ang="0">
                    <a:pos x="1485" y="496"/>
                  </a:cxn>
                  <a:cxn ang="0">
                    <a:pos x="1111" y="733"/>
                  </a:cxn>
                  <a:cxn ang="0">
                    <a:pos x="167" y="1173"/>
                  </a:cxn>
                  <a:cxn ang="0">
                    <a:pos x="319" y="1857"/>
                  </a:cxn>
                  <a:cxn ang="0">
                    <a:pos x="94" y="2048"/>
                  </a:cxn>
                  <a:cxn ang="0">
                    <a:pos x="303" y="2433"/>
                  </a:cxn>
                  <a:cxn ang="0">
                    <a:pos x="652" y="2850"/>
                  </a:cxn>
                  <a:cxn ang="0">
                    <a:pos x="1085" y="3309"/>
                  </a:cxn>
                  <a:cxn ang="0">
                    <a:pos x="1704" y="3544"/>
                  </a:cxn>
                  <a:cxn ang="0">
                    <a:pos x="1621" y="3377"/>
                  </a:cxn>
                  <a:cxn ang="0">
                    <a:pos x="1677" y="3252"/>
                  </a:cxn>
                  <a:cxn ang="0">
                    <a:pos x="1562" y="3161"/>
                  </a:cxn>
                  <a:cxn ang="0">
                    <a:pos x="1421" y="3092"/>
                  </a:cxn>
                  <a:cxn ang="0">
                    <a:pos x="1308" y="2979"/>
                  </a:cxn>
                  <a:cxn ang="0">
                    <a:pos x="848" y="2001"/>
                  </a:cxn>
                  <a:cxn ang="0">
                    <a:pos x="981" y="1990"/>
                  </a:cxn>
                  <a:cxn ang="0">
                    <a:pos x="1852" y="1529"/>
                  </a:cxn>
                  <a:cxn ang="0">
                    <a:pos x="1371" y="2056"/>
                  </a:cxn>
                  <a:cxn ang="0">
                    <a:pos x="1253" y="2257"/>
                  </a:cxn>
                  <a:cxn ang="0">
                    <a:pos x="1389" y="3016"/>
                  </a:cxn>
                  <a:cxn ang="0">
                    <a:pos x="1628" y="2979"/>
                  </a:cxn>
                  <a:cxn ang="0">
                    <a:pos x="1753" y="3162"/>
                  </a:cxn>
                  <a:cxn ang="0">
                    <a:pos x="1901" y="3412"/>
                  </a:cxn>
                  <a:cxn ang="0">
                    <a:pos x="1397" y="3724"/>
                  </a:cxn>
                  <a:cxn ang="0">
                    <a:pos x="858" y="2656"/>
                  </a:cxn>
                  <a:cxn ang="0">
                    <a:pos x="615" y="2336"/>
                  </a:cxn>
                  <a:cxn ang="0">
                    <a:pos x="1042" y="2687"/>
                  </a:cxn>
                  <a:cxn ang="0">
                    <a:pos x="760" y="1696"/>
                  </a:cxn>
                  <a:cxn ang="0">
                    <a:pos x="1352" y="1249"/>
                  </a:cxn>
                  <a:cxn ang="0">
                    <a:pos x="1202" y="1648"/>
                  </a:cxn>
                </a:cxnLst>
                <a:rect l="0" t="0" r="r" b="b"/>
                <a:pathLst>
                  <a:path w="1972" h="3725">
                    <a:moveTo>
                      <a:pt x="1225" y="3686"/>
                    </a:moveTo>
                    <a:cubicBezTo>
                      <a:pt x="1103" y="3632"/>
                      <a:pt x="1072" y="3582"/>
                      <a:pt x="1036" y="3382"/>
                    </a:cubicBezTo>
                    <a:cubicBezTo>
                      <a:pt x="1019" y="3284"/>
                      <a:pt x="984" y="3179"/>
                      <a:pt x="960" y="3150"/>
                    </a:cubicBezTo>
                    <a:cubicBezTo>
                      <a:pt x="935" y="3122"/>
                      <a:pt x="791" y="3015"/>
                      <a:pt x="639" y="2914"/>
                    </a:cubicBezTo>
                    <a:cubicBezTo>
                      <a:pt x="342" y="2717"/>
                      <a:pt x="267" y="2640"/>
                      <a:pt x="228" y="2499"/>
                    </a:cubicBezTo>
                    <a:cubicBezTo>
                      <a:pt x="214" y="2449"/>
                      <a:pt x="163" y="2353"/>
                      <a:pt x="114" y="2286"/>
                    </a:cubicBezTo>
                    <a:cubicBezTo>
                      <a:pt x="6" y="2137"/>
                      <a:pt x="0" y="2025"/>
                      <a:pt x="95" y="1937"/>
                    </a:cubicBezTo>
                    <a:cubicBezTo>
                      <a:pt x="163" y="1874"/>
                      <a:pt x="164" y="1869"/>
                      <a:pt x="124" y="1736"/>
                    </a:cubicBezTo>
                    <a:cubicBezTo>
                      <a:pt x="65" y="1542"/>
                      <a:pt x="71" y="1199"/>
                      <a:pt x="135" y="1058"/>
                    </a:cubicBezTo>
                    <a:cubicBezTo>
                      <a:pt x="194" y="929"/>
                      <a:pt x="340" y="790"/>
                      <a:pt x="514" y="700"/>
                    </a:cubicBezTo>
                    <a:cubicBezTo>
                      <a:pt x="605" y="652"/>
                      <a:pt x="687" y="637"/>
                      <a:pt x="867" y="634"/>
                    </a:cubicBezTo>
                    <a:cubicBezTo>
                      <a:pt x="1076" y="630"/>
                      <a:pt x="1108" y="622"/>
                      <a:pt x="1177" y="556"/>
                    </a:cubicBezTo>
                    <a:cubicBezTo>
                      <a:pt x="1262" y="475"/>
                      <a:pt x="1379" y="423"/>
                      <a:pt x="1478" y="423"/>
                    </a:cubicBezTo>
                    <a:cubicBezTo>
                      <a:pt x="1522" y="423"/>
                      <a:pt x="1566" y="387"/>
                      <a:pt x="1620" y="306"/>
                    </a:cubicBezTo>
                    <a:cubicBezTo>
                      <a:pt x="1698" y="187"/>
                      <a:pt x="1885" y="0"/>
                      <a:pt x="1924" y="0"/>
                    </a:cubicBezTo>
                    <a:cubicBezTo>
                      <a:pt x="1972" y="0"/>
                      <a:pt x="1937" y="53"/>
                      <a:pt x="1791" y="204"/>
                    </a:cubicBezTo>
                    <a:cubicBezTo>
                      <a:pt x="1706" y="292"/>
                      <a:pt x="1629" y="394"/>
                      <a:pt x="1620" y="431"/>
                    </a:cubicBezTo>
                    <a:cubicBezTo>
                      <a:pt x="1605" y="490"/>
                      <a:pt x="1587" y="499"/>
                      <a:pt x="1485" y="496"/>
                    </a:cubicBezTo>
                    <a:cubicBezTo>
                      <a:pt x="1319" y="493"/>
                      <a:pt x="1144" y="602"/>
                      <a:pt x="1167" y="694"/>
                    </a:cubicBezTo>
                    <a:cubicBezTo>
                      <a:pt x="1183" y="756"/>
                      <a:pt x="1178" y="759"/>
                      <a:pt x="1111" y="733"/>
                    </a:cubicBezTo>
                    <a:cubicBezTo>
                      <a:pt x="1071" y="718"/>
                      <a:pt x="952" y="705"/>
                      <a:pt x="847" y="705"/>
                    </a:cubicBezTo>
                    <a:cubicBezTo>
                      <a:pt x="524" y="705"/>
                      <a:pt x="244" y="898"/>
                      <a:pt x="167" y="1173"/>
                    </a:cubicBezTo>
                    <a:cubicBezTo>
                      <a:pt x="105" y="1393"/>
                      <a:pt x="176" y="1879"/>
                      <a:pt x="265" y="1845"/>
                    </a:cubicBezTo>
                    <a:cubicBezTo>
                      <a:pt x="286" y="1837"/>
                      <a:pt x="310" y="1842"/>
                      <a:pt x="319" y="1857"/>
                    </a:cubicBezTo>
                    <a:cubicBezTo>
                      <a:pt x="328" y="1871"/>
                      <a:pt x="284" y="1906"/>
                      <a:pt x="222" y="1934"/>
                    </a:cubicBezTo>
                    <a:cubicBezTo>
                      <a:pt x="153" y="1965"/>
                      <a:pt x="103" y="2009"/>
                      <a:pt x="94" y="2048"/>
                    </a:cubicBezTo>
                    <a:cubicBezTo>
                      <a:pt x="67" y="2153"/>
                      <a:pt x="190" y="2342"/>
                      <a:pt x="284" y="2342"/>
                    </a:cubicBezTo>
                    <a:cubicBezTo>
                      <a:pt x="342" y="2342"/>
                      <a:pt x="356" y="2415"/>
                      <a:pt x="303" y="2433"/>
                    </a:cubicBezTo>
                    <a:cubicBezTo>
                      <a:pt x="277" y="2442"/>
                      <a:pt x="277" y="2465"/>
                      <a:pt x="305" y="2531"/>
                    </a:cubicBezTo>
                    <a:cubicBezTo>
                      <a:pt x="350" y="2640"/>
                      <a:pt x="447" y="2729"/>
                      <a:pt x="652" y="2850"/>
                    </a:cubicBezTo>
                    <a:cubicBezTo>
                      <a:pt x="740" y="2902"/>
                      <a:pt x="869" y="2993"/>
                      <a:pt x="938" y="3052"/>
                    </a:cubicBezTo>
                    <a:cubicBezTo>
                      <a:pt x="1049" y="3147"/>
                      <a:pt x="1067" y="3179"/>
                      <a:pt x="1085" y="3309"/>
                    </a:cubicBezTo>
                    <a:cubicBezTo>
                      <a:pt x="1124" y="3597"/>
                      <a:pt x="1197" y="3660"/>
                      <a:pt x="1466" y="3634"/>
                    </a:cubicBezTo>
                    <a:cubicBezTo>
                      <a:pt x="1558" y="3625"/>
                      <a:pt x="1638" y="3595"/>
                      <a:pt x="1704" y="3544"/>
                    </a:cubicBezTo>
                    <a:cubicBezTo>
                      <a:pt x="1804" y="3469"/>
                      <a:pt x="1836" y="3388"/>
                      <a:pt x="1769" y="3384"/>
                    </a:cubicBezTo>
                    <a:cubicBezTo>
                      <a:pt x="1749" y="3383"/>
                      <a:pt x="1683" y="3380"/>
                      <a:pt x="1621" y="3377"/>
                    </a:cubicBezTo>
                    <a:cubicBezTo>
                      <a:pt x="1481" y="3371"/>
                      <a:pt x="1465" y="3327"/>
                      <a:pt x="1586" y="3284"/>
                    </a:cubicBezTo>
                    <a:lnTo>
                      <a:pt x="1677" y="3252"/>
                    </a:lnTo>
                    <a:lnTo>
                      <a:pt x="1566" y="3242"/>
                    </a:lnTo>
                    <a:cubicBezTo>
                      <a:pt x="1403" y="3226"/>
                      <a:pt x="1399" y="3161"/>
                      <a:pt x="1562" y="3161"/>
                    </a:cubicBezTo>
                    <a:cubicBezTo>
                      <a:pt x="1672" y="3161"/>
                      <a:pt x="1691" y="3152"/>
                      <a:pt x="1691" y="3104"/>
                    </a:cubicBezTo>
                    <a:cubicBezTo>
                      <a:pt x="1691" y="3034"/>
                      <a:pt x="1605" y="3030"/>
                      <a:pt x="1421" y="3092"/>
                    </a:cubicBezTo>
                    <a:cubicBezTo>
                      <a:pt x="1349" y="3116"/>
                      <a:pt x="1285" y="3130"/>
                      <a:pt x="1277" y="3123"/>
                    </a:cubicBezTo>
                    <a:cubicBezTo>
                      <a:pt x="1270" y="3116"/>
                      <a:pt x="1284" y="3051"/>
                      <a:pt x="1308" y="2979"/>
                    </a:cubicBezTo>
                    <a:cubicBezTo>
                      <a:pt x="1368" y="2801"/>
                      <a:pt x="1364" y="2657"/>
                      <a:pt x="1292" y="2465"/>
                    </a:cubicBezTo>
                    <a:cubicBezTo>
                      <a:pt x="1216" y="2263"/>
                      <a:pt x="1013" y="2051"/>
                      <a:pt x="848" y="2001"/>
                    </a:cubicBezTo>
                    <a:cubicBezTo>
                      <a:pt x="784" y="1982"/>
                      <a:pt x="732" y="1956"/>
                      <a:pt x="732" y="1943"/>
                    </a:cubicBezTo>
                    <a:cubicBezTo>
                      <a:pt x="732" y="1896"/>
                      <a:pt x="860" y="1921"/>
                      <a:pt x="981" y="1990"/>
                    </a:cubicBezTo>
                    <a:cubicBezTo>
                      <a:pt x="1130" y="2075"/>
                      <a:pt x="1141" y="2075"/>
                      <a:pt x="1336" y="2002"/>
                    </a:cubicBezTo>
                    <a:cubicBezTo>
                      <a:pt x="1541" y="1925"/>
                      <a:pt x="1753" y="1731"/>
                      <a:pt x="1852" y="1529"/>
                    </a:cubicBezTo>
                    <a:cubicBezTo>
                      <a:pt x="1916" y="1400"/>
                      <a:pt x="1933" y="1381"/>
                      <a:pt x="1940" y="1433"/>
                    </a:cubicBezTo>
                    <a:cubicBezTo>
                      <a:pt x="1964" y="1599"/>
                      <a:pt x="1638" y="1956"/>
                      <a:pt x="1371" y="2056"/>
                    </a:cubicBezTo>
                    <a:cubicBezTo>
                      <a:pt x="1282" y="2089"/>
                      <a:pt x="1198" y="2116"/>
                      <a:pt x="1184" y="2116"/>
                    </a:cubicBezTo>
                    <a:cubicBezTo>
                      <a:pt x="1170" y="2116"/>
                      <a:pt x="1201" y="2180"/>
                      <a:pt x="1253" y="2257"/>
                    </a:cubicBezTo>
                    <a:cubicBezTo>
                      <a:pt x="1387" y="2455"/>
                      <a:pt x="1418" y="2571"/>
                      <a:pt x="1403" y="2810"/>
                    </a:cubicBezTo>
                    <a:lnTo>
                      <a:pt x="1389" y="3016"/>
                    </a:lnTo>
                    <a:lnTo>
                      <a:pt x="1463" y="3005"/>
                    </a:lnTo>
                    <a:cubicBezTo>
                      <a:pt x="1503" y="2999"/>
                      <a:pt x="1578" y="2987"/>
                      <a:pt x="1628" y="2979"/>
                    </a:cubicBezTo>
                    <a:cubicBezTo>
                      <a:pt x="1708" y="2966"/>
                      <a:pt x="1726" y="2975"/>
                      <a:pt x="1754" y="3036"/>
                    </a:cubicBezTo>
                    <a:cubicBezTo>
                      <a:pt x="1779" y="3091"/>
                      <a:pt x="1779" y="3121"/>
                      <a:pt x="1753" y="3162"/>
                    </a:cubicBezTo>
                    <a:cubicBezTo>
                      <a:pt x="1708" y="3234"/>
                      <a:pt x="1707" y="3231"/>
                      <a:pt x="1810" y="3327"/>
                    </a:cubicBezTo>
                    <a:lnTo>
                      <a:pt x="1901" y="3412"/>
                    </a:lnTo>
                    <a:lnTo>
                      <a:pt x="1844" y="3491"/>
                    </a:lnTo>
                    <a:cubicBezTo>
                      <a:pt x="1773" y="3590"/>
                      <a:pt x="1512" y="3725"/>
                      <a:pt x="1397" y="3724"/>
                    </a:cubicBezTo>
                    <a:cubicBezTo>
                      <a:pt x="1349" y="3723"/>
                      <a:pt x="1272" y="3706"/>
                      <a:pt x="1225" y="3686"/>
                    </a:cubicBezTo>
                    <a:close/>
                    <a:moveTo>
                      <a:pt x="858" y="2656"/>
                    </a:moveTo>
                    <a:cubicBezTo>
                      <a:pt x="729" y="2598"/>
                      <a:pt x="572" y="2432"/>
                      <a:pt x="545" y="2326"/>
                    </a:cubicBezTo>
                    <a:cubicBezTo>
                      <a:pt x="516" y="2210"/>
                      <a:pt x="554" y="2215"/>
                      <a:pt x="615" y="2336"/>
                    </a:cubicBezTo>
                    <a:cubicBezTo>
                      <a:pt x="683" y="2469"/>
                      <a:pt x="807" y="2579"/>
                      <a:pt x="943" y="2628"/>
                    </a:cubicBezTo>
                    <a:cubicBezTo>
                      <a:pt x="998" y="2648"/>
                      <a:pt x="1042" y="2674"/>
                      <a:pt x="1042" y="2687"/>
                    </a:cubicBezTo>
                    <a:cubicBezTo>
                      <a:pt x="1042" y="2722"/>
                      <a:pt x="981" y="2712"/>
                      <a:pt x="858" y="2656"/>
                    </a:cubicBezTo>
                    <a:close/>
                    <a:moveTo>
                      <a:pt x="760" y="1696"/>
                    </a:moveTo>
                    <a:cubicBezTo>
                      <a:pt x="760" y="1678"/>
                      <a:pt x="813" y="1665"/>
                      <a:pt x="890" y="1665"/>
                    </a:cubicBezTo>
                    <a:cubicBezTo>
                      <a:pt x="1153" y="1665"/>
                      <a:pt x="1352" y="1486"/>
                      <a:pt x="1352" y="1249"/>
                    </a:cubicBezTo>
                    <a:cubicBezTo>
                      <a:pt x="1352" y="1130"/>
                      <a:pt x="1395" y="1082"/>
                      <a:pt x="1415" y="1178"/>
                    </a:cubicBezTo>
                    <a:cubicBezTo>
                      <a:pt x="1447" y="1331"/>
                      <a:pt x="1355" y="1534"/>
                      <a:pt x="1202" y="1648"/>
                    </a:cubicBezTo>
                    <a:cubicBezTo>
                      <a:pt x="1115" y="1713"/>
                      <a:pt x="760" y="1752"/>
                      <a:pt x="760" y="1696"/>
                    </a:cubicBezTo>
                    <a:close/>
                  </a:path>
                </a:pathLst>
              </a:custGeom>
              <a:solidFill>
                <a:srgbClr val="B0B0B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9"/>
              <p:cNvSpPr>
                <a:spLocks noEditPoints="1"/>
              </p:cNvSpPr>
              <p:nvPr/>
            </p:nvSpPr>
            <p:spPr bwMode="auto">
              <a:xfrm>
                <a:off x="912" y="2160"/>
                <a:ext cx="450" cy="846"/>
              </a:xfrm>
              <a:custGeom>
                <a:avLst/>
                <a:gdLst/>
                <a:ahLst/>
                <a:cxnLst>
                  <a:cxn ang="0">
                    <a:pos x="1001" y="3309"/>
                  </a:cxn>
                  <a:cxn ang="0">
                    <a:pos x="209" y="2493"/>
                  </a:cxn>
                  <a:cxn ang="0">
                    <a:pos x="0" y="2070"/>
                  </a:cxn>
                  <a:cxn ang="0">
                    <a:pos x="112" y="1789"/>
                  </a:cxn>
                  <a:cxn ang="0">
                    <a:pos x="113" y="1079"/>
                  </a:cxn>
                  <a:cxn ang="0">
                    <a:pos x="1135" y="572"/>
                  </a:cxn>
                  <a:cxn ang="0">
                    <a:pos x="1579" y="341"/>
                  </a:cxn>
                  <a:cxn ang="0">
                    <a:pos x="1790" y="174"/>
                  </a:cxn>
                  <a:cxn ang="0">
                    <a:pos x="1433" y="493"/>
                  </a:cxn>
                  <a:cxn ang="0">
                    <a:pos x="1101" y="722"/>
                  </a:cxn>
                  <a:cxn ang="0">
                    <a:pos x="113" y="1382"/>
                  </a:cxn>
                  <a:cxn ang="0">
                    <a:pos x="176" y="1938"/>
                  </a:cxn>
                  <a:cxn ang="0">
                    <a:pos x="230" y="2344"/>
                  </a:cxn>
                  <a:cxn ang="0">
                    <a:pos x="340" y="2634"/>
                  </a:cxn>
                  <a:cxn ang="0">
                    <a:pos x="1044" y="3235"/>
                  </a:cxn>
                  <a:cxn ang="0">
                    <a:pos x="1733" y="3508"/>
                  </a:cxn>
                  <a:cxn ang="0">
                    <a:pos x="1468" y="3348"/>
                  </a:cxn>
                  <a:cxn ang="0">
                    <a:pos x="1531" y="3240"/>
                  </a:cxn>
                  <a:cxn ang="0">
                    <a:pos x="1679" y="3104"/>
                  </a:cxn>
                  <a:cxn ang="0">
                    <a:pos x="1248" y="3119"/>
                  </a:cxn>
                  <a:cxn ang="0">
                    <a:pos x="897" y="2029"/>
                  </a:cxn>
                  <a:cxn ang="0">
                    <a:pos x="706" y="1947"/>
                  </a:cxn>
                  <a:cxn ang="0">
                    <a:pos x="1317" y="1999"/>
                  </a:cxn>
                  <a:cxn ang="0">
                    <a:pos x="1914" y="1431"/>
                  </a:cxn>
                  <a:cxn ang="0">
                    <a:pos x="1249" y="2086"/>
                  </a:cxn>
                  <a:cxn ang="0">
                    <a:pos x="1212" y="2232"/>
                  </a:cxn>
                  <a:cxn ang="0">
                    <a:pos x="1359" y="3013"/>
                  </a:cxn>
                  <a:cxn ang="0">
                    <a:pos x="1732" y="3058"/>
                  </a:cxn>
                  <a:cxn ang="0">
                    <a:pos x="1775" y="3327"/>
                  </a:cxn>
                  <a:cxn ang="0">
                    <a:pos x="1672" y="3614"/>
                  </a:cxn>
                  <a:cxn ang="0">
                    <a:pos x="1137" y="3654"/>
                  </a:cxn>
                  <a:cxn ang="0">
                    <a:pos x="523" y="2321"/>
                  </a:cxn>
                  <a:cxn ang="0">
                    <a:pos x="915" y="2628"/>
                  </a:cxn>
                  <a:cxn ang="0">
                    <a:pos x="818" y="2644"/>
                  </a:cxn>
                  <a:cxn ang="0">
                    <a:pos x="883" y="1665"/>
                  </a:cxn>
                  <a:cxn ang="0">
                    <a:pos x="1363" y="1138"/>
                  </a:cxn>
                  <a:cxn ang="0">
                    <a:pos x="1128" y="1665"/>
                  </a:cxn>
                </a:cxnLst>
                <a:rect l="0" t="0" r="r" b="b"/>
                <a:pathLst>
                  <a:path w="1949" h="3711">
                    <a:moveTo>
                      <a:pt x="1137" y="3654"/>
                    </a:moveTo>
                    <a:cubicBezTo>
                      <a:pt x="1073" y="3609"/>
                      <a:pt x="1032" y="3504"/>
                      <a:pt x="1001" y="3309"/>
                    </a:cubicBezTo>
                    <a:cubicBezTo>
                      <a:pt x="981" y="3174"/>
                      <a:pt x="870" y="3067"/>
                      <a:pt x="521" y="2844"/>
                    </a:cubicBezTo>
                    <a:cubicBezTo>
                      <a:pt x="314" y="2712"/>
                      <a:pt x="242" y="2630"/>
                      <a:pt x="209" y="2493"/>
                    </a:cubicBezTo>
                    <a:cubicBezTo>
                      <a:pt x="199" y="2449"/>
                      <a:pt x="168" y="2387"/>
                      <a:pt x="141" y="2356"/>
                    </a:cubicBezTo>
                    <a:cubicBezTo>
                      <a:pt x="73" y="2280"/>
                      <a:pt x="0" y="2130"/>
                      <a:pt x="0" y="2070"/>
                    </a:cubicBezTo>
                    <a:cubicBezTo>
                      <a:pt x="0" y="2043"/>
                      <a:pt x="32" y="1987"/>
                      <a:pt x="72" y="1946"/>
                    </a:cubicBezTo>
                    <a:cubicBezTo>
                      <a:pt x="135" y="1880"/>
                      <a:pt x="139" y="1862"/>
                      <a:pt x="112" y="1789"/>
                    </a:cubicBezTo>
                    <a:cubicBezTo>
                      <a:pt x="94" y="1744"/>
                      <a:pt x="73" y="1599"/>
                      <a:pt x="65" y="1467"/>
                    </a:cubicBezTo>
                    <a:cubicBezTo>
                      <a:pt x="51" y="1259"/>
                      <a:pt x="57" y="1207"/>
                      <a:pt x="113" y="1079"/>
                    </a:cubicBezTo>
                    <a:cubicBezTo>
                      <a:pt x="233" y="799"/>
                      <a:pt x="502" y="638"/>
                      <a:pt x="852" y="635"/>
                    </a:cubicBezTo>
                    <a:cubicBezTo>
                      <a:pt x="1035" y="633"/>
                      <a:pt x="1080" y="623"/>
                      <a:pt x="1135" y="572"/>
                    </a:cubicBezTo>
                    <a:cubicBezTo>
                      <a:pt x="1214" y="497"/>
                      <a:pt x="1385" y="423"/>
                      <a:pt x="1477" y="423"/>
                    </a:cubicBezTo>
                    <a:cubicBezTo>
                      <a:pt x="1526" y="423"/>
                      <a:pt x="1555" y="400"/>
                      <a:pt x="1579" y="341"/>
                    </a:cubicBezTo>
                    <a:cubicBezTo>
                      <a:pt x="1610" y="267"/>
                      <a:pt x="1863" y="0"/>
                      <a:pt x="1903" y="0"/>
                    </a:cubicBezTo>
                    <a:cubicBezTo>
                      <a:pt x="1949" y="0"/>
                      <a:pt x="1905" y="68"/>
                      <a:pt x="1790" y="174"/>
                    </a:cubicBezTo>
                    <a:cubicBezTo>
                      <a:pt x="1719" y="240"/>
                      <a:pt x="1638" y="338"/>
                      <a:pt x="1610" y="392"/>
                    </a:cubicBezTo>
                    <a:cubicBezTo>
                      <a:pt x="1564" y="481"/>
                      <a:pt x="1548" y="490"/>
                      <a:pt x="1433" y="493"/>
                    </a:cubicBezTo>
                    <a:cubicBezTo>
                      <a:pt x="1267" y="496"/>
                      <a:pt x="1076" y="627"/>
                      <a:pt x="1135" y="699"/>
                    </a:cubicBezTo>
                    <a:cubicBezTo>
                      <a:pt x="1167" y="738"/>
                      <a:pt x="1163" y="741"/>
                      <a:pt x="1101" y="722"/>
                    </a:cubicBezTo>
                    <a:cubicBezTo>
                      <a:pt x="842" y="646"/>
                      <a:pt x="574" y="694"/>
                      <a:pt x="362" y="854"/>
                    </a:cubicBezTo>
                    <a:cubicBezTo>
                      <a:pt x="191" y="983"/>
                      <a:pt x="113" y="1150"/>
                      <a:pt x="113" y="1382"/>
                    </a:cubicBezTo>
                    <a:cubicBezTo>
                      <a:pt x="114" y="1627"/>
                      <a:pt x="173" y="1850"/>
                      <a:pt x="235" y="1844"/>
                    </a:cubicBezTo>
                    <a:cubicBezTo>
                      <a:pt x="316" y="1838"/>
                      <a:pt x="287" y="1884"/>
                      <a:pt x="176" y="1938"/>
                    </a:cubicBezTo>
                    <a:cubicBezTo>
                      <a:pt x="109" y="1970"/>
                      <a:pt x="67" y="2012"/>
                      <a:pt x="62" y="2052"/>
                    </a:cubicBezTo>
                    <a:cubicBezTo>
                      <a:pt x="48" y="2151"/>
                      <a:pt x="136" y="2305"/>
                      <a:pt x="230" y="2344"/>
                    </a:cubicBezTo>
                    <a:cubicBezTo>
                      <a:pt x="285" y="2367"/>
                      <a:pt x="303" y="2386"/>
                      <a:pt x="280" y="2400"/>
                    </a:cubicBezTo>
                    <a:cubicBezTo>
                      <a:pt x="236" y="2427"/>
                      <a:pt x="264" y="2537"/>
                      <a:pt x="340" y="2634"/>
                    </a:cubicBezTo>
                    <a:cubicBezTo>
                      <a:pt x="373" y="2675"/>
                      <a:pt x="490" y="2768"/>
                      <a:pt x="602" y="2839"/>
                    </a:cubicBezTo>
                    <a:cubicBezTo>
                      <a:pt x="922" y="3045"/>
                      <a:pt x="1044" y="3154"/>
                      <a:pt x="1044" y="3235"/>
                    </a:cubicBezTo>
                    <a:cubicBezTo>
                      <a:pt x="1044" y="3356"/>
                      <a:pt x="1104" y="3550"/>
                      <a:pt x="1157" y="3598"/>
                    </a:cubicBezTo>
                    <a:cubicBezTo>
                      <a:pt x="1281" y="3711"/>
                      <a:pt x="1577" y="3665"/>
                      <a:pt x="1733" y="3508"/>
                    </a:cubicBezTo>
                    <a:cubicBezTo>
                      <a:pt x="1835" y="3407"/>
                      <a:pt x="1792" y="3362"/>
                      <a:pt x="1609" y="3380"/>
                    </a:cubicBezTo>
                    <a:cubicBezTo>
                      <a:pt x="1492" y="3391"/>
                      <a:pt x="1468" y="3386"/>
                      <a:pt x="1468" y="3348"/>
                    </a:cubicBezTo>
                    <a:cubicBezTo>
                      <a:pt x="1468" y="3315"/>
                      <a:pt x="1493" y="3302"/>
                      <a:pt x="1552" y="3302"/>
                    </a:cubicBezTo>
                    <a:cubicBezTo>
                      <a:pt x="1674" y="3302"/>
                      <a:pt x="1657" y="3250"/>
                      <a:pt x="1531" y="3240"/>
                    </a:cubicBezTo>
                    <a:cubicBezTo>
                      <a:pt x="1385" y="3228"/>
                      <a:pt x="1398" y="3178"/>
                      <a:pt x="1552" y="3161"/>
                    </a:cubicBezTo>
                    <a:cubicBezTo>
                      <a:pt x="1640" y="3151"/>
                      <a:pt x="1679" y="3133"/>
                      <a:pt x="1679" y="3104"/>
                    </a:cubicBezTo>
                    <a:cubicBezTo>
                      <a:pt x="1679" y="3043"/>
                      <a:pt x="1544" y="3036"/>
                      <a:pt x="1390" y="3088"/>
                    </a:cubicBezTo>
                    <a:cubicBezTo>
                      <a:pt x="1319" y="3112"/>
                      <a:pt x="1255" y="3126"/>
                      <a:pt x="1248" y="3119"/>
                    </a:cubicBezTo>
                    <a:cubicBezTo>
                      <a:pt x="1240" y="3112"/>
                      <a:pt x="1255" y="3055"/>
                      <a:pt x="1281" y="2992"/>
                    </a:cubicBezTo>
                    <a:cubicBezTo>
                      <a:pt x="1413" y="2660"/>
                      <a:pt x="1231" y="2201"/>
                      <a:pt x="897" y="2029"/>
                    </a:cubicBezTo>
                    <a:cubicBezTo>
                      <a:pt x="840" y="2000"/>
                      <a:pt x="773" y="1975"/>
                      <a:pt x="749" y="1975"/>
                    </a:cubicBezTo>
                    <a:cubicBezTo>
                      <a:pt x="725" y="1975"/>
                      <a:pt x="706" y="1963"/>
                      <a:pt x="706" y="1947"/>
                    </a:cubicBezTo>
                    <a:cubicBezTo>
                      <a:pt x="706" y="1898"/>
                      <a:pt x="805" y="1916"/>
                      <a:pt x="943" y="1989"/>
                    </a:cubicBezTo>
                    <a:cubicBezTo>
                      <a:pt x="1104" y="2075"/>
                      <a:pt x="1114" y="2075"/>
                      <a:pt x="1317" y="1999"/>
                    </a:cubicBezTo>
                    <a:cubicBezTo>
                      <a:pt x="1522" y="1923"/>
                      <a:pt x="1725" y="1735"/>
                      <a:pt x="1827" y="1527"/>
                    </a:cubicBezTo>
                    <a:cubicBezTo>
                      <a:pt x="1888" y="1403"/>
                      <a:pt x="1907" y="1382"/>
                      <a:pt x="1914" y="1431"/>
                    </a:cubicBezTo>
                    <a:cubicBezTo>
                      <a:pt x="1926" y="1516"/>
                      <a:pt x="1801" y="1721"/>
                      <a:pt x="1653" y="1858"/>
                    </a:cubicBezTo>
                    <a:cubicBezTo>
                      <a:pt x="1512" y="1987"/>
                      <a:pt x="1418" y="2041"/>
                      <a:pt x="1249" y="2086"/>
                    </a:cubicBezTo>
                    <a:lnTo>
                      <a:pt x="1130" y="2118"/>
                    </a:lnTo>
                    <a:lnTo>
                      <a:pt x="1212" y="2232"/>
                    </a:lnTo>
                    <a:cubicBezTo>
                      <a:pt x="1341" y="2409"/>
                      <a:pt x="1393" y="2600"/>
                      <a:pt x="1374" y="2823"/>
                    </a:cubicBezTo>
                    <a:lnTo>
                      <a:pt x="1359" y="3013"/>
                    </a:lnTo>
                    <a:lnTo>
                      <a:pt x="1536" y="2998"/>
                    </a:lnTo>
                    <a:cubicBezTo>
                      <a:pt x="1709" y="2985"/>
                      <a:pt x="1714" y="2986"/>
                      <a:pt x="1732" y="3058"/>
                    </a:cubicBezTo>
                    <a:cubicBezTo>
                      <a:pt x="1743" y="3101"/>
                      <a:pt x="1736" y="3156"/>
                      <a:pt x="1715" y="3190"/>
                    </a:cubicBezTo>
                    <a:cubicBezTo>
                      <a:pt x="1683" y="3242"/>
                      <a:pt x="1690" y="3257"/>
                      <a:pt x="1775" y="3327"/>
                    </a:cubicBezTo>
                    <a:cubicBezTo>
                      <a:pt x="1860" y="3397"/>
                      <a:pt x="1866" y="3412"/>
                      <a:pt x="1836" y="3468"/>
                    </a:cubicBezTo>
                    <a:cubicBezTo>
                      <a:pt x="1817" y="3503"/>
                      <a:pt x="1743" y="3569"/>
                      <a:pt x="1672" y="3614"/>
                    </a:cubicBezTo>
                    <a:cubicBezTo>
                      <a:pt x="1564" y="3682"/>
                      <a:pt x="1511" y="3697"/>
                      <a:pt x="1370" y="3697"/>
                    </a:cubicBezTo>
                    <a:cubicBezTo>
                      <a:pt x="1262" y="3697"/>
                      <a:pt x="1175" y="3681"/>
                      <a:pt x="1137" y="3654"/>
                    </a:cubicBezTo>
                    <a:close/>
                    <a:moveTo>
                      <a:pt x="818" y="2644"/>
                    </a:moveTo>
                    <a:cubicBezTo>
                      <a:pt x="690" y="2577"/>
                      <a:pt x="555" y="2429"/>
                      <a:pt x="523" y="2321"/>
                    </a:cubicBezTo>
                    <a:cubicBezTo>
                      <a:pt x="495" y="2227"/>
                      <a:pt x="552" y="2244"/>
                      <a:pt x="593" y="2342"/>
                    </a:cubicBezTo>
                    <a:cubicBezTo>
                      <a:pt x="637" y="2450"/>
                      <a:pt x="785" y="2580"/>
                      <a:pt x="915" y="2628"/>
                    </a:cubicBezTo>
                    <a:cubicBezTo>
                      <a:pt x="1015" y="2664"/>
                      <a:pt x="1050" y="2709"/>
                      <a:pt x="978" y="2709"/>
                    </a:cubicBezTo>
                    <a:cubicBezTo>
                      <a:pt x="957" y="2709"/>
                      <a:pt x="885" y="2680"/>
                      <a:pt x="818" y="2644"/>
                    </a:cubicBezTo>
                    <a:close/>
                    <a:moveTo>
                      <a:pt x="748" y="1693"/>
                    </a:moveTo>
                    <a:cubicBezTo>
                      <a:pt x="737" y="1676"/>
                      <a:pt x="789" y="1665"/>
                      <a:pt x="883" y="1665"/>
                    </a:cubicBezTo>
                    <a:cubicBezTo>
                      <a:pt x="1132" y="1665"/>
                      <a:pt x="1323" y="1492"/>
                      <a:pt x="1332" y="1258"/>
                    </a:cubicBezTo>
                    <a:cubicBezTo>
                      <a:pt x="1334" y="1201"/>
                      <a:pt x="1348" y="1147"/>
                      <a:pt x="1363" y="1138"/>
                    </a:cubicBezTo>
                    <a:cubicBezTo>
                      <a:pt x="1380" y="1127"/>
                      <a:pt x="1386" y="1179"/>
                      <a:pt x="1378" y="1275"/>
                    </a:cubicBezTo>
                    <a:cubicBezTo>
                      <a:pt x="1362" y="1462"/>
                      <a:pt x="1282" y="1587"/>
                      <a:pt x="1128" y="1665"/>
                    </a:cubicBezTo>
                    <a:cubicBezTo>
                      <a:pt x="1012" y="1724"/>
                      <a:pt x="778" y="1741"/>
                      <a:pt x="748" y="1693"/>
                    </a:cubicBezTo>
                    <a:close/>
                  </a:path>
                </a:pathLst>
              </a:custGeom>
              <a:solidFill>
                <a:srgbClr val="8E8E8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noEditPoints="1"/>
              </p:cNvSpPr>
              <p:nvPr/>
            </p:nvSpPr>
            <p:spPr bwMode="auto">
              <a:xfrm>
                <a:off x="905" y="2154"/>
                <a:ext cx="450" cy="855"/>
              </a:xfrm>
              <a:custGeom>
                <a:avLst/>
                <a:gdLst/>
                <a:ahLst/>
                <a:cxnLst>
                  <a:cxn ang="0">
                    <a:pos x="1046" y="3370"/>
                  </a:cxn>
                  <a:cxn ang="0">
                    <a:pos x="567" y="2877"/>
                  </a:cxn>
                  <a:cxn ang="0">
                    <a:pos x="229" y="2490"/>
                  </a:cxn>
                  <a:cxn ang="0">
                    <a:pos x="101" y="1979"/>
                  </a:cxn>
                  <a:cxn ang="0">
                    <a:pos x="477" y="768"/>
                  </a:cxn>
                  <a:cxn ang="0">
                    <a:pos x="1147" y="617"/>
                  </a:cxn>
                  <a:cxn ang="0">
                    <a:pos x="1644" y="320"/>
                  </a:cxn>
                  <a:cxn ang="0">
                    <a:pos x="1810" y="211"/>
                  </a:cxn>
                  <a:cxn ang="0">
                    <a:pos x="1514" y="514"/>
                  </a:cxn>
                  <a:cxn ang="0">
                    <a:pos x="1160" y="736"/>
                  </a:cxn>
                  <a:cxn ang="0">
                    <a:pos x="848" y="719"/>
                  </a:cxn>
                  <a:cxn ang="0">
                    <a:pos x="262" y="1883"/>
                  </a:cxn>
                  <a:cxn ang="0">
                    <a:pos x="92" y="2093"/>
                  </a:cxn>
                  <a:cxn ang="0">
                    <a:pos x="305" y="2425"/>
                  </a:cxn>
                  <a:cxn ang="0">
                    <a:pos x="592" y="2849"/>
                  </a:cxn>
                  <a:cxn ang="0">
                    <a:pos x="1074" y="3279"/>
                  </a:cxn>
                  <a:cxn ang="0">
                    <a:pos x="1619" y="3639"/>
                  </a:cxn>
                  <a:cxn ang="0">
                    <a:pos x="1503" y="3383"/>
                  </a:cxn>
                  <a:cxn ang="0">
                    <a:pos x="1665" y="3284"/>
                  </a:cxn>
                  <a:cxn ang="0">
                    <a:pos x="1583" y="3208"/>
                  </a:cxn>
                  <a:cxn ang="0">
                    <a:pos x="1598" y="3070"/>
                  </a:cxn>
                  <a:cxn ang="0">
                    <a:pos x="1281" y="3150"/>
                  </a:cxn>
                  <a:cxn ang="0">
                    <a:pos x="1153" y="2243"/>
                  </a:cxn>
                  <a:cxn ang="0">
                    <a:pos x="736" y="1974"/>
                  </a:cxn>
                  <a:cxn ang="0">
                    <a:pos x="1269" y="2059"/>
                  </a:cxn>
                  <a:cxn ang="0">
                    <a:pos x="1949" y="1467"/>
                  </a:cxn>
                  <a:cxn ang="0">
                    <a:pos x="1342" y="2085"/>
                  </a:cxn>
                  <a:cxn ang="0">
                    <a:pos x="1260" y="2304"/>
                  </a:cxn>
                  <a:cxn ang="0">
                    <a:pos x="1370" y="3024"/>
                  </a:cxn>
                  <a:cxn ang="0">
                    <a:pos x="1649" y="3018"/>
                  </a:cxn>
                  <a:cxn ang="0">
                    <a:pos x="1743" y="3158"/>
                  </a:cxn>
                  <a:cxn ang="0">
                    <a:pos x="1720" y="3631"/>
                  </a:cxn>
                  <a:cxn ang="0">
                    <a:pos x="919" y="2699"/>
                  </a:cxn>
                  <a:cxn ang="0">
                    <a:pos x="566" y="2285"/>
                  </a:cxn>
                  <a:cxn ang="0">
                    <a:pos x="937" y="2656"/>
                  </a:cxn>
                  <a:cxn ang="0">
                    <a:pos x="919" y="2699"/>
                  </a:cxn>
                  <a:cxn ang="0">
                    <a:pos x="926" y="1692"/>
                  </a:cxn>
                  <a:cxn ang="0">
                    <a:pos x="1409" y="1170"/>
                  </a:cxn>
                  <a:cxn ang="0">
                    <a:pos x="1160" y="1685"/>
                  </a:cxn>
                </a:cxnLst>
                <a:rect l="0" t="0" r="r" b="b"/>
                <a:pathLst>
                  <a:path w="1949" h="3751">
                    <a:moveTo>
                      <a:pt x="1182" y="3682"/>
                    </a:moveTo>
                    <a:cubicBezTo>
                      <a:pt x="1098" y="3635"/>
                      <a:pt x="1084" y="3603"/>
                      <a:pt x="1046" y="3370"/>
                    </a:cubicBezTo>
                    <a:cubicBezTo>
                      <a:pt x="1031" y="3281"/>
                      <a:pt x="1016" y="3205"/>
                      <a:pt x="1012" y="3202"/>
                    </a:cubicBezTo>
                    <a:cubicBezTo>
                      <a:pt x="857" y="3077"/>
                      <a:pt x="583" y="2877"/>
                      <a:pt x="567" y="2877"/>
                    </a:cubicBezTo>
                    <a:cubicBezTo>
                      <a:pt x="555" y="2877"/>
                      <a:pt x="496" y="2838"/>
                      <a:pt x="436" y="2790"/>
                    </a:cubicBezTo>
                    <a:cubicBezTo>
                      <a:pt x="331" y="2707"/>
                      <a:pt x="231" y="2563"/>
                      <a:pt x="229" y="2490"/>
                    </a:cubicBezTo>
                    <a:cubicBezTo>
                      <a:pt x="228" y="2471"/>
                      <a:pt x="190" y="2401"/>
                      <a:pt x="144" y="2335"/>
                    </a:cubicBezTo>
                    <a:cubicBezTo>
                      <a:pt x="20" y="2156"/>
                      <a:pt x="12" y="2085"/>
                      <a:pt x="101" y="1979"/>
                    </a:cubicBezTo>
                    <a:cubicBezTo>
                      <a:pt x="167" y="1900"/>
                      <a:pt x="172" y="1879"/>
                      <a:pt x="147" y="1798"/>
                    </a:cubicBezTo>
                    <a:cubicBezTo>
                      <a:pt x="0" y="1331"/>
                      <a:pt x="121" y="952"/>
                      <a:pt x="477" y="768"/>
                    </a:cubicBezTo>
                    <a:cubicBezTo>
                      <a:pt x="634" y="687"/>
                      <a:pt x="683" y="676"/>
                      <a:pt x="875" y="676"/>
                    </a:cubicBezTo>
                    <a:cubicBezTo>
                      <a:pt x="1061" y="676"/>
                      <a:pt x="1102" y="667"/>
                      <a:pt x="1147" y="617"/>
                    </a:cubicBezTo>
                    <a:cubicBezTo>
                      <a:pt x="1221" y="535"/>
                      <a:pt x="1338" y="478"/>
                      <a:pt x="1433" y="478"/>
                    </a:cubicBezTo>
                    <a:cubicBezTo>
                      <a:pt x="1532" y="477"/>
                      <a:pt x="1551" y="463"/>
                      <a:pt x="1644" y="320"/>
                    </a:cubicBezTo>
                    <a:cubicBezTo>
                      <a:pt x="1721" y="200"/>
                      <a:pt x="1949" y="0"/>
                      <a:pt x="1949" y="51"/>
                    </a:cubicBezTo>
                    <a:cubicBezTo>
                      <a:pt x="1949" y="68"/>
                      <a:pt x="1887" y="139"/>
                      <a:pt x="1810" y="211"/>
                    </a:cubicBezTo>
                    <a:cubicBezTo>
                      <a:pt x="1734" y="282"/>
                      <a:pt x="1652" y="382"/>
                      <a:pt x="1628" y="434"/>
                    </a:cubicBezTo>
                    <a:cubicBezTo>
                      <a:pt x="1591" y="510"/>
                      <a:pt x="1570" y="525"/>
                      <a:pt x="1514" y="514"/>
                    </a:cubicBezTo>
                    <a:cubicBezTo>
                      <a:pt x="1417" y="495"/>
                      <a:pt x="1264" y="552"/>
                      <a:pt x="1185" y="636"/>
                    </a:cubicBezTo>
                    <a:cubicBezTo>
                      <a:pt x="1128" y="696"/>
                      <a:pt x="1124" y="711"/>
                      <a:pt x="1160" y="736"/>
                    </a:cubicBezTo>
                    <a:cubicBezTo>
                      <a:pt x="1189" y="757"/>
                      <a:pt x="1177" y="758"/>
                      <a:pt x="1117" y="742"/>
                    </a:cubicBezTo>
                    <a:cubicBezTo>
                      <a:pt x="1070" y="729"/>
                      <a:pt x="949" y="718"/>
                      <a:pt x="848" y="719"/>
                    </a:cubicBezTo>
                    <a:cubicBezTo>
                      <a:pt x="569" y="720"/>
                      <a:pt x="318" y="868"/>
                      <a:pt x="197" y="1105"/>
                    </a:cubicBezTo>
                    <a:cubicBezTo>
                      <a:pt x="96" y="1301"/>
                      <a:pt x="142" y="1852"/>
                      <a:pt x="262" y="1883"/>
                    </a:cubicBezTo>
                    <a:cubicBezTo>
                      <a:pt x="307" y="1895"/>
                      <a:pt x="298" y="1907"/>
                      <a:pt x="209" y="1957"/>
                    </a:cubicBezTo>
                    <a:cubicBezTo>
                      <a:pt x="132" y="2000"/>
                      <a:pt x="98" y="2040"/>
                      <a:pt x="92" y="2093"/>
                    </a:cubicBezTo>
                    <a:cubicBezTo>
                      <a:pt x="79" y="2201"/>
                      <a:pt x="161" y="2339"/>
                      <a:pt x="265" y="2384"/>
                    </a:cubicBezTo>
                    <a:cubicBezTo>
                      <a:pt x="317" y="2407"/>
                      <a:pt x="334" y="2424"/>
                      <a:pt x="305" y="2425"/>
                    </a:cubicBezTo>
                    <a:cubicBezTo>
                      <a:pt x="246" y="2426"/>
                      <a:pt x="245" y="2431"/>
                      <a:pt x="294" y="2546"/>
                    </a:cubicBezTo>
                    <a:cubicBezTo>
                      <a:pt x="331" y="2636"/>
                      <a:pt x="542" y="2849"/>
                      <a:pt x="592" y="2849"/>
                    </a:cubicBezTo>
                    <a:cubicBezTo>
                      <a:pt x="606" y="2849"/>
                      <a:pt x="720" y="2925"/>
                      <a:pt x="846" y="3018"/>
                    </a:cubicBezTo>
                    <a:cubicBezTo>
                      <a:pt x="1050" y="3169"/>
                      <a:pt x="1074" y="3197"/>
                      <a:pt x="1074" y="3279"/>
                    </a:cubicBezTo>
                    <a:cubicBezTo>
                      <a:pt x="1075" y="3416"/>
                      <a:pt x="1124" y="3568"/>
                      <a:pt x="1186" y="3624"/>
                    </a:cubicBezTo>
                    <a:cubicBezTo>
                      <a:pt x="1276" y="3705"/>
                      <a:pt x="1464" y="3712"/>
                      <a:pt x="1619" y="3639"/>
                    </a:cubicBezTo>
                    <a:cubicBezTo>
                      <a:pt x="1882" y="3515"/>
                      <a:pt x="1890" y="3375"/>
                      <a:pt x="1633" y="3405"/>
                    </a:cubicBezTo>
                    <a:cubicBezTo>
                      <a:pt x="1518" y="3419"/>
                      <a:pt x="1492" y="3414"/>
                      <a:pt x="1503" y="3383"/>
                    </a:cubicBezTo>
                    <a:cubicBezTo>
                      <a:pt x="1510" y="3361"/>
                      <a:pt x="1557" y="3339"/>
                      <a:pt x="1607" y="3334"/>
                    </a:cubicBezTo>
                    <a:cubicBezTo>
                      <a:pt x="1683" y="3326"/>
                      <a:pt x="1693" y="3318"/>
                      <a:pt x="1665" y="3284"/>
                    </a:cubicBezTo>
                    <a:cubicBezTo>
                      <a:pt x="1647" y="3262"/>
                      <a:pt x="1587" y="3244"/>
                      <a:pt x="1532" y="3244"/>
                    </a:cubicBezTo>
                    <a:cubicBezTo>
                      <a:pt x="1396" y="3244"/>
                      <a:pt x="1427" y="3223"/>
                      <a:pt x="1583" y="3208"/>
                    </a:cubicBezTo>
                    <a:cubicBezTo>
                      <a:pt x="1694" y="3198"/>
                      <a:pt x="1709" y="3188"/>
                      <a:pt x="1709" y="3128"/>
                    </a:cubicBezTo>
                    <a:cubicBezTo>
                      <a:pt x="1709" y="3067"/>
                      <a:pt x="1699" y="3061"/>
                      <a:pt x="1598" y="3070"/>
                    </a:cubicBezTo>
                    <a:cubicBezTo>
                      <a:pt x="1537" y="3075"/>
                      <a:pt x="1443" y="3097"/>
                      <a:pt x="1389" y="3119"/>
                    </a:cubicBezTo>
                    <a:cubicBezTo>
                      <a:pt x="1335" y="3142"/>
                      <a:pt x="1287" y="3156"/>
                      <a:pt x="1281" y="3150"/>
                    </a:cubicBezTo>
                    <a:cubicBezTo>
                      <a:pt x="1276" y="3145"/>
                      <a:pt x="1290" y="3086"/>
                      <a:pt x="1314" y="3019"/>
                    </a:cubicBezTo>
                    <a:cubicBezTo>
                      <a:pt x="1406" y="2757"/>
                      <a:pt x="1345" y="2461"/>
                      <a:pt x="1153" y="2243"/>
                    </a:cubicBezTo>
                    <a:cubicBezTo>
                      <a:pt x="1041" y="2115"/>
                      <a:pt x="865" y="2002"/>
                      <a:pt x="779" y="2002"/>
                    </a:cubicBezTo>
                    <a:cubicBezTo>
                      <a:pt x="755" y="2002"/>
                      <a:pt x="736" y="1990"/>
                      <a:pt x="736" y="1974"/>
                    </a:cubicBezTo>
                    <a:cubicBezTo>
                      <a:pt x="736" y="1930"/>
                      <a:pt x="786" y="1940"/>
                      <a:pt x="963" y="2020"/>
                    </a:cubicBezTo>
                    <a:cubicBezTo>
                      <a:pt x="1116" y="2088"/>
                      <a:pt x="1138" y="2091"/>
                      <a:pt x="1269" y="2059"/>
                    </a:cubicBezTo>
                    <a:cubicBezTo>
                      <a:pt x="1530" y="1997"/>
                      <a:pt x="1782" y="1775"/>
                      <a:pt x="1870" y="1531"/>
                    </a:cubicBezTo>
                    <a:cubicBezTo>
                      <a:pt x="1902" y="1442"/>
                      <a:pt x="1949" y="1405"/>
                      <a:pt x="1949" y="1467"/>
                    </a:cubicBezTo>
                    <a:cubicBezTo>
                      <a:pt x="1949" y="1522"/>
                      <a:pt x="1836" y="1718"/>
                      <a:pt x="1746" y="1821"/>
                    </a:cubicBezTo>
                    <a:cubicBezTo>
                      <a:pt x="1637" y="1945"/>
                      <a:pt x="1495" y="2038"/>
                      <a:pt x="1342" y="2085"/>
                    </a:cubicBezTo>
                    <a:cubicBezTo>
                      <a:pt x="1280" y="2104"/>
                      <a:pt x="1214" y="2124"/>
                      <a:pt x="1195" y="2130"/>
                    </a:cubicBezTo>
                    <a:cubicBezTo>
                      <a:pt x="1173" y="2137"/>
                      <a:pt x="1195" y="2197"/>
                      <a:pt x="1260" y="2304"/>
                    </a:cubicBezTo>
                    <a:cubicBezTo>
                      <a:pt x="1314" y="2393"/>
                      <a:pt x="1372" y="2518"/>
                      <a:pt x="1388" y="2580"/>
                    </a:cubicBezTo>
                    <a:cubicBezTo>
                      <a:pt x="1418" y="2691"/>
                      <a:pt x="1409" y="2927"/>
                      <a:pt x="1370" y="3024"/>
                    </a:cubicBezTo>
                    <a:cubicBezTo>
                      <a:pt x="1354" y="3067"/>
                      <a:pt x="1362" y="3069"/>
                      <a:pt x="1445" y="3045"/>
                    </a:cubicBezTo>
                    <a:cubicBezTo>
                      <a:pt x="1497" y="3030"/>
                      <a:pt x="1589" y="3018"/>
                      <a:pt x="1649" y="3018"/>
                    </a:cubicBezTo>
                    <a:lnTo>
                      <a:pt x="1759" y="3018"/>
                    </a:lnTo>
                    <a:lnTo>
                      <a:pt x="1743" y="3158"/>
                    </a:lnTo>
                    <a:cubicBezTo>
                      <a:pt x="1728" y="3285"/>
                      <a:pt x="1733" y="3303"/>
                      <a:pt x="1800" y="3351"/>
                    </a:cubicBezTo>
                    <a:cubicBezTo>
                      <a:pt x="1901" y="3425"/>
                      <a:pt x="1871" y="3531"/>
                      <a:pt x="1720" y="3631"/>
                    </a:cubicBezTo>
                    <a:cubicBezTo>
                      <a:pt x="1578" y="3725"/>
                      <a:pt x="1304" y="3751"/>
                      <a:pt x="1182" y="3682"/>
                    </a:cubicBezTo>
                    <a:close/>
                    <a:moveTo>
                      <a:pt x="919" y="2699"/>
                    </a:moveTo>
                    <a:cubicBezTo>
                      <a:pt x="774" y="2642"/>
                      <a:pt x="680" y="2563"/>
                      <a:pt x="607" y="2440"/>
                    </a:cubicBezTo>
                    <a:cubicBezTo>
                      <a:pt x="531" y="2310"/>
                      <a:pt x="524" y="2285"/>
                      <a:pt x="566" y="2285"/>
                    </a:cubicBezTo>
                    <a:cubicBezTo>
                      <a:pt x="582" y="2285"/>
                      <a:pt x="594" y="2304"/>
                      <a:pt x="594" y="2327"/>
                    </a:cubicBezTo>
                    <a:cubicBezTo>
                      <a:pt x="594" y="2404"/>
                      <a:pt x="821" y="2621"/>
                      <a:pt x="937" y="2656"/>
                    </a:cubicBezTo>
                    <a:cubicBezTo>
                      <a:pt x="997" y="2674"/>
                      <a:pt x="1046" y="2699"/>
                      <a:pt x="1046" y="2712"/>
                    </a:cubicBezTo>
                    <a:cubicBezTo>
                      <a:pt x="1046" y="2742"/>
                      <a:pt x="1025" y="2740"/>
                      <a:pt x="919" y="2699"/>
                    </a:cubicBezTo>
                    <a:close/>
                    <a:moveTo>
                      <a:pt x="792" y="1720"/>
                    </a:moveTo>
                    <a:cubicBezTo>
                      <a:pt x="792" y="1705"/>
                      <a:pt x="852" y="1692"/>
                      <a:pt x="926" y="1692"/>
                    </a:cubicBezTo>
                    <a:cubicBezTo>
                      <a:pt x="1156" y="1692"/>
                      <a:pt x="1303" y="1564"/>
                      <a:pt x="1374" y="1301"/>
                    </a:cubicBezTo>
                    <a:lnTo>
                      <a:pt x="1409" y="1170"/>
                    </a:lnTo>
                    <a:lnTo>
                      <a:pt x="1411" y="1283"/>
                    </a:lnTo>
                    <a:cubicBezTo>
                      <a:pt x="1413" y="1447"/>
                      <a:pt x="1313" y="1608"/>
                      <a:pt x="1160" y="1685"/>
                    </a:cubicBezTo>
                    <a:cubicBezTo>
                      <a:pt x="1032" y="1750"/>
                      <a:pt x="792" y="1772"/>
                      <a:pt x="792" y="1720"/>
                    </a:cubicBezTo>
                    <a:close/>
                  </a:path>
                </a:pathLst>
              </a:custGeom>
              <a:solidFill>
                <a:srgbClr val="7D919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31"/>
              <p:cNvSpPr>
                <a:spLocks noEditPoints="1"/>
              </p:cNvSpPr>
              <p:nvPr/>
            </p:nvSpPr>
            <p:spPr bwMode="auto">
              <a:xfrm>
                <a:off x="905" y="2154"/>
                <a:ext cx="453" cy="855"/>
              </a:xfrm>
              <a:custGeom>
                <a:avLst/>
                <a:gdLst/>
                <a:ahLst/>
                <a:cxnLst>
                  <a:cxn ang="0">
                    <a:pos x="1046" y="3369"/>
                  </a:cxn>
                  <a:cxn ang="0">
                    <a:pos x="804" y="3044"/>
                  </a:cxn>
                  <a:cxn ang="0">
                    <a:pos x="228" y="2490"/>
                  </a:cxn>
                  <a:cxn ang="0">
                    <a:pos x="101" y="1979"/>
                  </a:cxn>
                  <a:cxn ang="0">
                    <a:pos x="477" y="768"/>
                  </a:cxn>
                  <a:cxn ang="0">
                    <a:pos x="1147" y="617"/>
                  </a:cxn>
                  <a:cxn ang="0">
                    <a:pos x="1644" y="320"/>
                  </a:cxn>
                  <a:cxn ang="0">
                    <a:pos x="1810" y="211"/>
                  </a:cxn>
                  <a:cxn ang="0">
                    <a:pos x="1514" y="514"/>
                  </a:cxn>
                  <a:cxn ang="0">
                    <a:pos x="1160" y="736"/>
                  </a:cxn>
                  <a:cxn ang="0">
                    <a:pos x="848" y="719"/>
                  </a:cxn>
                  <a:cxn ang="0">
                    <a:pos x="262" y="1883"/>
                  </a:cxn>
                  <a:cxn ang="0">
                    <a:pos x="92" y="2093"/>
                  </a:cxn>
                  <a:cxn ang="0">
                    <a:pos x="305" y="2425"/>
                  </a:cxn>
                  <a:cxn ang="0">
                    <a:pos x="592" y="2849"/>
                  </a:cxn>
                  <a:cxn ang="0">
                    <a:pos x="1074" y="3279"/>
                  </a:cxn>
                  <a:cxn ang="0">
                    <a:pos x="1619" y="3639"/>
                  </a:cxn>
                  <a:cxn ang="0">
                    <a:pos x="1503" y="3383"/>
                  </a:cxn>
                  <a:cxn ang="0">
                    <a:pos x="1665" y="3284"/>
                  </a:cxn>
                  <a:cxn ang="0">
                    <a:pos x="1583" y="3208"/>
                  </a:cxn>
                  <a:cxn ang="0">
                    <a:pos x="1598" y="3070"/>
                  </a:cxn>
                  <a:cxn ang="0">
                    <a:pos x="1281" y="3150"/>
                  </a:cxn>
                  <a:cxn ang="0">
                    <a:pos x="1153" y="2243"/>
                  </a:cxn>
                  <a:cxn ang="0">
                    <a:pos x="736" y="1974"/>
                  </a:cxn>
                  <a:cxn ang="0">
                    <a:pos x="1371" y="2028"/>
                  </a:cxn>
                  <a:cxn ang="0">
                    <a:pos x="1928" y="1438"/>
                  </a:cxn>
                  <a:cxn ang="0">
                    <a:pos x="1342" y="2085"/>
                  </a:cxn>
                  <a:cxn ang="0">
                    <a:pos x="1260" y="2304"/>
                  </a:cxn>
                  <a:cxn ang="0">
                    <a:pos x="1370" y="3024"/>
                  </a:cxn>
                  <a:cxn ang="0">
                    <a:pos x="1646" y="3018"/>
                  </a:cxn>
                  <a:cxn ang="0">
                    <a:pos x="1718" y="3233"/>
                  </a:cxn>
                  <a:cxn ang="0">
                    <a:pos x="1720" y="3631"/>
                  </a:cxn>
                  <a:cxn ang="0">
                    <a:pos x="851" y="2661"/>
                  </a:cxn>
                  <a:cxn ang="0">
                    <a:pos x="566" y="2285"/>
                  </a:cxn>
                  <a:cxn ang="0">
                    <a:pos x="937" y="2656"/>
                  </a:cxn>
                  <a:cxn ang="0">
                    <a:pos x="851" y="2661"/>
                  </a:cxn>
                  <a:cxn ang="0">
                    <a:pos x="926" y="1692"/>
                  </a:cxn>
                  <a:cxn ang="0">
                    <a:pos x="1409" y="1170"/>
                  </a:cxn>
                  <a:cxn ang="0">
                    <a:pos x="1160" y="1685"/>
                  </a:cxn>
                </a:cxnLst>
                <a:rect l="0" t="0" r="r" b="b"/>
                <a:pathLst>
                  <a:path w="1963" h="3751">
                    <a:moveTo>
                      <a:pt x="1182" y="3682"/>
                    </a:moveTo>
                    <a:cubicBezTo>
                      <a:pt x="1098" y="3634"/>
                      <a:pt x="1084" y="3603"/>
                      <a:pt x="1046" y="3369"/>
                    </a:cubicBezTo>
                    <a:cubicBezTo>
                      <a:pt x="1031" y="3279"/>
                      <a:pt x="1008" y="3199"/>
                      <a:pt x="995" y="3190"/>
                    </a:cubicBezTo>
                    <a:cubicBezTo>
                      <a:pt x="982" y="3181"/>
                      <a:pt x="896" y="3115"/>
                      <a:pt x="804" y="3044"/>
                    </a:cubicBezTo>
                    <a:cubicBezTo>
                      <a:pt x="712" y="2972"/>
                      <a:pt x="599" y="2893"/>
                      <a:pt x="552" y="2868"/>
                    </a:cubicBezTo>
                    <a:cubicBezTo>
                      <a:pt x="393" y="2782"/>
                      <a:pt x="228" y="2589"/>
                      <a:pt x="228" y="2490"/>
                    </a:cubicBezTo>
                    <a:cubicBezTo>
                      <a:pt x="228" y="2471"/>
                      <a:pt x="190" y="2401"/>
                      <a:pt x="144" y="2335"/>
                    </a:cubicBezTo>
                    <a:cubicBezTo>
                      <a:pt x="20" y="2156"/>
                      <a:pt x="12" y="2085"/>
                      <a:pt x="101" y="1979"/>
                    </a:cubicBezTo>
                    <a:cubicBezTo>
                      <a:pt x="167" y="1900"/>
                      <a:pt x="172" y="1879"/>
                      <a:pt x="147" y="1798"/>
                    </a:cubicBezTo>
                    <a:cubicBezTo>
                      <a:pt x="0" y="1331"/>
                      <a:pt x="121" y="952"/>
                      <a:pt x="477" y="768"/>
                    </a:cubicBezTo>
                    <a:cubicBezTo>
                      <a:pt x="634" y="687"/>
                      <a:pt x="683" y="676"/>
                      <a:pt x="875" y="676"/>
                    </a:cubicBezTo>
                    <a:cubicBezTo>
                      <a:pt x="1061" y="676"/>
                      <a:pt x="1102" y="667"/>
                      <a:pt x="1147" y="617"/>
                    </a:cubicBezTo>
                    <a:cubicBezTo>
                      <a:pt x="1221" y="535"/>
                      <a:pt x="1338" y="478"/>
                      <a:pt x="1433" y="478"/>
                    </a:cubicBezTo>
                    <a:cubicBezTo>
                      <a:pt x="1532" y="477"/>
                      <a:pt x="1551" y="463"/>
                      <a:pt x="1644" y="320"/>
                    </a:cubicBezTo>
                    <a:cubicBezTo>
                      <a:pt x="1721" y="200"/>
                      <a:pt x="1949" y="0"/>
                      <a:pt x="1949" y="51"/>
                    </a:cubicBezTo>
                    <a:cubicBezTo>
                      <a:pt x="1949" y="68"/>
                      <a:pt x="1887" y="139"/>
                      <a:pt x="1810" y="211"/>
                    </a:cubicBezTo>
                    <a:cubicBezTo>
                      <a:pt x="1734" y="282"/>
                      <a:pt x="1652" y="382"/>
                      <a:pt x="1628" y="434"/>
                    </a:cubicBezTo>
                    <a:cubicBezTo>
                      <a:pt x="1591" y="510"/>
                      <a:pt x="1570" y="525"/>
                      <a:pt x="1514" y="514"/>
                    </a:cubicBezTo>
                    <a:cubicBezTo>
                      <a:pt x="1417" y="495"/>
                      <a:pt x="1264" y="552"/>
                      <a:pt x="1185" y="636"/>
                    </a:cubicBezTo>
                    <a:cubicBezTo>
                      <a:pt x="1128" y="696"/>
                      <a:pt x="1124" y="711"/>
                      <a:pt x="1160" y="736"/>
                    </a:cubicBezTo>
                    <a:cubicBezTo>
                      <a:pt x="1189" y="757"/>
                      <a:pt x="1177" y="758"/>
                      <a:pt x="1117" y="742"/>
                    </a:cubicBezTo>
                    <a:cubicBezTo>
                      <a:pt x="1070" y="729"/>
                      <a:pt x="949" y="718"/>
                      <a:pt x="848" y="719"/>
                    </a:cubicBezTo>
                    <a:cubicBezTo>
                      <a:pt x="569" y="720"/>
                      <a:pt x="318" y="868"/>
                      <a:pt x="197" y="1105"/>
                    </a:cubicBezTo>
                    <a:cubicBezTo>
                      <a:pt x="96" y="1301"/>
                      <a:pt x="142" y="1852"/>
                      <a:pt x="262" y="1883"/>
                    </a:cubicBezTo>
                    <a:cubicBezTo>
                      <a:pt x="307" y="1895"/>
                      <a:pt x="298" y="1907"/>
                      <a:pt x="209" y="1957"/>
                    </a:cubicBezTo>
                    <a:cubicBezTo>
                      <a:pt x="132" y="2000"/>
                      <a:pt x="98" y="2040"/>
                      <a:pt x="92" y="2093"/>
                    </a:cubicBezTo>
                    <a:cubicBezTo>
                      <a:pt x="79" y="2201"/>
                      <a:pt x="161" y="2339"/>
                      <a:pt x="265" y="2384"/>
                    </a:cubicBezTo>
                    <a:cubicBezTo>
                      <a:pt x="317" y="2407"/>
                      <a:pt x="334" y="2424"/>
                      <a:pt x="305" y="2425"/>
                    </a:cubicBezTo>
                    <a:cubicBezTo>
                      <a:pt x="246" y="2426"/>
                      <a:pt x="245" y="2431"/>
                      <a:pt x="294" y="2546"/>
                    </a:cubicBezTo>
                    <a:cubicBezTo>
                      <a:pt x="331" y="2636"/>
                      <a:pt x="542" y="2849"/>
                      <a:pt x="592" y="2849"/>
                    </a:cubicBezTo>
                    <a:cubicBezTo>
                      <a:pt x="606" y="2849"/>
                      <a:pt x="720" y="2925"/>
                      <a:pt x="846" y="3018"/>
                    </a:cubicBezTo>
                    <a:cubicBezTo>
                      <a:pt x="1050" y="3169"/>
                      <a:pt x="1074" y="3197"/>
                      <a:pt x="1074" y="3279"/>
                    </a:cubicBezTo>
                    <a:cubicBezTo>
                      <a:pt x="1075" y="3416"/>
                      <a:pt x="1124" y="3568"/>
                      <a:pt x="1186" y="3624"/>
                    </a:cubicBezTo>
                    <a:cubicBezTo>
                      <a:pt x="1276" y="3705"/>
                      <a:pt x="1464" y="3712"/>
                      <a:pt x="1619" y="3639"/>
                    </a:cubicBezTo>
                    <a:cubicBezTo>
                      <a:pt x="1882" y="3515"/>
                      <a:pt x="1890" y="3375"/>
                      <a:pt x="1633" y="3405"/>
                    </a:cubicBezTo>
                    <a:cubicBezTo>
                      <a:pt x="1518" y="3419"/>
                      <a:pt x="1492" y="3414"/>
                      <a:pt x="1503" y="3383"/>
                    </a:cubicBezTo>
                    <a:cubicBezTo>
                      <a:pt x="1510" y="3361"/>
                      <a:pt x="1557" y="3339"/>
                      <a:pt x="1607" y="3334"/>
                    </a:cubicBezTo>
                    <a:cubicBezTo>
                      <a:pt x="1683" y="3326"/>
                      <a:pt x="1693" y="3318"/>
                      <a:pt x="1665" y="3284"/>
                    </a:cubicBezTo>
                    <a:cubicBezTo>
                      <a:pt x="1647" y="3262"/>
                      <a:pt x="1587" y="3244"/>
                      <a:pt x="1532" y="3244"/>
                    </a:cubicBezTo>
                    <a:cubicBezTo>
                      <a:pt x="1396" y="3244"/>
                      <a:pt x="1427" y="3223"/>
                      <a:pt x="1583" y="3208"/>
                    </a:cubicBezTo>
                    <a:cubicBezTo>
                      <a:pt x="1694" y="3198"/>
                      <a:pt x="1709" y="3188"/>
                      <a:pt x="1709" y="3128"/>
                    </a:cubicBezTo>
                    <a:cubicBezTo>
                      <a:pt x="1709" y="3067"/>
                      <a:pt x="1699" y="3061"/>
                      <a:pt x="1598" y="3070"/>
                    </a:cubicBezTo>
                    <a:cubicBezTo>
                      <a:pt x="1537" y="3075"/>
                      <a:pt x="1443" y="3097"/>
                      <a:pt x="1389" y="3119"/>
                    </a:cubicBezTo>
                    <a:cubicBezTo>
                      <a:pt x="1335" y="3142"/>
                      <a:pt x="1287" y="3156"/>
                      <a:pt x="1281" y="3150"/>
                    </a:cubicBezTo>
                    <a:cubicBezTo>
                      <a:pt x="1276" y="3145"/>
                      <a:pt x="1290" y="3086"/>
                      <a:pt x="1314" y="3019"/>
                    </a:cubicBezTo>
                    <a:cubicBezTo>
                      <a:pt x="1406" y="2757"/>
                      <a:pt x="1345" y="2461"/>
                      <a:pt x="1153" y="2243"/>
                    </a:cubicBezTo>
                    <a:cubicBezTo>
                      <a:pt x="1041" y="2115"/>
                      <a:pt x="865" y="2002"/>
                      <a:pt x="779" y="2002"/>
                    </a:cubicBezTo>
                    <a:cubicBezTo>
                      <a:pt x="755" y="2002"/>
                      <a:pt x="736" y="1990"/>
                      <a:pt x="736" y="1974"/>
                    </a:cubicBezTo>
                    <a:cubicBezTo>
                      <a:pt x="736" y="1930"/>
                      <a:pt x="794" y="1941"/>
                      <a:pt x="957" y="2017"/>
                    </a:cubicBezTo>
                    <a:cubicBezTo>
                      <a:pt x="1140" y="2102"/>
                      <a:pt x="1171" y="2103"/>
                      <a:pt x="1371" y="2028"/>
                    </a:cubicBezTo>
                    <a:cubicBezTo>
                      <a:pt x="1563" y="1956"/>
                      <a:pt x="1778" y="1751"/>
                      <a:pt x="1854" y="1567"/>
                    </a:cubicBezTo>
                    <a:cubicBezTo>
                      <a:pt x="1883" y="1496"/>
                      <a:pt x="1916" y="1438"/>
                      <a:pt x="1928" y="1438"/>
                    </a:cubicBezTo>
                    <a:cubicBezTo>
                      <a:pt x="1963" y="1438"/>
                      <a:pt x="1952" y="1491"/>
                      <a:pt x="1892" y="1608"/>
                    </a:cubicBezTo>
                    <a:cubicBezTo>
                      <a:pt x="1775" y="1838"/>
                      <a:pt x="1571" y="2014"/>
                      <a:pt x="1342" y="2085"/>
                    </a:cubicBezTo>
                    <a:cubicBezTo>
                      <a:pt x="1280" y="2104"/>
                      <a:pt x="1214" y="2124"/>
                      <a:pt x="1195" y="2130"/>
                    </a:cubicBezTo>
                    <a:cubicBezTo>
                      <a:pt x="1173" y="2137"/>
                      <a:pt x="1195" y="2197"/>
                      <a:pt x="1260" y="2304"/>
                    </a:cubicBezTo>
                    <a:cubicBezTo>
                      <a:pt x="1314" y="2393"/>
                      <a:pt x="1372" y="2518"/>
                      <a:pt x="1388" y="2580"/>
                    </a:cubicBezTo>
                    <a:cubicBezTo>
                      <a:pt x="1418" y="2691"/>
                      <a:pt x="1409" y="2927"/>
                      <a:pt x="1370" y="3024"/>
                    </a:cubicBezTo>
                    <a:cubicBezTo>
                      <a:pt x="1354" y="3067"/>
                      <a:pt x="1362" y="3069"/>
                      <a:pt x="1445" y="3045"/>
                    </a:cubicBezTo>
                    <a:cubicBezTo>
                      <a:pt x="1497" y="3030"/>
                      <a:pt x="1587" y="3018"/>
                      <a:pt x="1646" y="3018"/>
                    </a:cubicBezTo>
                    <a:cubicBezTo>
                      <a:pt x="1748" y="3018"/>
                      <a:pt x="1752" y="3022"/>
                      <a:pt x="1752" y="3115"/>
                    </a:cubicBezTo>
                    <a:cubicBezTo>
                      <a:pt x="1752" y="3169"/>
                      <a:pt x="1737" y="3222"/>
                      <a:pt x="1718" y="3233"/>
                    </a:cubicBezTo>
                    <a:cubicBezTo>
                      <a:pt x="1696" y="3247"/>
                      <a:pt x="1716" y="3279"/>
                      <a:pt x="1778" y="3331"/>
                    </a:cubicBezTo>
                    <a:cubicBezTo>
                      <a:pt x="1899" y="3432"/>
                      <a:pt x="1881" y="3524"/>
                      <a:pt x="1720" y="3631"/>
                    </a:cubicBezTo>
                    <a:cubicBezTo>
                      <a:pt x="1578" y="3725"/>
                      <a:pt x="1304" y="3751"/>
                      <a:pt x="1182" y="3682"/>
                    </a:cubicBezTo>
                    <a:close/>
                    <a:moveTo>
                      <a:pt x="851" y="2661"/>
                    </a:moveTo>
                    <a:cubicBezTo>
                      <a:pt x="744" y="2608"/>
                      <a:pt x="677" y="2550"/>
                      <a:pt x="619" y="2458"/>
                    </a:cubicBezTo>
                    <a:cubicBezTo>
                      <a:pt x="532" y="2321"/>
                      <a:pt x="521" y="2285"/>
                      <a:pt x="566" y="2285"/>
                    </a:cubicBezTo>
                    <a:cubicBezTo>
                      <a:pt x="582" y="2285"/>
                      <a:pt x="594" y="2304"/>
                      <a:pt x="594" y="2327"/>
                    </a:cubicBezTo>
                    <a:cubicBezTo>
                      <a:pt x="594" y="2404"/>
                      <a:pt x="821" y="2621"/>
                      <a:pt x="937" y="2656"/>
                    </a:cubicBezTo>
                    <a:cubicBezTo>
                      <a:pt x="997" y="2674"/>
                      <a:pt x="1046" y="2699"/>
                      <a:pt x="1046" y="2712"/>
                    </a:cubicBezTo>
                    <a:cubicBezTo>
                      <a:pt x="1046" y="2750"/>
                      <a:pt x="1010" y="2741"/>
                      <a:pt x="851" y="2661"/>
                    </a:cubicBezTo>
                    <a:close/>
                    <a:moveTo>
                      <a:pt x="792" y="1720"/>
                    </a:moveTo>
                    <a:cubicBezTo>
                      <a:pt x="792" y="1705"/>
                      <a:pt x="852" y="1692"/>
                      <a:pt x="926" y="1692"/>
                    </a:cubicBezTo>
                    <a:cubicBezTo>
                      <a:pt x="1156" y="1692"/>
                      <a:pt x="1303" y="1564"/>
                      <a:pt x="1374" y="1301"/>
                    </a:cubicBezTo>
                    <a:lnTo>
                      <a:pt x="1409" y="1170"/>
                    </a:lnTo>
                    <a:lnTo>
                      <a:pt x="1411" y="1283"/>
                    </a:lnTo>
                    <a:cubicBezTo>
                      <a:pt x="1413" y="1447"/>
                      <a:pt x="1313" y="1608"/>
                      <a:pt x="1160" y="1685"/>
                    </a:cubicBezTo>
                    <a:cubicBezTo>
                      <a:pt x="1032" y="1750"/>
                      <a:pt x="792" y="1772"/>
                      <a:pt x="792" y="1720"/>
                    </a:cubicBezTo>
                    <a:close/>
                  </a:path>
                </a:pathLst>
              </a:custGeom>
              <a:solidFill>
                <a:srgbClr val="727C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32"/>
              <p:cNvSpPr>
                <a:spLocks noEditPoints="1"/>
              </p:cNvSpPr>
              <p:nvPr/>
            </p:nvSpPr>
            <p:spPr bwMode="auto">
              <a:xfrm>
                <a:off x="912" y="2156"/>
                <a:ext cx="453" cy="859"/>
              </a:xfrm>
              <a:custGeom>
                <a:avLst/>
                <a:gdLst/>
                <a:ahLst/>
                <a:cxnLst>
                  <a:cxn ang="0">
                    <a:pos x="1017" y="3332"/>
                  </a:cxn>
                  <a:cxn ang="0">
                    <a:pos x="211" y="2486"/>
                  </a:cxn>
                  <a:cxn ang="0">
                    <a:pos x="15" y="2129"/>
                  </a:cxn>
                  <a:cxn ang="0">
                    <a:pos x="144" y="1905"/>
                  </a:cxn>
                  <a:cxn ang="0">
                    <a:pos x="99" y="1156"/>
                  </a:cxn>
                  <a:cxn ang="0">
                    <a:pos x="1130" y="597"/>
                  </a:cxn>
                  <a:cxn ang="0">
                    <a:pos x="1618" y="312"/>
                  </a:cxn>
                  <a:cxn ang="0">
                    <a:pos x="1778" y="188"/>
                  </a:cxn>
                  <a:cxn ang="0">
                    <a:pos x="1459" y="502"/>
                  </a:cxn>
                  <a:cxn ang="0">
                    <a:pos x="1131" y="727"/>
                  </a:cxn>
                  <a:cxn ang="0">
                    <a:pos x="324" y="900"/>
                  </a:cxn>
                  <a:cxn ang="0">
                    <a:pos x="235" y="1878"/>
                  </a:cxn>
                  <a:cxn ang="0">
                    <a:pos x="57" y="2098"/>
                  </a:cxn>
                  <a:cxn ang="0">
                    <a:pos x="274" y="2416"/>
                  </a:cxn>
                  <a:cxn ang="0">
                    <a:pos x="538" y="2827"/>
                  </a:cxn>
                  <a:cxn ang="0">
                    <a:pos x="1045" y="3273"/>
                  </a:cxn>
                  <a:cxn ang="0">
                    <a:pos x="1666" y="3591"/>
                  </a:cxn>
                  <a:cxn ang="0">
                    <a:pos x="1474" y="3374"/>
                  </a:cxn>
                  <a:cxn ang="0">
                    <a:pos x="1636" y="3275"/>
                  </a:cxn>
                  <a:cxn ang="0">
                    <a:pos x="1567" y="3201"/>
                  </a:cxn>
                  <a:cxn ang="0">
                    <a:pos x="1432" y="3088"/>
                  </a:cxn>
                  <a:cxn ang="0">
                    <a:pos x="1285" y="3029"/>
                  </a:cxn>
                  <a:cxn ang="0">
                    <a:pos x="749" y="1979"/>
                  </a:cxn>
                  <a:cxn ang="0">
                    <a:pos x="915" y="2005"/>
                  </a:cxn>
                  <a:cxn ang="0">
                    <a:pos x="1577" y="1889"/>
                  </a:cxn>
                  <a:cxn ang="0">
                    <a:pos x="1890" y="1429"/>
                  </a:cxn>
                  <a:cxn ang="0">
                    <a:pos x="1196" y="2106"/>
                  </a:cxn>
                  <a:cxn ang="0">
                    <a:pos x="1375" y="2812"/>
                  </a:cxn>
                  <a:cxn ang="0">
                    <a:pos x="1372" y="3054"/>
                  </a:cxn>
                  <a:cxn ang="0">
                    <a:pos x="1723" y="3001"/>
                  </a:cxn>
                  <a:cxn ang="0">
                    <a:pos x="1695" y="3221"/>
                  </a:cxn>
                  <a:cxn ang="0">
                    <a:pos x="1778" y="3540"/>
                  </a:cxn>
                  <a:cxn ang="0">
                    <a:pos x="861" y="2674"/>
                  </a:cxn>
                  <a:cxn ang="0">
                    <a:pos x="604" y="2392"/>
                  </a:cxn>
                  <a:cxn ang="0">
                    <a:pos x="1017" y="2699"/>
                  </a:cxn>
                  <a:cxn ang="0">
                    <a:pos x="763" y="1711"/>
                  </a:cxn>
                  <a:cxn ang="0">
                    <a:pos x="1185" y="1582"/>
                  </a:cxn>
                  <a:cxn ang="0">
                    <a:pos x="1380" y="1251"/>
                  </a:cxn>
                  <a:cxn ang="0">
                    <a:pos x="763" y="1711"/>
                  </a:cxn>
                </a:cxnLst>
                <a:rect l="0" t="0" r="r" b="b"/>
                <a:pathLst>
                  <a:path w="1962" h="3769">
                    <a:moveTo>
                      <a:pt x="1161" y="3669"/>
                    </a:moveTo>
                    <a:cubicBezTo>
                      <a:pt x="1079" y="3611"/>
                      <a:pt x="1017" y="3466"/>
                      <a:pt x="1017" y="3332"/>
                    </a:cubicBezTo>
                    <a:cubicBezTo>
                      <a:pt x="1017" y="3208"/>
                      <a:pt x="946" y="3135"/>
                      <a:pt x="605" y="2908"/>
                    </a:cubicBezTo>
                    <a:cubicBezTo>
                      <a:pt x="333" y="2727"/>
                      <a:pt x="236" y="2624"/>
                      <a:pt x="211" y="2486"/>
                    </a:cubicBezTo>
                    <a:cubicBezTo>
                      <a:pt x="201" y="2432"/>
                      <a:pt x="182" y="2388"/>
                      <a:pt x="169" y="2388"/>
                    </a:cubicBezTo>
                    <a:cubicBezTo>
                      <a:pt x="138" y="2388"/>
                      <a:pt x="37" y="2220"/>
                      <a:pt x="15" y="2129"/>
                    </a:cubicBezTo>
                    <a:cubicBezTo>
                      <a:pt x="0" y="2069"/>
                      <a:pt x="11" y="2037"/>
                      <a:pt x="70" y="1979"/>
                    </a:cubicBezTo>
                    <a:lnTo>
                      <a:pt x="144" y="1905"/>
                    </a:lnTo>
                    <a:lnTo>
                      <a:pt x="101" y="1696"/>
                    </a:lnTo>
                    <a:cubicBezTo>
                      <a:pt x="47" y="1435"/>
                      <a:pt x="46" y="1335"/>
                      <a:pt x="99" y="1156"/>
                    </a:cubicBezTo>
                    <a:cubicBezTo>
                      <a:pt x="186" y="865"/>
                      <a:pt x="443" y="692"/>
                      <a:pt x="819" y="673"/>
                    </a:cubicBezTo>
                    <a:cubicBezTo>
                      <a:pt x="1019" y="663"/>
                      <a:pt x="1071" y="650"/>
                      <a:pt x="1130" y="597"/>
                    </a:cubicBezTo>
                    <a:cubicBezTo>
                      <a:pt x="1230" y="506"/>
                      <a:pt x="1310" y="469"/>
                      <a:pt x="1409" y="469"/>
                    </a:cubicBezTo>
                    <a:cubicBezTo>
                      <a:pt x="1497" y="469"/>
                      <a:pt x="1512" y="458"/>
                      <a:pt x="1618" y="312"/>
                    </a:cubicBezTo>
                    <a:cubicBezTo>
                      <a:pt x="1686" y="218"/>
                      <a:pt x="1920" y="0"/>
                      <a:pt x="1920" y="30"/>
                    </a:cubicBezTo>
                    <a:cubicBezTo>
                      <a:pt x="1920" y="41"/>
                      <a:pt x="1856" y="112"/>
                      <a:pt x="1778" y="188"/>
                    </a:cubicBezTo>
                    <a:cubicBezTo>
                      <a:pt x="1700" y="264"/>
                      <a:pt x="1618" y="368"/>
                      <a:pt x="1597" y="419"/>
                    </a:cubicBezTo>
                    <a:cubicBezTo>
                      <a:pt x="1563" y="501"/>
                      <a:pt x="1548" y="510"/>
                      <a:pt x="1459" y="502"/>
                    </a:cubicBezTo>
                    <a:cubicBezTo>
                      <a:pt x="1350" y="493"/>
                      <a:pt x="1229" y="545"/>
                      <a:pt x="1145" y="637"/>
                    </a:cubicBezTo>
                    <a:cubicBezTo>
                      <a:pt x="1098" y="690"/>
                      <a:pt x="1096" y="703"/>
                      <a:pt x="1131" y="727"/>
                    </a:cubicBezTo>
                    <a:cubicBezTo>
                      <a:pt x="1162" y="749"/>
                      <a:pt x="1154" y="751"/>
                      <a:pt x="1102" y="736"/>
                    </a:cubicBezTo>
                    <a:cubicBezTo>
                      <a:pt x="816" y="654"/>
                      <a:pt x="537" y="712"/>
                      <a:pt x="324" y="900"/>
                    </a:cubicBezTo>
                    <a:cubicBezTo>
                      <a:pt x="154" y="1050"/>
                      <a:pt x="114" y="1149"/>
                      <a:pt x="114" y="1421"/>
                    </a:cubicBezTo>
                    <a:cubicBezTo>
                      <a:pt x="114" y="1698"/>
                      <a:pt x="154" y="1848"/>
                      <a:pt x="235" y="1878"/>
                    </a:cubicBezTo>
                    <a:cubicBezTo>
                      <a:pt x="296" y="1900"/>
                      <a:pt x="296" y="1901"/>
                      <a:pt x="226" y="1922"/>
                    </a:cubicBezTo>
                    <a:cubicBezTo>
                      <a:pt x="123" y="1954"/>
                      <a:pt x="57" y="2022"/>
                      <a:pt x="57" y="2098"/>
                    </a:cubicBezTo>
                    <a:cubicBezTo>
                      <a:pt x="57" y="2207"/>
                      <a:pt x="139" y="2333"/>
                      <a:pt x="236" y="2375"/>
                    </a:cubicBezTo>
                    <a:cubicBezTo>
                      <a:pt x="292" y="2400"/>
                      <a:pt x="307" y="2415"/>
                      <a:pt x="274" y="2416"/>
                    </a:cubicBezTo>
                    <a:cubicBezTo>
                      <a:pt x="234" y="2416"/>
                      <a:pt x="227" y="2431"/>
                      <a:pt x="242" y="2480"/>
                    </a:cubicBezTo>
                    <a:cubicBezTo>
                      <a:pt x="284" y="2619"/>
                      <a:pt x="379" y="2730"/>
                      <a:pt x="538" y="2827"/>
                    </a:cubicBezTo>
                    <a:cubicBezTo>
                      <a:pt x="630" y="2882"/>
                      <a:pt x="782" y="2986"/>
                      <a:pt x="875" y="3056"/>
                    </a:cubicBezTo>
                    <a:cubicBezTo>
                      <a:pt x="1020" y="3165"/>
                      <a:pt x="1045" y="3197"/>
                      <a:pt x="1045" y="3273"/>
                    </a:cubicBezTo>
                    <a:cubicBezTo>
                      <a:pt x="1046" y="3424"/>
                      <a:pt x="1100" y="3568"/>
                      <a:pt x="1180" y="3632"/>
                    </a:cubicBezTo>
                    <a:cubicBezTo>
                      <a:pt x="1287" y="3716"/>
                      <a:pt x="1505" y="3698"/>
                      <a:pt x="1666" y="3591"/>
                    </a:cubicBezTo>
                    <a:cubicBezTo>
                      <a:pt x="1874" y="3454"/>
                      <a:pt x="1845" y="3368"/>
                      <a:pt x="1600" y="3397"/>
                    </a:cubicBezTo>
                    <a:cubicBezTo>
                      <a:pt x="1488" y="3410"/>
                      <a:pt x="1463" y="3405"/>
                      <a:pt x="1474" y="3374"/>
                    </a:cubicBezTo>
                    <a:cubicBezTo>
                      <a:pt x="1481" y="3352"/>
                      <a:pt x="1528" y="3330"/>
                      <a:pt x="1578" y="3325"/>
                    </a:cubicBezTo>
                    <a:cubicBezTo>
                      <a:pt x="1654" y="3317"/>
                      <a:pt x="1664" y="3309"/>
                      <a:pt x="1636" y="3275"/>
                    </a:cubicBezTo>
                    <a:cubicBezTo>
                      <a:pt x="1618" y="3253"/>
                      <a:pt x="1564" y="3235"/>
                      <a:pt x="1517" y="3235"/>
                    </a:cubicBezTo>
                    <a:cubicBezTo>
                      <a:pt x="1399" y="3235"/>
                      <a:pt x="1430" y="3214"/>
                      <a:pt x="1567" y="3201"/>
                    </a:cubicBezTo>
                    <a:cubicBezTo>
                      <a:pt x="1658" y="3192"/>
                      <a:pt x="1682" y="3178"/>
                      <a:pt x="1689" y="3128"/>
                    </a:cubicBezTo>
                    <a:cubicBezTo>
                      <a:pt x="1703" y="3035"/>
                      <a:pt x="1629" y="3023"/>
                      <a:pt x="1432" y="3088"/>
                    </a:cubicBezTo>
                    <a:cubicBezTo>
                      <a:pt x="1336" y="3120"/>
                      <a:pt x="1254" y="3142"/>
                      <a:pt x="1249" y="3138"/>
                    </a:cubicBezTo>
                    <a:cubicBezTo>
                      <a:pt x="1245" y="3134"/>
                      <a:pt x="1261" y="3085"/>
                      <a:pt x="1285" y="3029"/>
                    </a:cubicBezTo>
                    <a:cubicBezTo>
                      <a:pt x="1395" y="2765"/>
                      <a:pt x="1304" y="2389"/>
                      <a:pt x="1076" y="2168"/>
                    </a:cubicBezTo>
                    <a:cubicBezTo>
                      <a:pt x="972" y="2067"/>
                      <a:pt x="930" y="2043"/>
                      <a:pt x="749" y="1979"/>
                    </a:cubicBezTo>
                    <a:cubicBezTo>
                      <a:pt x="712" y="1965"/>
                      <a:pt x="705" y="1954"/>
                      <a:pt x="729" y="1945"/>
                    </a:cubicBezTo>
                    <a:cubicBezTo>
                      <a:pt x="749" y="1937"/>
                      <a:pt x="833" y="1964"/>
                      <a:pt x="915" y="2005"/>
                    </a:cubicBezTo>
                    <a:cubicBezTo>
                      <a:pt x="998" y="2045"/>
                      <a:pt x="1102" y="2078"/>
                      <a:pt x="1147" y="2077"/>
                    </a:cubicBezTo>
                    <a:cubicBezTo>
                      <a:pt x="1246" y="2077"/>
                      <a:pt x="1446" y="1989"/>
                      <a:pt x="1577" y="1889"/>
                    </a:cubicBezTo>
                    <a:cubicBezTo>
                      <a:pt x="1683" y="1809"/>
                      <a:pt x="1900" y="1492"/>
                      <a:pt x="1876" y="1454"/>
                    </a:cubicBezTo>
                    <a:cubicBezTo>
                      <a:pt x="1867" y="1440"/>
                      <a:pt x="1874" y="1429"/>
                      <a:pt x="1890" y="1429"/>
                    </a:cubicBezTo>
                    <a:cubicBezTo>
                      <a:pt x="1962" y="1429"/>
                      <a:pt x="1867" y="1633"/>
                      <a:pt x="1710" y="1815"/>
                    </a:cubicBezTo>
                    <a:cubicBezTo>
                      <a:pt x="1603" y="1939"/>
                      <a:pt x="1308" y="2106"/>
                      <a:pt x="1196" y="2106"/>
                    </a:cubicBezTo>
                    <a:cubicBezTo>
                      <a:pt x="1112" y="2106"/>
                      <a:pt x="1113" y="2129"/>
                      <a:pt x="1200" y="2247"/>
                    </a:cubicBezTo>
                    <a:cubicBezTo>
                      <a:pt x="1322" y="2412"/>
                      <a:pt x="1391" y="2636"/>
                      <a:pt x="1375" y="2812"/>
                    </a:cubicBezTo>
                    <a:cubicBezTo>
                      <a:pt x="1367" y="2897"/>
                      <a:pt x="1351" y="2991"/>
                      <a:pt x="1339" y="3021"/>
                    </a:cubicBezTo>
                    <a:cubicBezTo>
                      <a:pt x="1321" y="3067"/>
                      <a:pt x="1327" y="3072"/>
                      <a:pt x="1372" y="3054"/>
                    </a:cubicBezTo>
                    <a:cubicBezTo>
                      <a:pt x="1402" y="3042"/>
                      <a:pt x="1493" y="3026"/>
                      <a:pt x="1574" y="3017"/>
                    </a:cubicBezTo>
                    <a:lnTo>
                      <a:pt x="1723" y="3001"/>
                    </a:lnTo>
                    <a:lnTo>
                      <a:pt x="1723" y="3102"/>
                    </a:lnTo>
                    <a:cubicBezTo>
                      <a:pt x="1723" y="3158"/>
                      <a:pt x="1710" y="3211"/>
                      <a:pt x="1695" y="3221"/>
                    </a:cubicBezTo>
                    <a:cubicBezTo>
                      <a:pt x="1657" y="3244"/>
                      <a:pt x="1720" y="3341"/>
                      <a:pt x="1785" y="3358"/>
                    </a:cubicBezTo>
                    <a:cubicBezTo>
                      <a:pt x="1852" y="3375"/>
                      <a:pt x="1849" y="3464"/>
                      <a:pt x="1778" y="3540"/>
                    </a:cubicBezTo>
                    <a:cubicBezTo>
                      <a:pt x="1628" y="3701"/>
                      <a:pt x="1304" y="3769"/>
                      <a:pt x="1161" y="3669"/>
                    </a:cubicBezTo>
                    <a:close/>
                    <a:moveTo>
                      <a:pt x="861" y="2674"/>
                    </a:moveTo>
                    <a:cubicBezTo>
                      <a:pt x="720" y="2610"/>
                      <a:pt x="581" y="2474"/>
                      <a:pt x="542" y="2361"/>
                    </a:cubicBezTo>
                    <a:cubicBezTo>
                      <a:pt x="498" y="2236"/>
                      <a:pt x="543" y="2258"/>
                      <a:pt x="604" y="2392"/>
                    </a:cubicBezTo>
                    <a:cubicBezTo>
                      <a:pt x="659" y="2511"/>
                      <a:pt x="866" y="2671"/>
                      <a:pt x="966" y="2671"/>
                    </a:cubicBezTo>
                    <a:cubicBezTo>
                      <a:pt x="994" y="2671"/>
                      <a:pt x="1017" y="2683"/>
                      <a:pt x="1017" y="2699"/>
                    </a:cubicBezTo>
                    <a:cubicBezTo>
                      <a:pt x="1017" y="2738"/>
                      <a:pt x="992" y="2734"/>
                      <a:pt x="861" y="2674"/>
                    </a:cubicBezTo>
                    <a:close/>
                    <a:moveTo>
                      <a:pt x="763" y="1711"/>
                    </a:moveTo>
                    <a:cubicBezTo>
                      <a:pt x="763" y="1696"/>
                      <a:pt x="833" y="1683"/>
                      <a:pt x="918" y="1683"/>
                    </a:cubicBezTo>
                    <a:cubicBezTo>
                      <a:pt x="1056" y="1683"/>
                      <a:pt x="1085" y="1672"/>
                      <a:pt x="1185" y="1582"/>
                    </a:cubicBezTo>
                    <a:cubicBezTo>
                      <a:pt x="1290" y="1487"/>
                      <a:pt x="1337" y="1395"/>
                      <a:pt x="1364" y="1231"/>
                    </a:cubicBezTo>
                    <a:cubicBezTo>
                      <a:pt x="1374" y="1172"/>
                      <a:pt x="1377" y="1175"/>
                      <a:pt x="1380" y="1251"/>
                    </a:cubicBezTo>
                    <a:cubicBezTo>
                      <a:pt x="1391" y="1518"/>
                      <a:pt x="1154" y="1739"/>
                      <a:pt x="855" y="1739"/>
                    </a:cubicBezTo>
                    <a:cubicBezTo>
                      <a:pt x="804" y="1739"/>
                      <a:pt x="763" y="1727"/>
                      <a:pt x="763" y="1711"/>
                    </a:cubicBezTo>
                    <a:close/>
                  </a:path>
                </a:pathLst>
              </a:custGeom>
              <a:solidFill>
                <a:srgbClr val="6767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1" name="Picture 11"/>
            <p:cNvPicPr>
              <a:picLocks noChangeAspect="1" noChangeArrowheads="1"/>
            </p:cNvPicPr>
            <p:nvPr/>
          </p:nvPicPr>
          <p:blipFill>
            <a:blip r:embed="rId5"/>
            <a:srcRect/>
            <a:stretch>
              <a:fillRect/>
            </a:stretch>
          </p:blipFill>
          <p:spPr bwMode="auto">
            <a:xfrm rot="337606">
              <a:off x="4752358" y="3407677"/>
              <a:ext cx="2133600" cy="86947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133600" y="2895600"/>
              <a:ext cx="2743200" cy="1768574"/>
            </a:xfrm>
            <a:prstGeom prst="rect">
              <a:avLst/>
            </a:prstGeom>
            <a:noFill/>
            <a:ln w="9525">
              <a:noFill/>
              <a:miter lim="800000"/>
              <a:headEnd/>
              <a:tailEnd/>
            </a:ln>
            <a:effectLst/>
          </p:spPr>
        </p:pic>
        <p:cxnSp>
          <p:nvCxnSpPr>
            <p:cNvPr id="44" name="Straight Connector 43"/>
            <p:cNvCxnSpPr/>
            <p:nvPr/>
          </p:nvCxnSpPr>
          <p:spPr bwMode="auto">
            <a:xfrm rot="10800000">
              <a:off x="1371600" y="2819400"/>
              <a:ext cx="304800" cy="228600"/>
            </a:xfrm>
            <a:prstGeom prst="line">
              <a:avLst/>
            </a:prstGeom>
            <a:solidFill>
              <a:schemeClr val="accent1"/>
            </a:solidFill>
            <a:ln w="38100" cap="rnd" cmpd="sng" algn="ctr">
              <a:solidFill>
                <a:schemeClr val="bg1">
                  <a:lumMod val="50000"/>
                </a:schemeClr>
              </a:solidFill>
              <a:prstDash val="solid"/>
              <a:round/>
              <a:headEnd type="none" w="med" len="med"/>
              <a:tailEnd type="none" w="med" len="med"/>
            </a:ln>
            <a:effectLst/>
          </p:spPr>
        </p:cxnSp>
        <p:cxnSp>
          <p:nvCxnSpPr>
            <p:cNvPr id="46" name="Straight Connector 45"/>
            <p:cNvCxnSpPr/>
            <p:nvPr/>
          </p:nvCxnSpPr>
          <p:spPr bwMode="auto">
            <a:xfrm rot="5400000" flipH="1" flipV="1">
              <a:off x="4267200" y="2438400"/>
              <a:ext cx="304800" cy="152400"/>
            </a:xfrm>
            <a:prstGeom prst="line">
              <a:avLst/>
            </a:prstGeom>
            <a:solidFill>
              <a:schemeClr val="accent1"/>
            </a:solidFill>
            <a:ln w="38100" cap="rnd" cmpd="sng" algn="ctr">
              <a:solidFill>
                <a:schemeClr val="bg1">
                  <a:lumMod val="50000"/>
                </a:schemeClr>
              </a:solidFill>
              <a:prstDash val="solid"/>
              <a:round/>
              <a:headEnd type="none" w="med" len="med"/>
              <a:tailEnd type="none" w="med" len="med"/>
            </a:ln>
            <a:effectLst/>
          </p:spPr>
        </p:cxnSp>
        <p:cxnSp>
          <p:nvCxnSpPr>
            <p:cNvPr id="47" name="Straight Connector 46"/>
            <p:cNvCxnSpPr/>
            <p:nvPr/>
          </p:nvCxnSpPr>
          <p:spPr bwMode="auto">
            <a:xfrm rot="5400000">
              <a:off x="1143000" y="4953000"/>
              <a:ext cx="228600" cy="228600"/>
            </a:xfrm>
            <a:prstGeom prst="line">
              <a:avLst/>
            </a:prstGeom>
            <a:solidFill>
              <a:schemeClr val="accent1"/>
            </a:solidFill>
            <a:ln w="38100" cap="rnd" cmpd="sng" algn="ctr">
              <a:solidFill>
                <a:schemeClr val="bg1">
                  <a:lumMod val="50000"/>
                </a:schemeClr>
              </a:solidFill>
              <a:prstDash val="solid"/>
              <a:round/>
              <a:headEnd type="none" w="med" len="med"/>
              <a:tailEnd type="none" w="med" len="med"/>
            </a:ln>
            <a:effectLst/>
          </p:spPr>
        </p:cxnSp>
        <p:cxnSp>
          <p:nvCxnSpPr>
            <p:cNvPr id="48" name="Straight Connector 47"/>
            <p:cNvCxnSpPr/>
            <p:nvPr/>
          </p:nvCxnSpPr>
          <p:spPr bwMode="auto">
            <a:xfrm rot="16200000" flipH="1">
              <a:off x="4267200" y="5029200"/>
              <a:ext cx="304800" cy="152400"/>
            </a:xfrm>
            <a:prstGeom prst="line">
              <a:avLst/>
            </a:prstGeom>
            <a:solidFill>
              <a:schemeClr val="accent1"/>
            </a:solidFill>
            <a:ln w="38100" cap="rnd" cmpd="sng" algn="ctr">
              <a:solidFill>
                <a:schemeClr val="bg1">
                  <a:lumMod val="50000"/>
                </a:schemeClr>
              </a:solidFill>
              <a:prstDash val="solid"/>
              <a:round/>
              <a:headEnd type="none" w="med" len="med"/>
              <a:tailEnd type="none" w="med" len="med"/>
            </a:ln>
            <a:effectLst/>
          </p:spPr>
        </p:cxnSp>
        <p:cxnSp>
          <p:nvCxnSpPr>
            <p:cNvPr id="49" name="Straight Connector 48"/>
            <p:cNvCxnSpPr/>
            <p:nvPr/>
          </p:nvCxnSpPr>
          <p:spPr bwMode="auto">
            <a:xfrm rot="5400000">
              <a:off x="2667000" y="5105400"/>
              <a:ext cx="457200" cy="152400"/>
            </a:xfrm>
            <a:prstGeom prst="line">
              <a:avLst/>
            </a:prstGeom>
            <a:solidFill>
              <a:schemeClr val="accent1"/>
            </a:solidFill>
            <a:ln w="38100" cap="rnd" cmpd="sng" algn="ctr">
              <a:solidFill>
                <a:schemeClr val="bg1">
                  <a:lumMod val="50000"/>
                </a:schemeClr>
              </a:solidFill>
              <a:prstDash val="solid"/>
              <a:round/>
              <a:headEnd type="none" w="med" len="med"/>
              <a:tailEnd type="none" w="med" len="med"/>
            </a:ln>
            <a:effectLst/>
          </p:spPr>
        </p:cxnSp>
        <p:cxnSp>
          <p:nvCxnSpPr>
            <p:cNvPr id="52" name="Straight Connector 51"/>
            <p:cNvCxnSpPr/>
            <p:nvPr/>
          </p:nvCxnSpPr>
          <p:spPr bwMode="auto">
            <a:xfrm rot="16200000" flipH="1">
              <a:off x="2781300" y="2476500"/>
              <a:ext cx="304800" cy="76200"/>
            </a:xfrm>
            <a:prstGeom prst="line">
              <a:avLst/>
            </a:prstGeom>
            <a:solidFill>
              <a:schemeClr val="accent1"/>
            </a:solidFill>
            <a:ln w="38100" cap="rnd" cmpd="sng" algn="ctr">
              <a:solidFill>
                <a:schemeClr val="bg1">
                  <a:lumMod val="50000"/>
                </a:schemeClr>
              </a:solidFill>
              <a:prstDash val="solid"/>
              <a:round/>
              <a:headEnd type="none" w="med" len="med"/>
              <a:tailEnd type="none" w="med" len="med"/>
            </a:ln>
            <a:effectLst/>
          </p:spPr>
        </p:cxnSp>
        <p:sp>
          <p:nvSpPr>
            <p:cNvPr id="53" name="Rectangle 52"/>
            <p:cNvSpPr/>
            <p:nvPr/>
          </p:nvSpPr>
          <p:spPr bwMode="auto">
            <a:xfrm>
              <a:off x="4864894" y="3638550"/>
              <a:ext cx="76200" cy="171450"/>
            </a:xfrm>
            <a:prstGeom prst="rect">
              <a:avLst/>
            </a:prstGeom>
            <a:solidFill>
              <a:schemeClr val="tx1">
                <a:lumMod val="85000"/>
                <a:lumOff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4" name="Straight Connector 53"/>
            <p:cNvCxnSpPr/>
            <p:nvPr/>
          </p:nvCxnSpPr>
          <p:spPr bwMode="auto">
            <a:xfrm rot="16200000" flipH="1">
              <a:off x="5905500" y="4914900"/>
              <a:ext cx="304800" cy="76200"/>
            </a:xfrm>
            <a:prstGeom prst="line">
              <a:avLst/>
            </a:prstGeom>
            <a:solidFill>
              <a:schemeClr val="accent1"/>
            </a:solidFill>
            <a:ln w="38100" cap="rnd" cmpd="sng" algn="ctr">
              <a:solidFill>
                <a:schemeClr val="bg1">
                  <a:lumMod val="50000"/>
                </a:schemeClr>
              </a:solidFill>
              <a:prstDash val="solid"/>
              <a:round/>
              <a:headEnd type="none" w="med" len="med"/>
              <a:tailEnd type="none" w="med" len="med"/>
            </a:ln>
            <a:effectLst/>
          </p:spPr>
        </p:cxnSp>
        <p:cxnSp>
          <p:nvCxnSpPr>
            <p:cNvPr id="55" name="Straight Connector 54"/>
            <p:cNvCxnSpPr/>
            <p:nvPr/>
          </p:nvCxnSpPr>
          <p:spPr bwMode="auto">
            <a:xfrm rot="5400000">
              <a:off x="6057900" y="2857500"/>
              <a:ext cx="381000" cy="152400"/>
            </a:xfrm>
            <a:prstGeom prst="line">
              <a:avLst/>
            </a:prstGeom>
            <a:solidFill>
              <a:schemeClr val="accent1"/>
            </a:solidFill>
            <a:ln w="38100" cap="rnd" cmpd="sng" algn="ctr">
              <a:solidFill>
                <a:schemeClr val="bg1">
                  <a:lumMod val="50000"/>
                </a:schemeClr>
              </a:solidFill>
              <a:prstDash val="solid"/>
              <a:round/>
              <a:headEnd type="none" w="med" len="med"/>
              <a:tailEnd type="none" w="med" len="med"/>
            </a:ln>
            <a:effectLst/>
          </p:spPr>
        </p:cxnSp>
        <p:grpSp>
          <p:nvGrpSpPr>
            <p:cNvPr id="56" name="Group 55"/>
            <p:cNvGrpSpPr>
              <a:grpSpLocks noChangeAspect="1"/>
            </p:cNvGrpSpPr>
            <p:nvPr/>
          </p:nvGrpSpPr>
          <p:grpSpPr bwMode="auto">
            <a:xfrm>
              <a:off x="6916747" y="3649668"/>
              <a:ext cx="1457327" cy="1255715"/>
              <a:chOff x="4357" y="2299"/>
              <a:chExt cx="918" cy="791"/>
            </a:xfrm>
          </p:grpSpPr>
          <p:sp>
            <p:nvSpPr>
              <p:cNvPr id="57" name="AutoShape 14"/>
              <p:cNvSpPr>
                <a:spLocks noChangeAspect="1" noChangeArrowheads="1" noTextEdit="1"/>
              </p:cNvSpPr>
              <p:nvPr/>
            </p:nvSpPr>
            <p:spPr bwMode="auto">
              <a:xfrm>
                <a:off x="4368" y="2304"/>
                <a:ext cx="856" cy="7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6"/>
              <p:cNvSpPr>
                <a:spLocks noEditPoints="1"/>
              </p:cNvSpPr>
              <p:nvPr/>
            </p:nvSpPr>
            <p:spPr bwMode="auto">
              <a:xfrm>
                <a:off x="4362" y="2304"/>
                <a:ext cx="913" cy="759"/>
              </a:xfrm>
              <a:custGeom>
                <a:avLst/>
                <a:gdLst/>
                <a:ahLst/>
                <a:cxnLst>
                  <a:cxn ang="0">
                    <a:pos x="745" y="2160"/>
                  </a:cxn>
                  <a:cxn ang="0">
                    <a:pos x="64" y="1243"/>
                  </a:cxn>
                  <a:cxn ang="0">
                    <a:pos x="1514" y="2993"/>
                  </a:cxn>
                  <a:cxn ang="0">
                    <a:pos x="1494" y="2813"/>
                  </a:cxn>
                  <a:cxn ang="0">
                    <a:pos x="1805" y="2698"/>
                  </a:cxn>
                  <a:cxn ang="0">
                    <a:pos x="1846" y="2412"/>
                  </a:cxn>
                  <a:cxn ang="0">
                    <a:pos x="3266" y="2597"/>
                  </a:cxn>
                  <a:cxn ang="0">
                    <a:pos x="2551" y="2189"/>
                  </a:cxn>
                  <a:cxn ang="0">
                    <a:pos x="3009" y="1807"/>
                  </a:cxn>
                  <a:cxn ang="0">
                    <a:pos x="3539" y="1732"/>
                  </a:cxn>
                  <a:cxn ang="0">
                    <a:pos x="2452" y="1531"/>
                  </a:cxn>
                  <a:cxn ang="0">
                    <a:pos x="3079" y="1130"/>
                  </a:cxn>
                  <a:cxn ang="0">
                    <a:pos x="2952" y="921"/>
                  </a:cxn>
                  <a:cxn ang="0">
                    <a:pos x="2763" y="513"/>
                  </a:cxn>
                  <a:cxn ang="0">
                    <a:pos x="2018" y="368"/>
                  </a:cxn>
                  <a:cxn ang="0">
                    <a:pos x="1538" y="262"/>
                  </a:cxn>
                  <a:cxn ang="0">
                    <a:pos x="1210" y="186"/>
                  </a:cxn>
                  <a:cxn ang="0">
                    <a:pos x="257" y="420"/>
                  </a:cxn>
                  <a:cxn ang="0">
                    <a:pos x="1169" y="114"/>
                  </a:cxn>
                  <a:cxn ang="0">
                    <a:pos x="1934" y="43"/>
                  </a:cxn>
                  <a:cxn ang="0">
                    <a:pos x="1534" y="362"/>
                  </a:cxn>
                  <a:cxn ang="0">
                    <a:pos x="2396" y="226"/>
                  </a:cxn>
                  <a:cxn ang="0">
                    <a:pos x="3059" y="417"/>
                  </a:cxn>
                  <a:cxn ang="0">
                    <a:pos x="2439" y="805"/>
                  </a:cxn>
                  <a:cxn ang="0">
                    <a:pos x="3172" y="846"/>
                  </a:cxn>
                  <a:cxn ang="0">
                    <a:pos x="2467" y="1454"/>
                  </a:cxn>
                  <a:cxn ang="0">
                    <a:pos x="3714" y="1741"/>
                  </a:cxn>
                  <a:cxn ang="0">
                    <a:pos x="2374" y="1971"/>
                  </a:cxn>
                  <a:cxn ang="0">
                    <a:pos x="2656" y="2142"/>
                  </a:cxn>
                  <a:cxn ang="0">
                    <a:pos x="3581" y="2656"/>
                  </a:cxn>
                  <a:cxn ang="0">
                    <a:pos x="2057" y="2471"/>
                  </a:cxn>
                  <a:cxn ang="0">
                    <a:pos x="2819" y="3218"/>
                  </a:cxn>
                  <a:cxn ang="0">
                    <a:pos x="1466" y="2573"/>
                  </a:cxn>
                  <a:cxn ang="0">
                    <a:pos x="1732" y="3320"/>
                  </a:cxn>
                  <a:cxn ang="0">
                    <a:pos x="1085" y="1676"/>
                  </a:cxn>
                  <a:cxn ang="0">
                    <a:pos x="166" y="1224"/>
                  </a:cxn>
                  <a:cxn ang="0">
                    <a:pos x="941" y="1512"/>
                  </a:cxn>
                  <a:cxn ang="0">
                    <a:pos x="923" y="1402"/>
                  </a:cxn>
                  <a:cxn ang="0">
                    <a:pos x="1267" y="1275"/>
                  </a:cxn>
                  <a:cxn ang="0">
                    <a:pos x="1267" y="1241"/>
                  </a:cxn>
                  <a:cxn ang="0">
                    <a:pos x="1140" y="874"/>
                  </a:cxn>
                  <a:cxn ang="0">
                    <a:pos x="1005" y="774"/>
                  </a:cxn>
                  <a:cxn ang="0">
                    <a:pos x="846" y="605"/>
                  </a:cxn>
                  <a:cxn ang="0">
                    <a:pos x="518" y="692"/>
                  </a:cxn>
                  <a:cxn ang="0">
                    <a:pos x="944" y="431"/>
                  </a:cxn>
                  <a:cxn ang="0">
                    <a:pos x="956" y="688"/>
                  </a:cxn>
                  <a:cxn ang="0">
                    <a:pos x="1625" y="808"/>
                  </a:cxn>
                  <a:cxn ang="0">
                    <a:pos x="999" y="976"/>
                  </a:cxn>
                  <a:cxn ang="0">
                    <a:pos x="1464" y="1360"/>
                  </a:cxn>
                  <a:cxn ang="0">
                    <a:pos x="978" y="1287"/>
                  </a:cxn>
                  <a:cxn ang="0">
                    <a:pos x="1085" y="1676"/>
                  </a:cxn>
                </a:cxnLst>
                <a:rect l="0" t="0" r="r" b="b"/>
                <a:pathLst>
                  <a:path w="4019" h="3326">
                    <a:moveTo>
                      <a:pt x="1469" y="3069"/>
                    </a:moveTo>
                    <a:cubicBezTo>
                      <a:pt x="1339" y="2926"/>
                      <a:pt x="1013" y="2517"/>
                      <a:pt x="745" y="2160"/>
                    </a:cubicBezTo>
                    <a:cubicBezTo>
                      <a:pt x="476" y="1803"/>
                      <a:pt x="204" y="1461"/>
                      <a:pt x="141" y="1399"/>
                    </a:cubicBezTo>
                    <a:cubicBezTo>
                      <a:pt x="19" y="1282"/>
                      <a:pt x="0" y="1243"/>
                      <a:pt x="64" y="1243"/>
                    </a:cubicBezTo>
                    <a:cubicBezTo>
                      <a:pt x="123" y="1243"/>
                      <a:pt x="401" y="1570"/>
                      <a:pt x="759" y="2061"/>
                    </a:cubicBezTo>
                    <a:cubicBezTo>
                      <a:pt x="1098" y="2526"/>
                      <a:pt x="1273" y="2742"/>
                      <a:pt x="1514" y="2993"/>
                    </a:cubicBezTo>
                    <a:lnTo>
                      <a:pt x="1664" y="3148"/>
                    </a:lnTo>
                    <a:lnTo>
                      <a:pt x="1494" y="2813"/>
                    </a:lnTo>
                    <a:cubicBezTo>
                      <a:pt x="1400" y="2630"/>
                      <a:pt x="1330" y="2468"/>
                      <a:pt x="1339" y="2454"/>
                    </a:cubicBezTo>
                    <a:cubicBezTo>
                      <a:pt x="1358" y="2422"/>
                      <a:pt x="1392" y="2440"/>
                      <a:pt x="1805" y="2698"/>
                    </a:cubicBezTo>
                    <a:cubicBezTo>
                      <a:pt x="2281" y="2995"/>
                      <a:pt x="2726" y="3209"/>
                      <a:pt x="2700" y="3127"/>
                    </a:cubicBezTo>
                    <a:cubicBezTo>
                      <a:pt x="2691" y="3098"/>
                      <a:pt x="2037" y="2550"/>
                      <a:pt x="1846" y="2412"/>
                    </a:cubicBezTo>
                    <a:cubicBezTo>
                      <a:pt x="1719" y="2320"/>
                      <a:pt x="1860" y="2325"/>
                      <a:pt x="2269" y="2429"/>
                    </a:cubicBezTo>
                    <a:cubicBezTo>
                      <a:pt x="2717" y="2542"/>
                      <a:pt x="3048" y="2598"/>
                      <a:pt x="3266" y="2597"/>
                    </a:cubicBezTo>
                    <a:cubicBezTo>
                      <a:pt x="3390" y="2596"/>
                      <a:pt x="3394" y="2593"/>
                      <a:pt x="3341" y="2552"/>
                    </a:cubicBezTo>
                    <a:cubicBezTo>
                      <a:pt x="3237" y="2471"/>
                      <a:pt x="2977" y="2352"/>
                      <a:pt x="2551" y="2189"/>
                    </a:cubicBezTo>
                    <a:cubicBezTo>
                      <a:pt x="2101" y="2017"/>
                      <a:pt x="2048" y="1989"/>
                      <a:pt x="2109" y="1951"/>
                    </a:cubicBezTo>
                    <a:cubicBezTo>
                      <a:pt x="2156" y="1922"/>
                      <a:pt x="2625" y="1847"/>
                      <a:pt x="3009" y="1807"/>
                    </a:cubicBezTo>
                    <a:cubicBezTo>
                      <a:pt x="3167" y="1790"/>
                      <a:pt x="3351" y="1766"/>
                      <a:pt x="3418" y="1754"/>
                    </a:cubicBezTo>
                    <a:lnTo>
                      <a:pt x="3539" y="1732"/>
                    </a:lnTo>
                    <a:lnTo>
                      <a:pt x="3383" y="1684"/>
                    </a:lnTo>
                    <a:cubicBezTo>
                      <a:pt x="3247" y="1641"/>
                      <a:pt x="3015" y="1603"/>
                      <a:pt x="2452" y="1531"/>
                    </a:cubicBezTo>
                    <a:cubicBezTo>
                      <a:pt x="2349" y="1518"/>
                      <a:pt x="2297" y="1498"/>
                      <a:pt x="2297" y="1472"/>
                    </a:cubicBezTo>
                    <a:cubicBezTo>
                      <a:pt x="2297" y="1430"/>
                      <a:pt x="2348" y="1408"/>
                      <a:pt x="3079" y="1130"/>
                    </a:cubicBezTo>
                    <a:lnTo>
                      <a:pt x="3579" y="941"/>
                    </a:lnTo>
                    <a:lnTo>
                      <a:pt x="2952" y="921"/>
                    </a:lnTo>
                    <a:cubicBezTo>
                      <a:pt x="2607" y="910"/>
                      <a:pt x="2315" y="891"/>
                      <a:pt x="2302" y="878"/>
                    </a:cubicBezTo>
                    <a:cubicBezTo>
                      <a:pt x="2270" y="846"/>
                      <a:pt x="2474" y="684"/>
                      <a:pt x="2763" y="513"/>
                    </a:cubicBezTo>
                    <a:cubicBezTo>
                      <a:pt x="3163" y="275"/>
                      <a:pt x="3160" y="286"/>
                      <a:pt x="2819" y="285"/>
                    </a:cubicBezTo>
                    <a:cubicBezTo>
                      <a:pt x="2617" y="284"/>
                      <a:pt x="2363" y="310"/>
                      <a:pt x="2018" y="368"/>
                    </a:cubicBezTo>
                    <a:cubicBezTo>
                      <a:pt x="1477" y="458"/>
                      <a:pt x="1351" y="469"/>
                      <a:pt x="1351" y="424"/>
                    </a:cubicBezTo>
                    <a:cubicBezTo>
                      <a:pt x="1351" y="409"/>
                      <a:pt x="1436" y="336"/>
                      <a:pt x="1538" y="262"/>
                    </a:cubicBezTo>
                    <a:cubicBezTo>
                      <a:pt x="1844" y="43"/>
                      <a:pt x="1839" y="51"/>
                      <a:pt x="1662" y="69"/>
                    </a:cubicBezTo>
                    <a:cubicBezTo>
                      <a:pt x="1577" y="78"/>
                      <a:pt x="1373" y="131"/>
                      <a:pt x="1210" y="186"/>
                    </a:cubicBezTo>
                    <a:cubicBezTo>
                      <a:pt x="873" y="300"/>
                      <a:pt x="345" y="453"/>
                      <a:pt x="286" y="453"/>
                    </a:cubicBezTo>
                    <a:cubicBezTo>
                      <a:pt x="264" y="453"/>
                      <a:pt x="251" y="438"/>
                      <a:pt x="257" y="420"/>
                    </a:cubicBezTo>
                    <a:cubicBezTo>
                      <a:pt x="263" y="401"/>
                      <a:pt x="393" y="351"/>
                      <a:pt x="545" y="308"/>
                    </a:cubicBezTo>
                    <a:cubicBezTo>
                      <a:pt x="698" y="264"/>
                      <a:pt x="978" y="177"/>
                      <a:pt x="1169" y="114"/>
                    </a:cubicBezTo>
                    <a:cubicBezTo>
                      <a:pt x="1469" y="14"/>
                      <a:pt x="1542" y="0"/>
                      <a:pt x="1720" y="7"/>
                    </a:cubicBezTo>
                    <a:cubicBezTo>
                      <a:pt x="1833" y="11"/>
                      <a:pt x="1929" y="28"/>
                      <a:pt x="1934" y="43"/>
                    </a:cubicBezTo>
                    <a:cubicBezTo>
                      <a:pt x="1939" y="59"/>
                      <a:pt x="1849" y="135"/>
                      <a:pt x="1735" y="213"/>
                    </a:cubicBezTo>
                    <a:cubicBezTo>
                      <a:pt x="1620" y="290"/>
                      <a:pt x="1530" y="358"/>
                      <a:pt x="1534" y="362"/>
                    </a:cubicBezTo>
                    <a:cubicBezTo>
                      <a:pt x="1539" y="367"/>
                      <a:pt x="1693" y="344"/>
                      <a:pt x="1877" y="311"/>
                    </a:cubicBezTo>
                    <a:cubicBezTo>
                      <a:pt x="2061" y="278"/>
                      <a:pt x="2295" y="240"/>
                      <a:pt x="2396" y="226"/>
                    </a:cubicBezTo>
                    <a:cubicBezTo>
                      <a:pt x="2654" y="190"/>
                      <a:pt x="3206" y="192"/>
                      <a:pt x="3229" y="229"/>
                    </a:cubicBezTo>
                    <a:cubicBezTo>
                      <a:pt x="3253" y="267"/>
                      <a:pt x="3168" y="361"/>
                      <a:pt x="3059" y="417"/>
                    </a:cubicBezTo>
                    <a:cubicBezTo>
                      <a:pt x="3012" y="441"/>
                      <a:pt x="2854" y="538"/>
                      <a:pt x="2707" y="633"/>
                    </a:cubicBezTo>
                    <a:lnTo>
                      <a:pt x="2439" y="805"/>
                    </a:lnTo>
                    <a:lnTo>
                      <a:pt x="2566" y="824"/>
                    </a:lnTo>
                    <a:cubicBezTo>
                      <a:pt x="2635" y="835"/>
                      <a:pt x="2908" y="845"/>
                      <a:pt x="3172" y="846"/>
                    </a:cubicBezTo>
                    <a:cubicBezTo>
                      <a:pt x="4019" y="850"/>
                      <a:pt x="4017" y="854"/>
                      <a:pt x="2862" y="1301"/>
                    </a:cubicBezTo>
                    <a:lnTo>
                      <a:pt x="2467" y="1454"/>
                    </a:lnTo>
                    <a:lnTo>
                      <a:pt x="2664" y="1476"/>
                    </a:lnTo>
                    <a:cubicBezTo>
                      <a:pt x="3166" y="1532"/>
                      <a:pt x="3689" y="1664"/>
                      <a:pt x="3714" y="1741"/>
                    </a:cubicBezTo>
                    <a:cubicBezTo>
                      <a:pt x="3729" y="1785"/>
                      <a:pt x="3536" y="1825"/>
                      <a:pt x="2974" y="1893"/>
                    </a:cubicBezTo>
                    <a:cubicBezTo>
                      <a:pt x="2710" y="1925"/>
                      <a:pt x="2440" y="1960"/>
                      <a:pt x="2374" y="1971"/>
                    </a:cubicBezTo>
                    <a:lnTo>
                      <a:pt x="2253" y="1991"/>
                    </a:lnTo>
                    <a:lnTo>
                      <a:pt x="2656" y="2142"/>
                    </a:lnTo>
                    <a:cubicBezTo>
                      <a:pt x="2878" y="2225"/>
                      <a:pt x="3129" y="2332"/>
                      <a:pt x="3214" y="2379"/>
                    </a:cubicBezTo>
                    <a:cubicBezTo>
                      <a:pt x="3394" y="2477"/>
                      <a:pt x="3581" y="2619"/>
                      <a:pt x="3581" y="2656"/>
                    </a:cubicBezTo>
                    <a:cubicBezTo>
                      <a:pt x="3581" y="2730"/>
                      <a:pt x="2872" y="2664"/>
                      <a:pt x="2389" y="2545"/>
                    </a:cubicBezTo>
                    <a:cubicBezTo>
                      <a:pt x="2206" y="2501"/>
                      <a:pt x="2057" y="2467"/>
                      <a:pt x="2057" y="2471"/>
                    </a:cubicBezTo>
                    <a:cubicBezTo>
                      <a:pt x="2057" y="2475"/>
                      <a:pt x="2203" y="2596"/>
                      <a:pt x="2382" y="2740"/>
                    </a:cubicBezTo>
                    <a:cubicBezTo>
                      <a:pt x="2685" y="2984"/>
                      <a:pt x="2819" y="3131"/>
                      <a:pt x="2819" y="3218"/>
                    </a:cubicBezTo>
                    <a:cubicBezTo>
                      <a:pt x="2819" y="3326"/>
                      <a:pt x="2366" y="3132"/>
                      <a:pt x="1811" y="2787"/>
                    </a:cubicBezTo>
                    <a:lnTo>
                      <a:pt x="1466" y="2573"/>
                    </a:lnTo>
                    <a:lnTo>
                      <a:pt x="1603" y="2848"/>
                    </a:lnTo>
                    <a:cubicBezTo>
                      <a:pt x="1738" y="3116"/>
                      <a:pt x="1789" y="3303"/>
                      <a:pt x="1732" y="3320"/>
                    </a:cubicBezTo>
                    <a:cubicBezTo>
                      <a:pt x="1717" y="3324"/>
                      <a:pt x="1598" y="3211"/>
                      <a:pt x="1469" y="3069"/>
                    </a:cubicBezTo>
                    <a:close/>
                    <a:moveTo>
                      <a:pt x="1085" y="1676"/>
                    </a:moveTo>
                    <a:cubicBezTo>
                      <a:pt x="951" y="1585"/>
                      <a:pt x="515" y="1381"/>
                      <a:pt x="314" y="1315"/>
                    </a:cubicBezTo>
                    <a:cubicBezTo>
                      <a:pt x="224" y="1285"/>
                      <a:pt x="166" y="1250"/>
                      <a:pt x="166" y="1224"/>
                    </a:cubicBezTo>
                    <a:cubicBezTo>
                      <a:pt x="166" y="1194"/>
                      <a:pt x="184" y="1188"/>
                      <a:pt x="230" y="1201"/>
                    </a:cubicBezTo>
                    <a:cubicBezTo>
                      <a:pt x="347" y="1236"/>
                      <a:pt x="807" y="1437"/>
                      <a:pt x="941" y="1512"/>
                    </a:cubicBezTo>
                    <a:cubicBezTo>
                      <a:pt x="1014" y="1553"/>
                      <a:pt x="1080" y="1580"/>
                      <a:pt x="1087" y="1573"/>
                    </a:cubicBezTo>
                    <a:cubicBezTo>
                      <a:pt x="1094" y="1566"/>
                      <a:pt x="1020" y="1489"/>
                      <a:pt x="923" y="1402"/>
                    </a:cubicBezTo>
                    <a:cubicBezTo>
                      <a:pt x="702" y="1206"/>
                      <a:pt x="718" y="1168"/>
                      <a:pt x="1002" y="1217"/>
                    </a:cubicBezTo>
                    <a:cubicBezTo>
                      <a:pt x="1109" y="1235"/>
                      <a:pt x="1228" y="1261"/>
                      <a:pt x="1267" y="1275"/>
                    </a:cubicBezTo>
                    <a:lnTo>
                      <a:pt x="1337" y="1299"/>
                    </a:lnTo>
                    <a:lnTo>
                      <a:pt x="1267" y="1241"/>
                    </a:lnTo>
                    <a:cubicBezTo>
                      <a:pt x="1228" y="1210"/>
                      <a:pt x="1115" y="1126"/>
                      <a:pt x="1016" y="1055"/>
                    </a:cubicBezTo>
                    <a:cubicBezTo>
                      <a:pt x="799" y="901"/>
                      <a:pt x="815" y="878"/>
                      <a:pt x="1140" y="874"/>
                    </a:cubicBezTo>
                    <a:cubicBezTo>
                      <a:pt x="1422" y="871"/>
                      <a:pt x="1537" y="836"/>
                      <a:pt x="1351" y="810"/>
                    </a:cubicBezTo>
                    <a:cubicBezTo>
                      <a:pt x="1282" y="800"/>
                      <a:pt x="1126" y="784"/>
                      <a:pt x="1005" y="774"/>
                    </a:cubicBezTo>
                    <a:cubicBezTo>
                      <a:pt x="884" y="763"/>
                      <a:pt x="778" y="743"/>
                      <a:pt x="769" y="728"/>
                    </a:cubicBezTo>
                    <a:cubicBezTo>
                      <a:pt x="760" y="714"/>
                      <a:pt x="794" y="658"/>
                      <a:pt x="846" y="605"/>
                    </a:cubicBezTo>
                    <a:cubicBezTo>
                      <a:pt x="897" y="552"/>
                      <a:pt x="927" y="509"/>
                      <a:pt x="912" y="509"/>
                    </a:cubicBezTo>
                    <a:cubicBezTo>
                      <a:pt x="896" y="509"/>
                      <a:pt x="719" y="592"/>
                      <a:pt x="518" y="692"/>
                    </a:cubicBezTo>
                    <a:cubicBezTo>
                      <a:pt x="140" y="882"/>
                      <a:pt x="98" y="898"/>
                      <a:pt x="116" y="844"/>
                    </a:cubicBezTo>
                    <a:cubicBezTo>
                      <a:pt x="139" y="773"/>
                      <a:pt x="790" y="448"/>
                      <a:pt x="944" y="431"/>
                    </a:cubicBezTo>
                    <a:cubicBezTo>
                      <a:pt x="1110" y="412"/>
                      <a:pt x="1127" y="463"/>
                      <a:pt x="994" y="579"/>
                    </a:cubicBezTo>
                    <a:cubicBezTo>
                      <a:pt x="886" y="673"/>
                      <a:pt x="886" y="673"/>
                      <a:pt x="956" y="688"/>
                    </a:cubicBezTo>
                    <a:cubicBezTo>
                      <a:pt x="995" y="696"/>
                      <a:pt x="1122" y="711"/>
                      <a:pt x="1239" y="720"/>
                    </a:cubicBezTo>
                    <a:cubicBezTo>
                      <a:pt x="1482" y="738"/>
                      <a:pt x="1612" y="768"/>
                      <a:pt x="1625" y="808"/>
                    </a:cubicBezTo>
                    <a:cubicBezTo>
                      <a:pt x="1643" y="861"/>
                      <a:pt x="1424" y="939"/>
                      <a:pt x="1210" y="958"/>
                    </a:cubicBezTo>
                    <a:lnTo>
                      <a:pt x="999" y="976"/>
                    </a:lnTo>
                    <a:lnTo>
                      <a:pt x="1086" y="1023"/>
                    </a:lnTo>
                    <a:cubicBezTo>
                      <a:pt x="1258" y="1116"/>
                      <a:pt x="1464" y="1299"/>
                      <a:pt x="1464" y="1360"/>
                    </a:cubicBezTo>
                    <a:cubicBezTo>
                      <a:pt x="1464" y="1408"/>
                      <a:pt x="1453" y="1415"/>
                      <a:pt x="1401" y="1399"/>
                    </a:cubicBezTo>
                    <a:cubicBezTo>
                      <a:pt x="1311" y="1372"/>
                      <a:pt x="1069" y="1308"/>
                      <a:pt x="978" y="1287"/>
                    </a:cubicBezTo>
                    <a:cubicBezTo>
                      <a:pt x="905" y="1271"/>
                      <a:pt x="908" y="1277"/>
                      <a:pt x="1022" y="1382"/>
                    </a:cubicBezTo>
                    <a:cubicBezTo>
                      <a:pt x="1264" y="1605"/>
                      <a:pt x="1312" y="1830"/>
                      <a:pt x="1085" y="1676"/>
                    </a:cubicBezTo>
                    <a:close/>
                  </a:path>
                </a:pathLst>
              </a:custGeom>
              <a:solidFill>
                <a:srgbClr val="E5E5E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7"/>
              <p:cNvSpPr>
                <a:spLocks noEditPoints="1"/>
              </p:cNvSpPr>
              <p:nvPr/>
            </p:nvSpPr>
            <p:spPr bwMode="auto">
              <a:xfrm>
                <a:off x="4368" y="2304"/>
                <a:ext cx="883" cy="786"/>
              </a:xfrm>
              <a:custGeom>
                <a:avLst/>
                <a:gdLst/>
                <a:ahLst/>
                <a:cxnLst>
                  <a:cxn ang="0">
                    <a:pos x="661" y="2075"/>
                  </a:cxn>
                  <a:cxn ang="0">
                    <a:pos x="0" y="1260"/>
                  </a:cxn>
                  <a:cxn ang="0">
                    <a:pos x="1637" y="3143"/>
                  </a:cxn>
                  <a:cxn ang="0">
                    <a:pos x="1332" y="2469"/>
                  </a:cxn>
                  <a:cxn ang="0">
                    <a:pos x="2675" y="3148"/>
                  </a:cxn>
                  <a:cxn ang="0">
                    <a:pos x="1791" y="2345"/>
                  </a:cxn>
                  <a:cxn ang="0">
                    <a:pos x="3245" y="2596"/>
                  </a:cxn>
                  <a:cxn ang="0">
                    <a:pos x="2498" y="2172"/>
                  </a:cxn>
                  <a:cxn ang="0">
                    <a:pos x="3102" y="1792"/>
                  </a:cxn>
                  <a:cxn ang="0">
                    <a:pos x="3076" y="1612"/>
                  </a:cxn>
                  <a:cxn ang="0">
                    <a:pos x="2258" y="1467"/>
                  </a:cxn>
                  <a:cxn ang="0">
                    <a:pos x="3563" y="940"/>
                  </a:cxn>
                  <a:cxn ang="0">
                    <a:pos x="2276" y="876"/>
                  </a:cxn>
                  <a:cxn ang="0">
                    <a:pos x="3104" y="290"/>
                  </a:cxn>
                  <a:cxn ang="0">
                    <a:pos x="1326" y="428"/>
                  </a:cxn>
                  <a:cxn ang="0">
                    <a:pos x="1778" y="64"/>
                  </a:cxn>
                  <a:cxn ang="0">
                    <a:pos x="265" y="452"/>
                  </a:cxn>
                  <a:cxn ang="0">
                    <a:pos x="664" y="268"/>
                  </a:cxn>
                  <a:cxn ang="0">
                    <a:pos x="1683" y="0"/>
                  </a:cxn>
                  <a:cxn ang="0">
                    <a:pos x="1526" y="367"/>
                  </a:cxn>
                  <a:cxn ang="0">
                    <a:pos x="2738" y="208"/>
                  </a:cxn>
                  <a:cxn ang="0">
                    <a:pos x="2582" y="689"/>
                  </a:cxn>
                  <a:cxn ang="0">
                    <a:pos x="2540" y="823"/>
                  </a:cxn>
                  <a:cxn ang="0">
                    <a:pos x="3746" y="913"/>
                  </a:cxn>
                  <a:cxn ang="0">
                    <a:pos x="2461" y="1453"/>
                  </a:cxn>
                  <a:cxn ang="0">
                    <a:pos x="3283" y="1583"/>
                  </a:cxn>
                  <a:cxn ang="0">
                    <a:pos x="2555" y="2114"/>
                  </a:cxn>
                  <a:cxn ang="0">
                    <a:pos x="2145" y="2485"/>
                  </a:cxn>
                  <a:cxn ang="0">
                    <a:pos x="2290" y="2691"/>
                  </a:cxn>
                  <a:cxn ang="0">
                    <a:pos x="1440" y="2572"/>
                  </a:cxn>
                  <a:cxn ang="0">
                    <a:pos x="1725" y="3310"/>
                  </a:cxn>
                  <a:cxn ang="0">
                    <a:pos x="917" y="1593"/>
                  </a:cxn>
                  <a:cxn ang="0">
                    <a:pos x="154" y="1216"/>
                  </a:cxn>
                  <a:cxn ang="0">
                    <a:pos x="1087" y="1604"/>
                  </a:cxn>
                  <a:cxn ang="0">
                    <a:pos x="758" y="1202"/>
                  </a:cxn>
                  <a:cxn ang="0">
                    <a:pos x="1287" y="1274"/>
                  </a:cxn>
                  <a:cxn ang="0">
                    <a:pos x="854" y="922"/>
                  </a:cxn>
                  <a:cxn ang="0">
                    <a:pos x="1008" y="774"/>
                  </a:cxn>
                  <a:cxn ang="0">
                    <a:pos x="828" y="606"/>
                  </a:cxn>
                  <a:cxn ang="0">
                    <a:pos x="490" y="690"/>
                  </a:cxn>
                  <a:cxn ang="0">
                    <a:pos x="487" y="608"/>
                  </a:cxn>
                  <a:cxn ang="0">
                    <a:pos x="973" y="565"/>
                  </a:cxn>
                  <a:cxn ang="0">
                    <a:pos x="1595" y="803"/>
                  </a:cxn>
                  <a:cxn ang="0">
                    <a:pos x="981" y="974"/>
                  </a:cxn>
                  <a:cxn ang="0">
                    <a:pos x="1436" y="1396"/>
                  </a:cxn>
                  <a:cxn ang="0">
                    <a:pos x="960" y="1288"/>
                  </a:cxn>
                  <a:cxn ang="0">
                    <a:pos x="969" y="1368"/>
                  </a:cxn>
                  <a:cxn ang="0">
                    <a:pos x="917" y="1593"/>
                  </a:cxn>
                </a:cxnLst>
                <a:rect l="0" t="0" r="r" b="b"/>
                <a:pathLst>
                  <a:path w="3891" h="3445">
                    <a:moveTo>
                      <a:pt x="1460" y="3071"/>
                    </a:moveTo>
                    <a:cubicBezTo>
                      <a:pt x="1155" y="2737"/>
                      <a:pt x="1041" y="2596"/>
                      <a:pt x="661" y="2075"/>
                    </a:cubicBezTo>
                    <a:cubicBezTo>
                      <a:pt x="492" y="1842"/>
                      <a:pt x="273" y="1568"/>
                      <a:pt x="176" y="1465"/>
                    </a:cubicBezTo>
                    <a:cubicBezTo>
                      <a:pt x="79" y="1362"/>
                      <a:pt x="0" y="1269"/>
                      <a:pt x="0" y="1260"/>
                    </a:cubicBezTo>
                    <a:cubicBezTo>
                      <a:pt x="0" y="1149"/>
                      <a:pt x="305" y="1487"/>
                      <a:pt x="785" y="2131"/>
                    </a:cubicBezTo>
                    <a:cubicBezTo>
                      <a:pt x="1153" y="2623"/>
                      <a:pt x="1637" y="3199"/>
                      <a:pt x="1637" y="3143"/>
                    </a:cubicBezTo>
                    <a:cubicBezTo>
                      <a:pt x="1637" y="3133"/>
                      <a:pt x="1566" y="2986"/>
                      <a:pt x="1480" y="2816"/>
                    </a:cubicBezTo>
                    <a:cubicBezTo>
                      <a:pt x="1394" y="2647"/>
                      <a:pt x="1327" y="2491"/>
                      <a:pt x="1332" y="2469"/>
                    </a:cubicBezTo>
                    <a:cubicBezTo>
                      <a:pt x="1338" y="2443"/>
                      <a:pt x="1487" y="2520"/>
                      <a:pt x="1796" y="2709"/>
                    </a:cubicBezTo>
                    <a:cubicBezTo>
                      <a:pt x="2223" y="2970"/>
                      <a:pt x="2643" y="3180"/>
                      <a:pt x="2675" y="3148"/>
                    </a:cubicBezTo>
                    <a:cubicBezTo>
                      <a:pt x="2701" y="3122"/>
                      <a:pt x="2612" y="3040"/>
                      <a:pt x="2194" y="2703"/>
                    </a:cubicBezTo>
                    <a:cubicBezTo>
                      <a:pt x="1964" y="2519"/>
                      <a:pt x="1783" y="2357"/>
                      <a:pt x="1791" y="2345"/>
                    </a:cubicBezTo>
                    <a:cubicBezTo>
                      <a:pt x="1798" y="2332"/>
                      <a:pt x="1997" y="2371"/>
                      <a:pt x="2233" y="2431"/>
                    </a:cubicBezTo>
                    <a:cubicBezTo>
                      <a:pt x="2668" y="2541"/>
                      <a:pt x="3013" y="2597"/>
                      <a:pt x="3245" y="2596"/>
                    </a:cubicBezTo>
                    <a:cubicBezTo>
                      <a:pt x="3366" y="2595"/>
                      <a:pt x="3370" y="2592"/>
                      <a:pt x="3316" y="2551"/>
                    </a:cubicBezTo>
                    <a:cubicBezTo>
                      <a:pt x="3211" y="2469"/>
                      <a:pt x="2894" y="2323"/>
                      <a:pt x="2498" y="2172"/>
                    </a:cubicBezTo>
                    <a:cubicBezTo>
                      <a:pt x="2067" y="2009"/>
                      <a:pt x="2026" y="1986"/>
                      <a:pt x="2086" y="1949"/>
                    </a:cubicBezTo>
                    <a:cubicBezTo>
                      <a:pt x="2133" y="1920"/>
                      <a:pt x="2575" y="1852"/>
                      <a:pt x="3102" y="1792"/>
                    </a:cubicBezTo>
                    <a:cubicBezTo>
                      <a:pt x="3311" y="1769"/>
                      <a:pt x="3486" y="1744"/>
                      <a:pt x="3492" y="1738"/>
                    </a:cubicBezTo>
                    <a:cubicBezTo>
                      <a:pt x="3509" y="1722"/>
                      <a:pt x="3254" y="1645"/>
                      <a:pt x="3076" y="1612"/>
                    </a:cubicBezTo>
                    <a:cubicBezTo>
                      <a:pt x="2991" y="1596"/>
                      <a:pt x="2792" y="1570"/>
                      <a:pt x="2635" y="1554"/>
                    </a:cubicBezTo>
                    <a:cubicBezTo>
                      <a:pt x="2337" y="1524"/>
                      <a:pt x="2258" y="1505"/>
                      <a:pt x="2258" y="1467"/>
                    </a:cubicBezTo>
                    <a:cubicBezTo>
                      <a:pt x="2258" y="1447"/>
                      <a:pt x="2943" y="1167"/>
                      <a:pt x="3411" y="996"/>
                    </a:cubicBezTo>
                    <a:lnTo>
                      <a:pt x="3563" y="940"/>
                    </a:lnTo>
                    <a:lnTo>
                      <a:pt x="2932" y="920"/>
                    </a:lnTo>
                    <a:cubicBezTo>
                      <a:pt x="2584" y="909"/>
                      <a:pt x="2289" y="889"/>
                      <a:pt x="2276" y="876"/>
                    </a:cubicBezTo>
                    <a:cubicBezTo>
                      <a:pt x="2246" y="846"/>
                      <a:pt x="2524" y="638"/>
                      <a:pt x="2850" y="445"/>
                    </a:cubicBezTo>
                    <a:cubicBezTo>
                      <a:pt x="2982" y="368"/>
                      <a:pt x="3097" y="298"/>
                      <a:pt x="3104" y="290"/>
                    </a:cubicBezTo>
                    <a:cubicBezTo>
                      <a:pt x="3142" y="252"/>
                      <a:pt x="2245" y="310"/>
                      <a:pt x="1989" y="363"/>
                    </a:cubicBezTo>
                    <a:cubicBezTo>
                      <a:pt x="1606" y="441"/>
                      <a:pt x="1326" y="468"/>
                      <a:pt x="1326" y="428"/>
                    </a:cubicBezTo>
                    <a:cubicBezTo>
                      <a:pt x="1326" y="411"/>
                      <a:pt x="1428" y="325"/>
                      <a:pt x="1552" y="238"/>
                    </a:cubicBezTo>
                    <a:cubicBezTo>
                      <a:pt x="1676" y="151"/>
                      <a:pt x="1778" y="73"/>
                      <a:pt x="1778" y="64"/>
                    </a:cubicBezTo>
                    <a:cubicBezTo>
                      <a:pt x="1778" y="35"/>
                      <a:pt x="1453" y="82"/>
                      <a:pt x="1347" y="126"/>
                    </a:cubicBezTo>
                    <a:cubicBezTo>
                      <a:pt x="1206" y="185"/>
                      <a:pt x="319" y="452"/>
                      <a:pt x="265" y="452"/>
                    </a:cubicBezTo>
                    <a:cubicBezTo>
                      <a:pt x="241" y="452"/>
                      <a:pt x="226" y="438"/>
                      <a:pt x="231" y="420"/>
                    </a:cubicBezTo>
                    <a:cubicBezTo>
                      <a:pt x="237" y="403"/>
                      <a:pt x="432" y="335"/>
                      <a:pt x="664" y="268"/>
                    </a:cubicBezTo>
                    <a:cubicBezTo>
                      <a:pt x="896" y="201"/>
                      <a:pt x="1174" y="114"/>
                      <a:pt x="1280" y="73"/>
                    </a:cubicBezTo>
                    <a:cubicBezTo>
                      <a:pt x="1425" y="19"/>
                      <a:pt x="1527" y="0"/>
                      <a:pt x="1683" y="0"/>
                    </a:cubicBezTo>
                    <a:cubicBezTo>
                      <a:pt x="1953" y="0"/>
                      <a:pt x="1954" y="37"/>
                      <a:pt x="1688" y="224"/>
                    </a:cubicBezTo>
                    <a:cubicBezTo>
                      <a:pt x="1576" y="303"/>
                      <a:pt x="1503" y="367"/>
                      <a:pt x="1526" y="367"/>
                    </a:cubicBezTo>
                    <a:cubicBezTo>
                      <a:pt x="1548" y="366"/>
                      <a:pt x="1738" y="334"/>
                      <a:pt x="1947" y="295"/>
                    </a:cubicBezTo>
                    <a:cubicBezTo>
                      <a:pt x="2191" y="249"/>
                      <a:pt x="2475" y="218"/>
                      <a:pt x="2738" y="208"/>
                    </a:cubicBezTo>
                    <a:cubicBezTo>
                      <a:pt x="3310" y="188"/>
                      <a:pt x="3346" y="229"/>
                      <a:pt x="2952" y="458"/>
                    </a:cubicBezTo>
                    <a:cubicBezTo>
                      <a:pt x="2842" y="521"/>
                      <a:pt x="2675" y="625"/>
                      <a:pt x="2582" y="689"/>
                    </a:cubicBezTo>
                    <a:lnTo>
                      <a:pt x="2413" y="803"/>
                    </a:lnTo>
                    <a:lnTo>
                      <a:pt x="2540" y="823"/>
                    </a:lnTo>
                    <a:cubicBezTo>
                      <a:pt x="2610" y="834"/>
                      <a:pt x="2883" y="844"/>
                      <a:pt x="3147" y="845"/>
                    </a:cubicBezTo>
                    <a:cubicBezTo>
                      <a:pt x="3646" y="848"/>
                      <a:pt x="3763" y="861"/>
                      <a:pt x="3746" y="913"/>
                    </a:cubicBezTo>
                    <a:cubicBezTo>
                      <a:pt x="3735" y="944"/>
                      <a:pt x="3677" y="968"/>
                      <a:pt x="2870" y="1282"/>
                    </a:cubicBezTo>
                    <a:cubicBezTo>
                      <a:pt x="2640" y="1372"/>
                      <a:pt x="2456" y="1449"/>
                      <a:pt x="2461" y="1453"/>
                    </a:cubicBezTo>
                    <a:cubicBezTo>
                      <a:pt x="2465" y="1458"/>
                      <a:pt x="2601" y="1476"/>
                      <a:pt x="2762" y="1493"/>
                    </a:cubicBezTo>
                    <a:cubicBezTo>
                      <a:pt x="2923" y="1510"/>
                      <a:pt x="3157" y="1551"/>
                      <a:pt x="3283" y="1583"/>
                    </a:cubicBezTo>
                    <a:cubicBezTo>
                      <a:pt x="3891" y="1738"/>
                      <a:pt x="3841" y="1782"/>
                      <a:pt x="2934" y="1892"/>
                    </a:cubicBezTo>
                    <a:cubicBezTo>
                      <a:pt x="2126" y="1989"/>
                      <a:pt x="2159" y="1969"/>
                      <a:pt x="2555" y="2114"/>
                    </a:cubicBezTo>
                    <a:cubicBezTo>
                      <a:pt x="3091" y="2311"/>
                      <a:pt x="3556" y="2563"/>
                      <a:pt x="3556" y="2657"/>
                    </a:cubicBezTo>
                    <a:cubicBezTo>
                      <a:pt x="3556" y="2740"/>
                      <a:pt x="2616" y="2625"/>
                      <a:pt x="2145" y="2485"/>
                    </a:cubicBezTo>
                    <a:cubicBezTo>
                      <a:pt x="2091" y="2469"/>
                      <a:pt x="2036" y="2455"/>
                      <a:pt x="2022" y="2455"/>
                    </a:cubicBezTo>
                    <a:cubicBezTo>
                      <a:pt x="2009" y="2455"/>
                      <a:pt x="2129" y="2561"/>
                      <a:pt x="2290" y="2691"/>
                    </a:cubicBezTo>
                    <a:cubicBezTo>
                      <a:pt x="3124" y="3363"/>
                      <a:pt x="2882" y="3445"/>
                      <a:pt x="1871" y="2833"/>
                    </a:cubicBezTo>
                    <a:lnTo>
                      <a:pt x="1440" y="2572"/>
                    </a:lnTo>
                    <a:lnTo>
                      <a:pt x="1564" y="2817"/>
                    </a:lnTo>
                    <a:cubicBezTo>
                      <a:pt x="1701" y="3090"/>
                      <a:pt x="1761" y="3274"/>
                      <a:pt x="1725" y="3310"/>
                    </a:cubicBezTo>
                    <a:cubicBezTo>
                      <a:pt x="1712" y="3323"/>
                      <a:pt x="1593" y="3215"/>
                      <a:pt x="1460" y="3071"/>
                    </a:cubicBezTo>
                    <a:close/>
                    <a:moveTo>
                      <a:pt x="917" y="1593"/>
                    </a:moveTo>
                    <a:cubicBezTo>
                      <a:pt x="793" y="1524"/>
                      <a:pt x="571" y="1421"/>
                      <a:pt x="423" y="1363"/>
                    </a:cubicBezTo>
                    <a:cubicBezTo>
                      <a:pt x="108" y="1240"/>
                      <a:pt x="131" y="1253"/>
                      <a:pt x="154" y="1216"/>
                    </a:cubicBezTo>
                    <a:cubicBezTo>
                      <a:pt x="177" y="1179"/>
                      <a:pt x="310" y="1229"/>
                      <a:pt x="734" y="1434"/>
                    </a:cubicBezTo>
                    <a:cubicBezTo>
                      <a:pt x="912" y="1521"/>
                      <a:pt x="1071" y="1597"/>
                      <a:pt x="1087" y="1604"/>
                    </a:cubicBezTo>
                    <a:cubicBezTo>
                      <a:pt x="1102" y="1610"/>
                      <a:pt x="1028" y="1526"/>
                      <a:pt x="921" y="1418"/>
                    </a:cubicBezTo>
                    <a:cubicBezTo>
                      <a:pt x="807" y="1301"/>
                      <a:pt x="740" y="1213"/>
                      <a:pt x="758" y="1202"/>
                    </a:cubicBezTo>
                    <a:cubicBezTo>
                      <a:pt x="790" y="1182"/>
                      <a:pt x="1223" y="1255"/>
                      <a:pt x="1277" y="1288"/>
                    </a:cubicBezTo>
                    <a:cubicBezTo>
                      <a:pt x="1295" y="1299"/>
                      <a:pt x="1299" y="1294"/>
                      <a:pt x="1287" y="1274"/>
                    </a:cubicBezTo>
                    <a:cubicBezTo>
                      <a:pt x="1275" y="1256"/>
                      <a:pt x="1171" y="1177"/>
                      <a:pt x="1055" y="1098"/>
                    </a:cubicBezTo>
                    <a:cubicBezTo>
                      <a:pt x="938" y="1020"/>
                      <a:pt x="848" y="941"/>
                      <a:pt x="854" y="922"/>
                    </a:cubicBezTo>
                    <a:cubicBezTo>
                      <a:pt x="861" y="901"/>
                      <a:pt x="968" y="884"/>
                      <a:pt x="1150" y="875"/>
                    </a:cubicBezTo>
                    <a:cubicBezTo>
                      <a:pt x="1597" y="853"/>
                      <a:pt x="1546" y="816"/>
                      <a:pt x="1008" y="774"/>
                    </a:cubicBezTo>
                    <a:cubicBezTo>
                      <a:pt x="872" y="763"/>
                      <a:pt x="754" y="743"/>
                      <a:pt x="745" y="729"/>
                    </a:cubicBezTo>
                    <a:cubicBezTo>
                      <a:pt x="737" y="715"/>
                      <a:pt x="774" y="660"/>
                      <a:pt x="828" y="606"/>
                    </a:cubicBezTo>
                    <a:cubicBezTo>
                      <a:pt x="882" y="552"/>
                      <a:pt x="909" y="508"/>
                      <a:pt x="888" y="508"/>
                    </a:cubicBezTo>
                    <a:cubicBezTo>
                      <a:pt x="867" y="508"/>
                      <a:pt x="688" y="590"/>
                      <a:pt x="490" y="690"/>
                    </a:cubicBezTo>
                    <a:cubicBezTo>
                      <a:pt x="292" y="790"/>
                      <a:pt x="119" y="864"/>
                      <a:pt x="105" y="856"/>
                    </a:cubicBezTo>
                    <a:cubicBezTo>
                      <a:pt x="64" y="831"/>
                      <a:pt x="109" y="802"/>
                      <a:pt x="487" y="608"/>
                    </a:cubicBezTo>
                    <a:cubicBezTo>
                      <a:pt x="828" y="432"/>
                      <a:pt x="1014" y="380"/>
                      <a:pt x="1056" y="447"/>
                    </a:cubicBezTo>
                    <a:cubicBezTo>
                      <a:pt x="1064" y="460"/>
                      <a:pt x="1026" y="513"/>
                      <a:pt x="973" y="565"/>
                    </a:cubicBezTo>
                    <a:cubicBezTo>
                      <a:pt x="857" y="677"/>
                      <a:pt x="878" y="704"/>
                      <a:pt x="1087" y="706"/>
                    </a:cubicBezTo>
                    <a:cubicBezTo>
                      <a:pt x="1274" y="709"/>
                      <a:pt x="1595" y="770"/>
                      <a:pt x="1595" y="803"/>
                    </a:cubicBezTo>
                    <a:cubicBezTo>
                      <a:pt x="1595" y="863"/>
                      <a:pt x="1406" y="934"/>
                      <a:pt x="1199" y="954"/>
                    </a:cubicBezTo>
                    <a:lnTo>
                      <a:pt x="981" y="974"/>
                    </a:lnTo>
                    <a:lnTo>
                      <a:pt x="1177" y="1107"/>
                    </a:lnTo>
                    <a:cubicBezTo>
                      <a:pt x="1352" y="1227"/>
                      <a:pt x="1472" y="1360"/>
                      <a:pt x="1436" y="1396"/>
                    </a:cubicBezTo>
                    <a:cubicBezTo>
                      <a:pt x="1428" y="1403"/>
                      <a:pt x="1341" y="1385"/>
                      <a:pt x="1240" y="1357"/>
                    </a:cubicBezTo>
                    <a:cubicBezTo>
                      <a:pt x="1140" y="1328"/>
                      <a:pt x="1014" y="1297"/>
                      <a:pt x="960" y="1288"/>
                    </a:cubicBezTo>
                    <a:lnTo>
                      <a:pt x="861" y="1272"/>
                    </a:lnTo>
                    <a:lnTo>
                      <a:pt x="969" y="1368"/>
                    </a:lnTo>
                    <a:cubicBezTo>
                      <a:pt x="1161" y="1538"/>
                      <a:pt x="1272" y="1724"/>
                      <a:pt x="1178" y="1720"/>
                    </a:cubicBezTo>
                    <a:cubicBezTo>
                      <a:pt x="1159" y="1719"/>
                      <a:pt x="1041" y="1662"/>
                      <a:pt x="917" y="1593"/>
                    </a:cubicBezTo>
                    <a:close/>
                  </a:path>
                </a:pathLst>
              </a:custGeom>
              <a:solidFill>
                <a:srgbClr val="CDCD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8"/>
              <p:cNvSpPr>
                <a:spLocks noEditPoints="1"/>
              </p:cNvSpPr>
              <p:nvPr/>
            </p:nvSpPr>
            <p:spPr bwMode="auto">
              <a:xfrm>
                <a:off x="4357" y="2304"/>
                <a:ext cx="864" cy="754"/>
              </a:xfrm>
              <a:custGeom>
                <a:avLst/>
                <a:gdLst/>
                <a:ahLst/>
                <a:cxnLst>
                  <a:cxn ang="0">
                    <a:pos x="685" y="2033"/>
                  </a:cxn>
                  <a:cxn ang="0">
                    <a:pos x="207" y="1357"/>
                  </a:cxn>
                  <a:cxn ang="0">
                    <a:pos x="1376" y="2824"/>
                  </a:cxn>
                  <a:cxn ang="0">
                    <a:pos x="1525" y="2804"/>
                  </a:cxn>
                  <a:cxn ang="0">
                    <a:pos x="1764" y="2670"/>
                  </a:cxn>
                  <a:cxn ang="0">
                    <a:pos x="2771" y="3171"/>
                  </a:cxn>
                  <a:cxn ang="0">
                    <a:pos x="2244" y="2697"/>
                  </a:cxn>
                  <a:cxn ang="0">
                    <a:pos x="2047" y="2374"/>
                  </a:cxn>
                  <a:cxn ang="0">
                    <a:pos x="3456" y="2616"/>
                  </a:cxn>
                  <a:cxn ang="0">
                    <a:pos x="2148" y="1962"/>
                  </a:cxn>
                  <a:cxn ang="0">
                    <a:pos x="3572" y="1738"/>
                  </a:cxn>
                  <a:cxn ang="0">
                    <a:pos x="2350" y="1445"/>
                  </a:cxn>
                  <a:cxn ang="0">
                    <a:pos x="3620" y="946"/>
                  </a:cxn>
                  <a:cxn ang="0">
                    <a:pos x="2354" y="880"/>
                  </a:cxn>
                  <a:cxn ang="0">
                    <a:pos x="2883" y="464"/>
                  </a:cxn>
                  <a:cxn ang="0">
                    <a:pos x="2831" y="289"/>
                  </a:cxn>
                  <a:cxn ang="0">
                    <a:pos x="1376" y="432"/>
                  </a:cxn>
                  <a:cxn ang="0">
                    <a:pos x="1870" y="51"/>
                  </a:cxn>
                  <a:cxn ang="0">
                    <a:pos x="1348" y="135"/>
                  </a:cxn>
                  <a:cxn ang="0">
                    <a:pos x="673" y="286"/>
                  </a:cxn>
                  <a:cxn ang="0">
                    <a:pos x="1744" y="7"/>
                  </a:cxn>
                  <a:cxn ang="0">
                    <a:pos x="1741" y="216"/>
                  </a:cxn>
                  <a:cxn ang="0">
                    <a:pos x="2032" y="298"/>
                  </a:cxn>
                  <a:cxn ang="0">
                    <a:pos x="2719" y="635"/>
                  </a:cxn>
                  <a:cxn ang="0">
                    <a:pos x="2946" y="847"/>
                  </a:cxn>
                  <a:cxn ang="0">
                    <a:pos x="3505" y="1051"/>
                  </a:cxn>
                  <a:cxn ang="0">
                    <a:pos x="2465" y="1454"/>
                  </a:cxn>
                  <a:cxn ang="0">
                    <a:pos x="2976" y="1523"/>
                  </a:cxn>
                  <a:cxn ang="0">
                    <a:pos x="3013" y="1880"/>
                  </a:cxn>
                  <a:cxn ang="0">
                    <a:pos x="2266" y="1993"/>
                  </a:cxn>
                  <a:cxn ang="0">
                    <a:pos x="3168" y="2350"/>
                  </a:cxn>
                  <a:cxn ang="0">
                    <a:pos x="2156" y="2473"/>
                  </a:cxn>
                  <a:cxn ang="0">
                    <a:pos x="2272" y="2642"/>
                  </a:cxn>
                  <a:cxn ang="0">
                    <a:pos x="1941" y="2840"/>
                  </a:cxn>
                  <a:cxn ang="0">
                    <a:pos x="1616" y="2845"/>
                  </a:cxn>
                  <a:cxn ang="0">
                    <a:pos x="1498" y="3056"/>
                  </a:cxn>
                  <a:cxn ang="0">
                    <a:pos x="530" y="1381"/>
                  </a:cxn>
                  <a:cxn ang="0">
                    <a:pos x="935" y="1505"/>
                  </a:cxn>
                  <a:cxn ang="0">
                    <a:pos x="968" y="1415"/>
                  </a:cxn>
                  <a:cxn ang="0">
                    <a:pos x="899" y="1215"/>
                  </a:cxn>
                  <a:cxn ang="0">
                    <a:pos x="1368" y="1289"/>
                  </a:cxn>
                  <a:cxn ang="0">
                    <a:pos x="897" y="936"/>
                  </a:cxn>
                  <a:cxn ang="0">
                    <a:pos x="1429" y="810"/>
                  </a:cxn>
                  <a:cxn ang="0">
                    <a:pos x="843" y="746"/>
                  </a:cxn>
                  <a:cxn ang="0">
                    <a:pos x="979" y="498"/>
                  </a:cxn>
                  <a:cxn ang="0">
                    <a:pos x="151" y="851"/>
                  </a:cxn>
                  <a:cxn ang="0">
                    <a:pos x="1004" y="585"/>
                  </a:cxn>
                  <a:cxn ang="0">
                    <a:pos x="1013" y="707"/>
                  </a:cxn>
                  <a:cxn ang="0">
                    <a:pos x="1300" y="936"/>
                  </a:cxn>
                  <a:cxn ang="0">
                    <a:pos x="1489" y="1376"/>
                  </a:cxn>
                  <a:cxn ang="0">
                    <a:pos x="940" y="1271"/>
                  </a:cxn>
                  <a:cxn ang="0">
                    <a:pos x="1264" y="1707"/>
                  </a:cxn>
                </a:cxnLst>
                <a:rect l="0" t="0" r="r" b="b"/>
                <a:pathLst>
                  <a:path w="3809" h="3303">
                    <a:moveTo>
                      <a:pt x="1498" y="3056"/>
                    </a:moveTo>
                    <a:cubicBezTo>
                      <a:pt x="1230" y="2761"/>
                      <a:pt x="1026" y="2505"/>
                      <a:pt x="685" y="2033"/>
                    </a:cubicBezTo>
                    <a:cubicBezTo>
                      <a:pt x="545" y="1839"/>
                      <a:pt x="343" y="1589"/>
                      <a:pt x="236" y="1476"/>
                    </a:cubicBezTo>
                    <a:cubicBezTo>
                      <a:pt x="24" y="1251"/>
                      <a:pt x="0" y="1155"/>
                      <a:pt x="207" y="1357"/>
                    </a:cubicBezTo>
                    <a:cubicBezTo>
                      <a:pt x="361" y="1508"/>
                      <a:pt x="464" y="1638"/>
                      <a:pt x="866" y="2183"/>
                    </a:cubicBezTo>
                    <a:cubicBezTo>
                      <a:pt x="1035" y="2413"/>
                      <a:pt x="1264" y="2701"/>
                      <a:pt x="1376" y="2824"/>
                    </a:cubicBezTo>
                    <a:cubicBezTo>
                      <a:pt x="1487" y="2947"/>
                      <a:pt x="1602" y="3076"/>
                      <a:pt x="1631" y="3112"/>
                    </a:cubicBezTo>
                    <a:cubicBezTo>
                      <a:pt x="1725" y="3224"/>
                      <a:pt x="1692" y="3129"/>
                      <a:pt x="1525" y="2804"/>
                    </a:cubicBezTo>
                    <a:cubicBezTo>
                      <a:pt x="1436" y="2631"/>
                      <a:pt x="1372" y="2480"/>
                      <a:pt x="1383" y="2468"/>
                    </a:cubicBezTo>
                    <a:cubicBezTo>
                      <a:pt x="1395" y="2457"/>
                      <a:pt x="1566" y="2548"/>
                      <a:pt x="1764" y="2670"/>
                    </a:cubicBezTo>
                    <a:cubicBezTo>
                      <a:pt x="2149" y="2908"/>
                      <a:pt x="2551" y="3118"/>
                      <a:pt x="2687" y="3151"/>
                    </a:cubicBezTo>
                    <a:lnTo>
                      <a:pt x="2771" y="3171"/>
                    </a:lnTo>
                    <a:lnTo>
                      <a:pt x="2716" y="3098"/>
                    </a:lnTo>
                    <a:cubicBezTo>
                      <a:pt x="2685" y="3059"/>
                      <a:pt x="2473" y="2878"/>
                      <a:pt x="2244" y="2697"/>
                    </a:cubicBezTo>
                    <a:cubicBezTo>
                      <a:pt x="2015" y="2515"/>
                      <a:pt x="1834" y="2356"/>
                      <a:pt x="1842" y="2343"/>
                    </a:cubicBezTo>
                    <a:cubicBezTo>
                      <a:pt x="1850" y="2330"/>
                      <a:pt x="1943" y="2344"/>
                      <a:pt x="2047" y="2374"/>
                    </a:cubicBezTo>
                    <a:cubicBezTo>
                      <a:pt x="2407" y="2478"/>
                      <a:pt x="2831" y="2565"/>
                      <a:pt x="3136" y="2597"/>
                    </a:cubicBezTo>
                    <a:cubicBezTo>
                      <a:pt x="3305" y="2614"/>
                      <a:pt x="3449" y="2623"/>
                      <a:pt x="3456" y="2616"/>
                    </a:cubicBezTo>
                    <a:cubicBezTo>
                      <a:pt x="3480" y="2591"/>
                      <a:pt x="3086" y="2380"/>
                      <a:pt x="2830" y="2280"/>
                    </a:cubicBezTo>
                    <a:cubicBezTo>
                      <a:pt x="2071" y="1983"/>
                      <a:pt x="2101" y="1997"/>
                      <a:pt x="2148" y="1962"/>
                    </a:cubicBezTo>
                    <a:cubicBezTo>
                      <a:pt x="2192" y="1930"/>
                      <a:pt x="2520" y="1877"/>
                      <a:pt x="3210" y="1792"/>
                    </a:cubicBezTo>
                    <a:cubicBezTo>
                      <a:pt x="3403" y="1768"/>
                      <a:pt x="3566" y="1744"/>
                      <a:pt x="3572" y="1738"/>
                    </a:cubicBezTo>
                    <a:cubicBezTo>
                      <a:pt x="3608" y="1701"/>
                      <a:pt x="3130" y="1601"/>
                      <a:pt x="2686" y="1552"/>
                    </a:cubicBezTo>
                    <a:cubicBezTo>
                      <a:pt x="2390" y="1518"/>
                      <a:pt x="2301" y="1490"/>
                      <a:pt x="2350" y="1445"/>
                    </a:cubicBezTo>
                    <a:cubicBezTo>
                      <a:pt x="2376" y="1421"/>
                      <a:pt x="3021" y="1165"/>
                      <a:pt x="3437" y="1013"/>
                    </a:cubicBezTo>
                    <a:lnTo>
                      <a:pt x="3620" y="946"/>
                    </a:lnTo>
                    <a:lnTo>
                      <a:pt x="3013" y="924"/>
                    </a:lnTo>
                    <a:cubicBezTo>
                      <a:pt x="2680" y="911"/>
                      <a:pt x="2383" y="892"/>
                      <a:pt x="2354" y="880"/>
                    </a:cubicBezTo>
                    <a:cubicBezTo>
                      <a:pt x="2309" y="862"/>
                      <a:pt x="2324" y="843"/>
                      <a:pt x="2453" y="745"/>
                    </a:cubicBezTo>
                    <a:cubicBezTo>
                      <a:pt x="2537" y="682"/>
                      <a:pt x="2730" y="555"/>
                      <a:pt x="2883" y="464"/>
                    </a:cubicBezTo>
                    <a:lnTo>
                      <a:pt x="3161" y="297"/>
                    </a:lnTo>
                    <a:lnTo>
                      <a:pt x="2831" y="289"/>
                    </a:lnTo>
                    <a:cubicBezTo>
                      <a:pt x="2579" y="283"/>
                      <a:pt x="2407" y="298"/>
                      <a:pt x="2101" y="351"/>
                    </a:cubicBezTo>
                    <a:cubicBezTo>
                      <a:pt x="1570" y="444"/>
                      <a:pt x="1376" y="465"/>
                      <a:pt x="1376" y="432"/>
                    </a:cubicBezTo>
                    <a:cubicBezTo>
                      <a:pt x="1376" y="417"/>
                      <a:pt x="1488" y="325"/>
                      <a:pt x="1623" y="228"/>
                    </a:cubicBezTo>
                    <a:lnTo>
                      <a:pt x="1870" y="51"/>
                    </a:lnTo>
                    <a:lnTo>
                      <a:pt x="1673" y="66"/>
                    </a:lnTo>
                    <a:cubicBezTo>
                      <a:pt x="1564" y="74"/>
                      <a:pt x="1418" y="106"/>
                      <a:pt x="1348" y="135"/>
                    </a:cubicBezTo>
                    <a:cubicBezTo>
                      <a:pt x="1147" y="220"/>
                      <a:pt x="306" y="464"/>
                      <a:pt x="285" y="443"/>
                    </a:cubicBezTo>
                    <a:cubicBezTo>
                      <a:pt x="254" y="412"/>
                      <a:pt x="282" y="400"/>
                      <a:pt x="673" y="286"/>
                    </a:cubicBezTo>
                    <a:cubicBezTo>
                      <a:pt x="881" y="225"/>
                      <a:pt x="1168" y="135"/>
                      <a:pt x="1309" y="86"/>
                    </a:cubicBezTo>
                    <a:cubicBezTo>
                      <a:pt x="1513" y="16"/>
                      <a:pt x="1603" y="0"/>
                      <a:pt x="1744" y="7"/>
                    </a:cubicBezTo>
                    <a:cubicBezTo>
                      <a:pt x="1843" y="11"/>
                      <a:pt x="1927" y="29"/>
                      <a:pt x="1933" y="47"/>
                    </a:cubicBezTo>
                    <a:cubicBezTo>
                      <a:pt x="1938" y="64"/>
                      <a:pt x="1852" y="140"/>
                      <a:pt x="1741" y="216"/>
                    </a:cubicBezTo>
                    <a:cubicBezTo>
                      <a:pt x="1614" y="302"/>
                      <a:pt x="1556" y="357"/>
                      <a:pt x="1585" y="363"/>
                    </a:cubicBezTo>
                    <a:cubicBezTo>
                      <a:pt x="1610" y="368"/>
                      <a:pt x="1811" y="339"/>
                      <a:pt x="2032" y="298"/>
                    </a:cubicBezTo>
                    <a:cubicBezTo>
                      <a:pt x="2651" y="184"/>
                      <a:pt x="3291" y="166"/>
                      <a:pt x="3260" y="264"/>
                    </a:cubicBezTo>
                    <a:cubicBezTo>
                      <a:pt x="3249" y="298"/>
                      <a:pt x="3192" y="337"/>
                      <a:pt x="2719" y="635"/>
                    </a:cubicBezTo>
                    <a:cubicBezTo>
                      <a:pt x="2546" y="743"/>
                      <a:pt x="2463" y="811"/>
                      <a:pt x="2485" y="825"/>
                    </a:cubicBezTo>
                    <a:cubicBezTo>
                      <a:pt x="2504" y="837"/>
                      <a:pt x="2711" y="847"/>
                      <a:pt x="2946" y="847"/>
                    </a:cubicBezTo>
                    <a:cubicBezTo>
                      <a:pt x="3476" y="848"/>
                      <a:pt x="3809" y="874"/>
                      <a:pt x="3795" y="914"/>
                    </a:cubicBezTo>
                    <a:cubicBezTo>
                      <a:pt x="3790" y="931"/>
                      <a:pt x="3659" y="992"/>
                      <a:pt x="3505" y="1051"/>
                    </a:cubicBezTo>
                    <a:cubicBezTo>
                      <a:pt x="3351" y="1110"/>
                      <a:pt x="3054" y="1225"/>
                      <a:pt x="2845" y="1306"/>
                    </a:cubicBezTo>
                    <a:lnTo>
                      <a:pt x="2465" y="1454"/>
                    </a:lnTo>
                    <a:lnTo>
                      <a:pt x="2591" y="1473"/>
                    </a:lnTo>
                    <a:cubicBezTo>
                      <a:pt x="2660" y="1484"/>
                      <a:pt x="2833" y="1506"/>
                      <a:pt x="2976" y="1523"/>
                    </a:cubicBezTo>
                    <a:cubicBezTo>
                      <a:pt x="3277" y="1559"/>
                      <a:pt x="3719" y="1687"/>
                      <a:pt x="3719" y="1739"/>
                    </a:cubicBezTo>
                    <a:cubicBezTo>
                      <a:pt x="3719" y="1785"/>
                      <a:pt x="3529" y="1823"/>
                      <a:pt x="3013" y="1880"/>
                    </a:cubicBezTo>
                    <a:cubicBezTo>
                      <a:pt x="2788" y="1905"/>
                      <a:pt x="2528" y="1941"/>
                      <a:pt x="2435" y="1959"/>
                    </a:cubicBezTo>
                    <a:lnTo>
                      <a:pt x="2266" y="1993"/>
                    </a:lnTo>
                    <a:lnTo>
                      <a:pt x="2661" y="2143"/>
                    </a:lnTo>
                    <a:cubicBezTo>
                      <a:pt x="2877" y="2225"/>
                      <a:pt x="3106" y="2318"/>
                      <a:pt x="3168" y="2350"/>
                    </a:cubicBezTo>
                    <a:cubicBezTo>
                      <a:pt x="3373" y="2453"/>
                      <a:pt x="3578" y="2602"/>
                      <a:pt x="3578" y="2647"/>
                    </a:cubicBezTo>
                    <a:cubicBezTo>
                      <a:pt x="3578" y="2738"/>
                      <a:pt x="2666" y="2626"/>
                      <a:pt x="2156" y="2473"/>
                    </a:cubicBezTo>
                    <a:cubicBezTo>
                      <a:pt x="2084" y="2451"/>
                      <a:pt x="2026" y="2437"/>
                      <a:pt x="2026" y="2440"/>
                    </a:cubicBezTo>
                    <a:cubicBezTo>
                      <a:pt x="2026" y="2444"/>
                      <a:pt x="2137" y="2535"/>
                      <a:pt x="2272" y="2642"/>
                    </a:cubicBezTo>
                    <a:cubicBezTo>
                      <a:pt x="2720" y="2995"/>
                      <a:pt x="2893" y="3185"/>
                      <a:pt x="2814" y="3234"/>
                    </a:cubicBezTo>
                    <a:cubicBezTo>
                      <a:pt x="2752" y="3272"/>
                      <a:pt x="2367" y="3098"/>
                      <a:pt x="1941" y="2840"/>
                    </a:cubicBezTo>
                    <a:cubicBezTo>
                      <a:pt x="1700" y="2694"/>
                      <a:pt x="1500" y="2579"/>
                      <a:pt x="1495" y="2583"/>
                    </a:cubicBezTo>
                    <a:cubicBezTo>
                      <a:pt x="1490" y="2588"/>
                      <a:pt x="1545" y="2705"/>
                      <a:pt x="1616" y="2845"/>
                    </a:cubicBezTo>
                    <a:cubicBezTo>
                      <a:pt x="1745" y="3096"/>
                      <a:pt x="1806" y="3303"/>
                      <a:pt x="1751" y="3303"/>
                    </a:cubicBezTo>
                    <a:cubicBezTo>
                      <a:pt x="1736" y="3303"/>
                      <a:pt x="1622" y="3192"/>
                      <a:pt x="1498" y="3056"/>
                    </a:cubicBezTo>
                    <a:close/>
                    <a:moveTo>
                      <a:pt x="1010" y="1608"/>
                    </a:moveTo>
                    <a:cubicBezTo>
                      <a:pt x="909" y="1547"/>
                      <a:pt x="693" y="1444"/>
                      <a:pt x="530" y="1381"/>
                    </a:cubicBezTo>
                    <a:cubicBezTo>
                      <a:pt x="367" y="1317"/>
                      <a:pt x="221" y="1254"/>
                      <a:pt x="207" y="1240"/>
                    </a:cubicBezTo>
                    <a:cubicBezTo>
                      <a:pt x="111" y="1149"/>
                      <a:pt x="580" y="1320"/>
                      <a:pt x="935" y="1505"/>
                    </a:cubicBezTo>
                    <a:cubicBezTo>
                      <a:pt x="1030" y="1554"/>
                      <a:pt x="1121" y="1600"/>
                      <a:pt x="1137" y="1606"/>
                    </a:cubicBezTo>
                    <a:cubicBezTo>
                      <a:pt x="1152" y="1612"/>
                      <a:pt x="1076" y="1526"/>
                      <a:pt x="968" y="1415"/>
                    </a:cubicBezTo>
                    <a:lnTo>
                      <a:pt x="771" y="1215"/>
                    </a:lnTo>
                    <a:lnTo>
                      <a:pt x="899" y="1215"/>
                    </a:lnTo>
                    <a:cubicBezTo>
                      <a:pt x="969" y="1215"/>
                      <a:pt x="1100" y="1234"/>
                      <a:pt x="1191" y="1258"/>
                    </a:cubicBezTo>
                    <a:cubicBezTo>
                      <a:pt x="1282" y="1281"/>
                      <a:pt x="1361" y="1295"/>
                      <a:pt x="1368" y="1289"/>
                    </a:cubicBezTo>
                    <a:cubicBezTo>
                      <a:pt x="1374" y="1283"/>
                      <a:pt x="1270" y="1206"/>
                      <a:pt x="1138" y="1119"/>
                    </a:cubicBezTo>
                    <a:cubicBezTo>
                      <a:pt x="1005" y="1032"/>
                      <a:pt x="897" y="949"/>
                      <a:pt x="897" y="936"/>
                    </a:cubicBezTo>
                    <a:cubicBezTo>
                      <a:pt x="897" y="907"/>
                      <a:pt x="1104" y="876"/>
                      <a:pt x="1303" y="875"/>
                    </a:cubicBezTo>
                    <a:cubicBezTo>
                      <a:pt x="1484" y="875"/>
                      <a:pt x="1563" y="834"/>
                      <a:pt x="1429" y="810"/>
                    </a:cubicBezTo>
                    <a:cubicBezTo>
                      <a:pt x="1377" y="801"/>
                      <a:pt x="1239" y="786"/>
                      <a:pt x="1122" y="777"/>
                    </a:cubicBezTo>
                    <a:cubicBezTo>
                      <a:pt x="1006" y="767"/>
                      <a:pt x="880" y="753"/>
                      <a:pt x="843" y="746"/>
                    </a:cubicBezTo>
                    <a:cubicBezTo>
                      <a:pt x="776" y="732"/>
                      <a:pt x="777" y="730"/>
                      <a:pt x="884" y="621"/>
                    </a:cubicBezTo>
                    <a:cubicBezTo>
                      <a:pt x="943" y="560"/>
                      <a:pt x="986" y="504"/>
                      <a:pt x="979" y="498"/>
                    </a:cubicBezTo>
                    <a:cubicBezTo>
                      <a:pt x="961" y="479"/>
                      <a:pt x="625" y="628"/>
                      <a:pt x="381" y="761"/>
                    </a:cubicBezTo>
                    <a:cubicBezTo>
                      <a:pt x="263" y="826"/>
                      <a:pt x="160" y="866"/>
                      <a:pt x="151" y="851"/>
                    </a:cubicBezTo>
                    <a:cubicBezTo>
                      <a:pt x="118" y="798"/>
                      <a:pt x="869" y="424"/>
                      <a:pt x="1008" y="424"/>
                    </a:cubicBezTo>
                    <a:cubicBezTo>
                      <a:pt x="1132" y="424"/>
                      <a:pt x="1131" y="456"/>
                      <a:pt x="1004" y="585"/>
                    </a:cubicBezTo>
                    <a:lnTo>
                      <a:pt x="885" y="707"/>
                    </a:lnTo>
                    <a:lnTo>
                      <a:pt x="1013" y="707"/>
                    </a:lnTo>
                    <a:cubicBezTo>
                      <a:pt x="1189" y="707"/>
                      <a:pt x="1611" y="764"/>
                      <a:pt x="1641" y="792"/>
                    </a:cubicBezTo>
                    <a:cubicBezTo>
                      <a:pt x="1688" y="836"/>
                      <a:pt x="1515" y="910"/>
                      <a:pt x="1300" y="936"/>
                    </a:cubicBezTo>
                    <a:cubicBezTo>
                      <a:pt x="1008" y="971"/>
                      <a:pt x="1012" y="968"/>
                      <a:pt x="1139" y="1046"/>
                    </a:cubicBezTo>
                    <a:cubicBezTo>
                      <a:pt x="1292" y="1141"/>
                      <a:pt x="1489" y="1326"/>
                      <a:pt x="1489" y="1376"/>
                    </a:cubicBezTo>
                    <a:cubicBezTo>
                      <a:pt x="1489" y="1405"/>
                      <a:pt x="1474" y="1412"/>
                      <a:pt x="1440" y="1397"/>
                    </a:cubicBezTo>
                    <a:cubicBezTo>
                      <a:pt x="1383" y="1373"/>
                      <a:pt x="980" y="1272"/>
                      <a:pt x="940" y="1271"/>
                    </a:cubicBezTo>
                    <a:cubicBezTo>
                      <a:pt x="925" y="1271"/>
                      <a:pt x="977" y="1338"/>
                      <a:pt x="1057" y="1419"/>
                    </a:cubicBezTo>
                    <a:cubicBezTo>
                      <a:pt x="1185" y="1551"/>
                      <a:pt x="1264" y="1660"/>
                      <a:pt x="1264" y="1707"/>
                    </a:cubicBezTo>
                    <a:cubicBezTo>
                      <a:pt x="1264" y="1745"/>
                      <a:pt x="1180" y="1713"/>
                      <a:pt x="1010" y="1608"/>
                    </a:cubicBezTo>
                    <a:close/>
                  </a:path>
                </a:pathLst>
              </a:custGeom>
              <a:solidFill>
                <a:srgbClr val="B1B1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9"/>
              <p:cNvSpPr>
                <a:spLocks noEditPoints="1"/>
              </p:cNvSpPr>
              <p:nvPr/>
            </p:nvSpPr>
            <p:spPr bwMode="auto">
              <a:xfrm>
                <a:off x="4370" y="2304"/>
                <a:ext cx="850" cy="754"/>
              </a:xfrm>
              <a:custGeom>
                <a:avLst/>
                <a:gdLst/>
                <a:ahLst/>
                <a:cxnLst>
                  <a:cxn ang="0">
                    <a:pos x="738" y="2175"/>
                  </a:cxn>
                  <a:cxn ang="0">
                    <a:pos x="15" y="1260"/>
                  </a:cxn>
                  <a:cxn ang="0">
                    <a:pos x="1552" y="3088"/>
                  </a:cxn>
                  <a:cxn ang="0">
                    <a:pos x="1326" y="2467"/>
                  </a:cxn>
                  <a:cxn ang="0">
                    <a:pos x="2267" y="3002"/>
                  </a:cxn>
                  <a:cxn ang="0">
                    <a:pos x="2156" y="2670"/>
                  </a:cxn>
                  <a:cxn ang="0">
                    <a:pos x="2280" y="2454"/>
                  </a:cxn>
                  <a:cxn ang="0">
                    <a:pos x="3420" y="2624"/>
                  </a:cxn>
                  <a:cxn ang="0">
                    <a:pos x="2446" y="2146"/>
                  </a:cxn>
                  <a:cxn ang="0">
                    <a:pos x="2961" y="1822"/>
                  </a:cxn>
                  <a:cxn ang="0">
                    <a:pos x="2712" y="1556"/>
                  </a:cxn>
                  <a:cxn ang="0">
                    <a:pos x="2936" y="1184"/>
                  </a:cxn>
                  <a:cxn ang="0">
                    <a:pos x="2994" y="906"/>
                  </a:cxn>
                  <a:cxn ang="0">
                    <a:pos x="2891" y="425"/>
                  </a:cxn>
                  <a:cxn ang="0">
                    <a:pos x="2009" y="350"/>
                  </a:cxn>
                  <a:cxn ang="0">
                    <a:pos x="1563" y="238"/>
                  </a:cxn>
                  <a:cxn ang="0">
                    <a:pos x="1664" y="63"/>
                  </a:cxn>
                  <a:cxn ang="0">
                    <a:pos x="237" y="428"/>
                  </a:cxn>
                  <a:cxn ang="0">
                    <a:pos x="1241" y="96"/>
                  </a:cxn>
                  <a:cxn ang="0">
                    <a:pos x="1873" y="44"/>
                  </a:cxn>
                  <a:cxn ang="0">
                    <a:pos x="1522" y="378"/>
                  </a:cxn>
                  <a:cxn ang="0">
                    <a:pos x="2817" y="233"/>
                  </a:cxn>
                  <a:cxn ang="0">
                    <a:pos x="3109" y="349"/>
                  </a:cxn>
                  <a:cxn ang="0">
                    <a:pos x="3075" y="864"/>
                  </a:cxn>
                  <a:cxn ang="0">
                    <a:pos x="3017" y="1213"/>
                  </a:cxn>
                  <a:cxn ang="0">
                    <a:pos x="2872" y="1523"/>
                  </a:cxn>
                  <a:cxn ang="0">
                    <a:pos x="2717" y="1907"/>
                  </a:cxn>
                  <a:cxn ang="0">
                    <a:pos x="2561" y="2131"/>
                  </a:cxn>
                  <a:cxn ang="0">
                    <a:pos x="2968" y="2640"/>
                  </a:cxn>
                  <a:cxn ang="0">
                    <a:pos x="1967" y="2444"/>
                  </a:cxn>
                  <a:cxn ang="0">
                    <a:pos x="2757" y="3193"/>
                  </a:cxn>
                  <a:cxn ang="0">
                    <a:pos x="1800" y="2785"/>
                  </a:cxn>
                  <a:cxn ang="0">
                    <a:pos x="1570" y="2880"/>
                  </a:cxn>
                  <a:cxn ang="0">
                    <a:pos x="1368" y="2971"/>
                  </a:cxn>
                  <a:cxn ang="0">
                    <a:pos x="443" y="1364"/>
                  </a:cxn>
                  <a:cxn ang="0">
                    <a:pos x="917" y="1531"/>
                  </a:cxn>
                  <a:cxn ang="0">
                    <a:pos x="922" y="1425"/>
                  </a:cxn>
                  <a:cxn ang="0">
                    <a:pos x="1107" y="1258"/>
                  </a:cxn>
                  <a:cxn ang="0">
                    <a:pos x="1080" y="1114"/>
                  </a:cxn>
                  <a:cxn ang="0">
                    <a:pos x="1114" y="892"/>
                  </a:cxn>
                  <a:cxn ang="0">
                    <a:pos x="761" y="724"/>
                  </a:cxn>
                  <a:cxn ang="0">
                    <a:pos x="922" y="481"/>
                  </a:cxn>
                  <a:cxn ang="0">
                    <a:pos x="111" y="836"/>
                  </a:cxn>
                  <a:cxn ang="0">
                    <a:pos x="562" y="576"/>
                  </a:cxn>
                  <a:cxn ang="0">
                    <a:pos x="955" y="575"/>
                  </a:cxn>
                  <a:cxn ang="0">
                    <a:pos x="1182" y="732"/>
                  </a:cxn>
                  <a:cxn ang="0">
                    <a:pos x="1210" y="932"/>
                  </a:cxn>
                  <a:cxn ang="0">
                    <a:pos x="1421" y="1375"/>
                  </a:cxn>
                  <a:cxn ang="0">
                    <a:pos x="979" y="1283"/>
                  </a:cxn>
                  <a:cxn ang="0">
                    <a:pos x="997" y="1416"/>
                  </a:cxn>
                  <a:cxn ang="0">
                    <a:pos x="922" y="1592"/>
                  </a:cxn>
                </a:cxnLst>
                <a:rect l="0" t="0" r="r" b="b"/>
                <a:pathLst>
                  <a:path w="3745" h="3303">
                    <a:moveTo>
                      <a:pt x="1368" y="2971"/>
                    </a:moveTo>
                    <a:cubicBezTo>
                      <a:pt x="1208" y="2789"/>
                      <a:pt x="924" y="2431"/>
                      <a:pt x="738" y="2175"/>
                    </a:cubicBezTo>
                    <a:cubicBezTo>
                      <a:pt x="552" y="1919"/>
                      <a:pt x="308" y="1612"/>
                      <a:pt x="194" y="1493"/>
                    </a:cubicBezTo>
                    <a:cubicBezTo>
                      <a:pt x="81" y="1374"/>
                      <a:pt x="0" y="1269"/>
                      <a:pt x="15" y="1260"/>
                    </a:cubicBezTo>
                    <a:cubicBezTo>
                      <a:pt x="59" y="1232"/>
                      <a:pt x="354" y="1572"/>
                      <a:pt x="710" y="2062"/>
                    </a:cubicBezTo>
                    <a:cubicBezTo>
                      <a:pt x="1013" y="2478"/>
                      <a:pt x="1211" y="2719"/>
                      <a:pt x="1552" y="3088"/>
                    </a:cubicBezTo>
                    <a:cubicBezTo>
                      <a:pt x="1680" y="3226"/>
                      <a:pt x="1683" y="3235"/>
                      <a:pt x="1474" y="2816"/>
                    </a:cubicBezTo>
                    <a:cubicBezTo>
                      <a:pt x="1383" y="2633"/>
                      <a:pt x="1316" y="2476"/>
                      <a:pt x="1326" y="2467"/>
                    </a:cubicBezTo>
                    <a:cubicBezTo>
                      <a:pt x="1335" y="2457"/>
                      <a:pt x="1518" y="2557"/>
                      <a:pt x="1732" y="2689"/>
                    </a:cubicBezTo>
                    <a:cubicBezTo>
                      <a:pt x="1947" y="2821"/>
                      <a:pt x="2187" y="2962"/>
                      <a:pt x="2267" y="3002"/>
                    </a:cubicBezTo>
                    <a:cubicBezTo>
                      <a:pt x="2472" y="3105"/>
                      <a:pt x="2700" y="3189"/>
                      <a:pt x="2700" y="3161"/>
                    </a:cubicBezTo>
                    <a:cubicBezTo>
                      <a:pt x="2700" y="3118"/>
                      <a:pt x="2516" y="2952"/>
                      <a:pt x="2156" y="2670"/>
                    </a:cubicBezTo>
                    <a:cubicBezTo>
                      <a:pt x="1830" y="2416"/>
                      <a:pt x="1755" y="2343"/>
                      <a:pt x="1820" y="2343"/>
                    </a:cubicBezTo>
                    <a:cubicBezTo>
                      <a:pt x="1832" y="2343"/>
                      <a:pt x="2039" y="2393"/>
                      <a:pt x="2280" y="2454"/>
                    </a:cubicBezTo>
                    <a:cubicBezTo>
                      <a:pt x="2698" y="2559"/>
                      <a:pt x="3108" y="2626"/>
                      <a:pt x="3321" y="2625"/>
                    </a:cubicBezTo>
                    <a:lnTo>
                      <a:pt x="3420" y="2624"/>
                    </a:lnTo>
                    <a:lnTo>
                      <a:pt x="3349" y="2568"/>
                    </a:lnTo>
                    <a:cubicBezTo>
                      <a:pt x="3244" y="2483"/>
                      <a:pt x="2813" y="2281"/>
                      <a:pt x="2446" y="2146"/>
                    </a:cubicBezTo>
                    <a:cubicBezTo>
                      <a:pt x="2124" y="2027"/>
                      <a:pt x="2055" y="1992"/>
                      <a:pt x="2084" y="1962"/>
                    </a:cubicBezTo>
                    <a:cubicBezTo>
                      <a:pt x="2108" y="1939"/>
                      <a:pt x="2532" y="1871"/>
                      <a:pt x="2961" y="1822"/>
                    </a:cubicBezTo>
                    <a:cubicBezTo>
                      <a:pt x="3429" y="1769"/>
                      <a:pt x="3529" y="1750"/>
                      <a:pt x="3499" y="1721"/>
                    </a:cubicBezTo>
                    <a:cubicBezTo>
                      <a:pt x="3455" y="1678"/>
                      <a:pt x="3115" y="1607"/>
                      <a:pt x="2712" y="1556"/>
                    </a:cubicBezTo>
                    <a:cubicBezTo>
                      <a:pt x="2487" y="1527"/>
                      <a:pt x="2295" y="1496"/>
                      <a:pt x="2285" y="1486"/>
                    </a:cubicBezTo>
                    <a:cubicBezTo>
                      <a:pt x="2250" y="1451"/>
                      <a:pt x="2321" y="1419"/>
                      <a:pt x="2936" y="1184"/>
                    </a:cubicBezTo>
                    <a:cubicBezTo>
                      <a:pt x="3375" y="1017"/>
                      <a:pt x="3537" y="943"/>
                      <a:pt x="3500" y="929"/>
                    </a:cubicBezTo>
                    <a:cubicBezTo>
                      <a:pt x="3472" y="917"/>
                      <a:pt x="3244" y="907"/>
                      <a:pt x="2994" y="906"/>
                    </a:cubicBezTo>
                    <a:cubicBezTo>
                      <a:pt x="2540" y="904"/>
                      <a:pt x="2277" y="884"/>
                      <a:pt x="2277" y="851"/>
                    </a:cubicBezTo>
                    <a:cubicBezTo>
                      <a:pt x="2278" y="825"/>
                      <a:pt x="2656" y="563"/>
                      <a:pt x="2891" y="425"/>
                    </a:cubicBezTo>
                    <a:cubicBezTo>
                      <a:pt x="3003" y="359"/>
                      <a:pt x="3095" y="292"/>
                      <a:pt x="3095" y="276"/>
                    </a:cubicBezTo>
                    <a:cubicBezTo>
                      <a:pt x="3095" y="228"/>
                      <a:pt x="2447" y="272"/>
                      <a:pt x="2009" y="350"/>
                    </a:cubicBezTo>
                    <a:cubicBezTo>
                      <a:pt x="1506" y="439"/>
                      <a:pt x="1352" y="457"/>
                      <a:pt x="1334" y="428"/>
                    </a:cubicBezTo>
                    <a:cubicBezTo>
                      <a:pt x="1326" y="415"/>
                      <a:pt x="1429" y="330"/>
                      <a:pt x="1563" y="238"/>
                    </a:cubicBezTo>
                    <a:lnTo>
                      <a:pt x="1806" y="72"/>
                    </a:lnTo>
                    <a:lnTo>
                      <a:pt x="1664" y="63"/>
                    </a:lnTo>
                    <a:cubicBezTo>
                      <a:pt x="1565" y="57"/>
                      <a:pt x="1458" y="77"/>
                      <a:pt x="1314" y="128"/>
                    </a:cubicBezTo>
                    <a:cubicBezTo>
                      <a:pt x="922" y="266"/>
                      <a:pt x="260" y="451"/>
                      <a:pt x="237" y="428"/>
                    </a:cubicBezTo>
                    <a:cubicBezTo>
                      <a:pt x="224" y="415"/>
                      <a:pt x="382" y="357"/>
                      <a:pt x="587" y="299"/>
                    </a:cubicBezTo>
                    <a:cubicBezTo>
                      <a:pt x="792" y="240"/>
                      <a:pt x="1086" y="149"/>
                      <a:pt x="1241" y="96"/>
                    </a:cubicBezTo>
                    <a:cubicBezTo>
                      <a:pt x="1465" y="19"/>
                      <a:pt x="1558" y="0"/>
                      <a:pt x="1693" y="7"/>
                    </a:cubicBezTo>
                    <a:cubicBezTo>
                      <a:pt x="1787" y="11"/>
                      <a:pt x="1868" y="28"/>
                      <a:pt x="1873" y="44"/>
                    </a:cubicBezTo>
                    <a:cubicBezTo>
                      <a:pt x="1878" y="59"/>
                      <a:pt x="1799" y="128"/>
                      <a:pt x="1698" y="197"/>
                    </a:cubicBezTo>
                    <a:cubicBezTo>
                      <a:pt x="1475" y="348"/>
                      <a:pt x="1432" y="393"/>
                      <a:pt x="1522" y="378"/>
                    </a:cubicBezTo>
                    <a:cubicBezTo>
                      <a:pt x="1557" y="372"/>
                      <a:pt x="1778" y="336"/>
                      <a:pt x="2012" y="296"/>
                    </a:cubicBezTo>
                    <a:cubicBezTo>
                      <a:pt x="2351" y="240"/>
                      <a:pt x="2516" y="227"/>
                      <a:pt x="2817" y="233"/>
                    </a:cubicBezTo>
                    <a:cubicBezTo>
                      <a:pt x="3045" y="238"/>
                      <a:pt x="3194" y="252"/>
                      <a:pt x="3193" y="269"/>
                    </a:cubicBezTo>
                    <a:cubicBezTo>
                      <a:pt x="3193" y="285"/>
                      <a:pt x="3155" y="320"/>
                      <a:pt x="3109" y="349"/>
                    </a:cubicBezTo>
                    <a:cubicBezTo>
                      <a:pt x="2567" y="680"/>
                      <a:pt x="2372" y="811"/>
                      <a:pt x="2392" y="831"/>
                    </a:cubicBezTo>
                    <a:cubicBezTo>
                      <a:pt x="2399" y="838"/>
                      <a:pt x="2706" y="853"/>
                      <a:pt x="3075" y="864"/>
                    </a:cubicBezTo>
                    <a:cubicBezTo>
                      <a:pt x="3443" y="875"/>
                      <a:pt x="3745" y="893"/>
                      <a:pt x="3745" y="904"/>
                    </a:cubicBezTo>
                    <a:cubicBezTo>
                      <a:pt x="3745" y="930"/>
                      <a:pt x="3632" y="978"/>
                      <a:pt x="3017" y="1213"/>
                    </a:cubicBezTo>
                    <a:cubicBezTo>
                      <a:pt x="2733" y="1321"/>
                      <a:pt x="2480" y="1422"/>
                      <a:pt x="2453" y="1437"/>
                    </a:cubicBezTo>
                    <a:cubicBezTo>
                      <a:pt x="2398" y="1468"/>
                      <a:pt x="2432" y="1474"/>
                      <a:pt x="2872" y="1523"/>
                    </a:cubicBezTo>
                    <a:cubicBezTo>
                      <a:pt x="3262" y="1566"/>
                      <a:pt x="3716" y="1704"/>
                      <a:pt x="3657" y="1763"/>
                    </a:cubicBezTo>
                    <a:cubicBezTo>
                      <a:pt x="3638" y="1782"/>
                      <a:pt x="3167" y="1854"/>
                      <a:pt x="2717" y="1907"/>
                    </a:cubicBezTo>
                    <a:cubicBezTo>
                      <a:pt x="2501" y="1933"/>
                      <a:pt x="2299" y="1963"/>
                      <a:pt x="2267" y="1975"/>
                    </a:cubicBezTo>
                    <a:cubicBezTo>
                      <a:pt x="2223" y="1991"/>
                      <a:pt x="2289" y="2026"/>
                      <a:pt x="2561" y="2131"/>
                    </a:cubicBezTo>
                    <a:cubicBezTo>
                      <a:pt x="3082" y="2331"/>
                      <a:pt x="3150" y="2362"/>
                      <a:pt x="3342" y="2492"/>
                    </a:cubicBezTo>
                    <a:cubicBezTo>
                      <a:pt x="3639" y="2692"/>
                      <a:pt x="3579" y="2716"/>
                      <a:pt x="2968" y="2640"/>
                    </a:cubicBezTo>
                    <a:cubicBezTo>
                      <a:pt x="2782" y="2617"/>
                      <a:pt x="2481" y="2562"/>
                      <a:pt x="2298" y="2517"/>
                    </a:cubicBezTo>
                    <a:cubicBezTo>
                      <a:pt x="2116" y="2472"/>
                      <a:pt x="1967" y="2439"/>
                      <a:pt x="1967" y="2444"/>
                    </a:cubicBezTo>
                    <a:cubicBezTo>
                      <a:pt x="1967" y="2448"/>
                      <a:pt x="2112" y="2567"/>
                      <a:pt x="2290" y="2709"/>
                    </a:cubicBezTo>
                    <a:cubicBezTo>
                      <a:pt x="2644" y="2992"/>
                      <a:pt x="2757" y="3109"/>
                      <a:pt x="2757" y="3193"/>
                    </a:cubicBezTo>
                    <a:cubicBezTo>
                      <a:pt x="2757" y="3238"/>
                      <a:pt x="2743" y="3245"/>
                      <a:pt x="2679" y="3229"/>
                    </a:cubicBezTo>
                    <a:cubicBezTo>
                      <a:pt x="2530" y="3195"/>
                      <a:pt x="2148" y="3001"/>
                      <a:pt x="1800" y="2785"/>
                    </a:cubicBezTo>
                    <a:cubicBezTo>
                      <a:pt x="1608" y="2666"/>
                      <a:pt x="1446" y="2573"/>
                      <a:pt x="1440" y="2579"/>
                    </a:cubicBezTo>
                    <a:cubicBezTo>
                      <a:pt x="1433" y="2585"/>
                      <a:pt x="1492" y="2721"/>
                      <a:pt x="1570" y="2880"/>
                    </a:cubicBezTo>
                    <a:cubicBezTo>
                      <a:pt x="1705" y="3155"/>
                      <a:pt x="1745" y="3303"/>
                      <a:pt x="1687" y="3303"/>
                    </a:cubicBezTo>
                    <a:cubicBezTo>
                      <a:pt x="1672" y="3303"/>
                      <a:pt x="1529" y="3154"/>
                      <a:pt x="1368" y="2971"/>
                    </a:cubicBezTo>
                    <a:close/>
                    <a:moveTo>
                      <a:pt x="922" y="1592"/>
                    </a:moveTo>
                    <a:cubicBezTo>
                      <a:pt x="806" y="1524"/>
                      <a:pt x="590" y="1421"/>
                      <a:pt x="443" y="1364"/>
                    </a:cubicBezTo>
                    <a:cubicBezTo>
                      <a:pt x="166" y="1257"/>
                      <a:pt x="87" y="1215"/>
                      <a:pt x="166" y="1215"/>
                    </a:cubicBezTo>
                    <a:cubicBezTo>
                      <a:pt x="229" y="1215"/>
                      <a:pt x="738" y="1429"/>
                      <a:pt x="917" y="1531"/>
                    </a:cubicBezTo>
                    <a:cubicBezTo>
                      <a:pt x="999" y="1577"/>
                      <a:pt x="1072" y="1610"/>
                      <a:pt x="1078" y="1604"/>
                    </a:cubicBezTo>
                    <a:cubicBezTo>
                      <a:pt x="1085" y="1598"/>
                      <a:pt x="1014" y="1517"/>
                      <a:pt x="922" y="1425"/>
                    </a:cubicBezTo>
                    <a:cubicBezTo>
                      <a:pt x="829" y="1334"/>
                      <a:pt x="753" y="1249"/>
                      <a:pt x="753" y="1237"/>
                    </a:cubicBezTo>
                    <a:cubicBezTo>
                      <a:pt x="753" y="1202"/>
                      <a:pt x="903" y="1211"/>
                      <a:pt x="1107" y="1258"/>
                    </a:cubicBezTo>
                    <a:cubicBezTo>
                      <a:pt x="1211" y="1282"/>
                      <a:pt x="1302" y="1296"/>
                      <a:pt x="1309" y="1288"/>
                    </a:cubicBezTo>
                    <a:cubicBezTo>
                      <a:pt x="1317" y="1281"/>
                      <a:pt x="1214" y="1202"/>
                      <a:pt x="1080" y="1114"/>
                    </a:cubicBezTo>
                    <a:cubicBezTo>
                      <a:pt x="947" y="1025"/>
                      <a:pt x="838" y="943"/>
                      <a:pt x="838" y="932"/>
                    </a:cubicBezTo>
                    <a:cubicBezTo>
                      <a:pt x="838" y="921"/>
                      <a:pt x="962" y="903"/>
                      <a:pt x="1114" y="892"/>
                    </a:cubicBezTo>
                    <a:cubicBezTo>
                      <a:pt x="1580" y="859"/>
                      <a:pt x="1553" y="813"/>
                      <a:pt x="1041" y="766"/>
                    </a:cubicBezTo>
                    <a:cubicBezTo>
                      <a:pt x="897" y="753"/>
                      <a:pt x="771" y="734"/>
                      <a:pt x="761" y="724"/>
                    </a:cubicBezTo>
                    <a:cubicBezTo>
                      <a:pt x="751" y="714"/>
                      <a:pt x="792" y="655"/>
                      <a:pt x="852" y="593"/>
                    </a:cubicBezTo>
                    <a:cubicBezTo>
                      <a:pt x="915" y="529"/>
                      <a:pt x="945" y="481"/>
                      <a:pt x="922" y="481"/>
                    </a:cubicBezTo>
                    <a:cubicBezTo>
                      <a:pt x="900" y="481"/>
                      <a:pt x="712" y="564"/>
                      <a:pt x="505" y="667"/>
                    </a:cubicBezTo>
                    <a:cubicBezTo>
                      <a:pt x="297" y="769"/>
                      <a:pt x="120" y="845"/>
                      <a:pt x="111" y="836"/>
                    </a:cubicBezTo>
                    <a:cubicBezTo>
                      <a:pt x="102" y="827"/>
                      <a:pt x="100" y="816"/>
                      <a:pt x="106" y="812"/>
                    </a:cubicBezTo>
                    <a:cubicBezTo>
                      <a:pt x="148" y="787"/>
                      <a:pt x="351" y="682"/>
                      <a:pt x="562" y="576"/>
                    </a:cubicBezTo>
                    <a:cubicBezTo>
                      <a:pt x="824" y="443"/>
                      <a:pt x="947" y="406"/>
                      <a:pt x="1025" y="436"/>
                    </a:cubicBezTo>
                    <a:cubicBezTo>
                      <a:pt x="1066" y="452"/>
                      <a:pt x="1054" y="474"/>
                      <a:pt x="955" y="575"/>
                    </a:cubicBezTo>
                    <a:lnTo>
                      <a:pt x="836" y="696"/>
                    </a:lnTo>
                    <a:lnTo>
                      <a:pt x="1182" y="732"/>
                    </a:lnTo>
                    <a:cubicBezTo>
                      <a:pt x="1372" y="751"/>
                      <a:pt x="1538" y="774"/>
                      <a:pt x="1550" y="781"/>
                    </a:cubicBezTo>
                    <a:cubicBezTo>
                      <a:pt x="1641" y="837"/>
                      <a:pt x="1428" y="932"/>
                      <a:pt x="1210" y="932"/>
                    </a:cubicBezTo>
                    <a:cubicBezTo>
                      <a:pt x="934" y="932"/>
                      <a:pt x="924" y="952"/>
                      <a:pt x="1126" y="1088"/>
                    </a:cubicBezTo>
                    <a:cubicBezTo>
                      <a:pt x="1322" y="1221"/>
                      <a:pt x="1450" y="1345"/>
                      <a:pt x="1421" y="1375"/>
                    </a:cubicBezTo>
                    <a:cubicBezTo>
                      <a:pt x="1410" y="1385"/>
                      <a:pt x="1335" y="1373"/>
                      <a:pt x="1254" y="1348"/>
                    </a:cubicBezTo>
                    <a:cubicBezTo>
                      <a:pt x="1172" y="1322"/>
                      <a:pt x="1049" y="1293"/>
                      <a:pt x="979" y="1283"/>
                    </a:cubicBezTo>
                    <a:lnTo>
                      <a:pt x="852" y="1264"/>
                    </a:lnTo>
                    <a:lnTo>
                      <a:pt x="997" y="1416"/>
                    </a:lnTo>
                    <a:cubicBezTo>
                      <a:pt x="1126" y="1551"/>
                      <a:pt x="1205" y="1661"/>
                      <a:pt x="1205" y="1707"/>
                    </a:cubicBezTo>
                    <a:cubicBezTo>
                      <a:pt x="1205" y="1743"/>
                      <a:pt x="1123" y="1710"/>
                      <a:pt x="922" y="1592"/>
                    </a:cubicBezTo>
                    <a:close/>
                  </a:path>
                </a:pathLst>
              </a:custGeom>
              <a:solidFill>
                <a:srgbClr val="8F8F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0"/>
              <p:cNvSpPr>
                <a:spLocks noEditPoints="1"/>
              </p:cNvSpPr>
              <p:nvPr/>
            </p:nvSpPr>
            <p:spPr bwMode="auto">
              <a:xfrm>
                <a:off x="4376" y="2299"/>
                <a:ext cx="843" cy="759"/>
              </a:xfrm>
              <a:custGeom>
                <a:avLst/>
                <a:gdLst/>
                <a:ahLst/>
                <a:cxnLst>
                  <a:cxn ang="0">
                    <a:pos x="648" y="2113"/>
                  </a:cxn>
                  <a:cxn ang="0">
                    <a:pos x="9" y="1297"/>
                  </a:cxn>
                  <a:cxn ang="0">
                    <a:pos x="1621" y="3202"/>
                  </a:cxn>
                  <a:cxn ang="0">
                    <a:pos x="1298" y="2491"/>
                  </a:cxn>
                  <a:cxn ang="0">
                    <a:pos x="2667" y="3201"/>
                  </a:cxn>
                  <a:cxn ang="0">
                    <a:pos x="1777" y="2367"/>
                  </a:cxn>
                  <a:cxn ang="0">
                    <a:pos x="3279" y="2648"/>
                  </a:cxn>
                  <a:cxn ang="0">
                    <a:pos x="3321" y="2589"/>
                  </a:cxn>
                  <a:cxn ang="0">
                    <a:pos x="2051" y="1999"/>
                  </a:cxn>
                  <a:cxn ang="0">
                    <a:pos x="2337" y="1932"/>
                  </a:cxn>
                  <a:cxn ang="0">
                    <a:pos x="3336" y="1692"/>
                  </a:cxn>
                  <a:cxn ang="0">
                    <a:pos x="2249" y="1492"/>
                  </a:cxn>
                  <a:cxn ang="0">
                    <a:pos x="3093" y="930"/>
                  </a:cxn>
                  <a:cxn ang="0">
                    <a:pos x="2940" y="402"/>
                  </a:cxn>
                  <a:cxn ang="0">
                    <a:pos x="2856" y="285"/>
                  </a:cxn>
                  <a:cxn ang="0">
                    <a:pos x="1407" y="448"/>
                  </a:cxn>
                  <a:cxn ang="0">
                    <a:pos x="1530" y="272"/>
                  </a:cxn>
                  <a:cxn ang="0">
                    <a:pos x="1631" y="87"/>
                  </a:cxn>
                  <a:cxn ang="0">
                    <a:pos x="217" y="447"/>
                  </a:cxn>
                  <a:cxn ang="0">
                    <a:pos x="1255" y="108"/>
                  </a:cxn>
                  <a:cxn ang="0">
                    <a:pos x="1642" y="237"/>
                  </a:cxn>
                  <a:cxn ang="0">
                    <a:pos x="2790" y="251"/>
                  </a:cxn>
                  <a:cxn ang="0">
                    <a:pos x="2762" y="563"/>
                  </a:cxn>
                  <a:cxn ang="0">
                    <a:pos x="2323" y="858"/>
                  </a:cxn>
                  <a:cxn ang="0">
                    <a:pos x="3256" y="897"/>
                  </a:cxn>
                  <a:cxn ang="0">
                    <a:pos x="3498" y="1036"/>
                  </a:cxn>
                  <a:cxn ang="0">
                    <a:pos x="2407" y="1466"/>
                  </a:cxn>
                  <a:cxn ang="0">
                    <a:pos x="3629" y="1787"/>
                  </a:cxn>
                  <a:cxn ang="0">
                    <a:pos x="2617" y="1932"/>
                  </a:cxn>
                  <a:cxn ang="0">
                    <a:pos x="2548" y="2167"/>
                  </a:cxn>
                  <a:cxn ang="0">
                    <a:pos x="3501" y="2678"/>
                  </a:cxn>
                  <a:cxn ang="0">
                    <a:pos x="2282" y="2536"/>
                  </a:cxn>
                  <a:cxn ang="0">
                    <a:pos x="2195" y="2684"/>
                  </a:cxn>
                  <a:cxn ang="0">
                    <a:pos x="2714" y="3271"/>
                  </a:cxn>
                  <a:cxn ang="0">
                    <a:pos x="1466" y="2617"/>
                  </a:cxn>
                  <a:cxn ang="0">
                    <a:pos x="1515" y="2852"/>
                  </a:cxn>
                  <a:cxn ang="0">
                    <a:pos x="1384" y="3038"/>
                  </a:cxn>
                  <a:cxn ang="0">
                    <a:pos x="302" y="1338"/>
                  </a:cxn>
                  <a:cxn ang="0">
                    <a:pos x="835" y="1535"/>
                  </a:cxn>
                  <a:cxn ang="0">
                    <a:pos x="905" y="1454"/>
                  </a:cxn>
                  <a:cxn ang="0">
                    <a:pos x="1219" y="1314"/>
                  </a:cxn>
                  <a:cxn ang="0">
                    <a:pos x="1021" y="1111"/>
                  </a:cxn>
                  <a:cxn ang="0">
                    <a:pos x="1086" y="922"/>
                  </a:cxn>
                  <a:cxn ang="0">
                    <a:pos x="1050" y="786"/>
                  </a:cxn>
                  <a:cxn ang="0">
                    <a:pos x="824" y="617"/>
                  </a:cxn>
                  <a:cxn ang="0">
                    <a:pos x="85" y="862"/>
                  </a:cxn>
                  <a:cxn ang="0">
                    <a:pos x="901" y="608"/>
                  </a:cxn>
                  <a:cxn ang="0">
                    <a:pos x="1116" y="756"/>
                  </a:cxn>
                  <a:cxn ang="0">
                    <a:pos x="1120" y="956"/>
                  </a:cxn>
                  <a:cxn ang="0">
                    <a:pos x="1105" y="1123"/>
                  </a:cxn>
                  <a:cxn ang="0">
                    <a:pos x="1212" y="1369"/>
                  </a:cxn>
                  <a:cxn ang="0">
                    <a:pos x="824" y="1286"/>
                  </a:cxn>
                  <a:cxn ang="0">
                    <a:pos x="1148" y="1692"/>
                  </a:cxn>
                </a:cxnLst>
                <a:rect l="0" t="0" r="r" b="b"/>
                <a:pathLst>
                  <a:path w="3710" h="3327">
                    <a:moveTo>
                      <a:pt x="1384" y="3038"/>
                    </a:moveTo>
                    <a:cubicBezTo>
                      <a:pt x="1059" y="2672"/>
                      <a:pt x="1058" y="2671"/>
                      <a:pt x="648" y="2113"/>
                    </a:cubicBezTo>
                    <a:cubicBezTo>
                      <a:pt x="460" y="1857"/>
                      <a:pt x="236" y="1572"/>
                      <a:pt x="150" y="1480"/>
                    </a:cubicBezTo>
                    <a:cubicBezTo>
                      <a:pt x="63" y="1388"/>
                      <a:pt x="0" y="1305"/>
                      <a:pt x="9" y="1297"/>
                    </a:cubicBezTo>
                    <a:cubicBezTo>
                      <a:pt x="39" y="1268"/>
                      <a:pt x="333" y="1617"/>
                      <a:pt x="697" y="2113"/>
                    </a:cubicBezTo>
                    <a:cubicBezTo>
                      <a:pt x="1045" y="2588"/>
                      <a:pt x="1591" y="3232"/>
                      <a:pt x="1621" y="3202"/>
                    </a:cubicBezTo>
                    <a:cubicBezTo>
                      <a:pt x="1629" y="3194"/>
                      <a:pt x="1557" y="3034"/>
                      <a:pt x="1460" y="2846"/>
                    </a:cubicBezTo>
                    <a:cubicBezTo>
                      <a:pt x="1364" y="2658"/>
                      <a:pt x="1291" y="2498"/>
                      <a:pt x="1298" y="2491"/>
                    </a:cubicBezTo>
                    <a:cubicBezTo>
                      <a:pt x="1305" y="2483"/>
                      <a:pt x="1513" y="2601"/>
                      <a:pt x="1759" y="2751"/>
                    </a:cubicBezTo>
                    <a:cubicBezTo>
                      <a:pt x="2150" y="2990"/>
                      <a:pt x="2636" y="3231"/>
                      <a:pt x="2667" y="3201"/>
                    </a:cubicBezTo>
                    <a:cubicBezTo>
                      <a:pt x="2695" y="3173"/>
                      <a:pt x="2598" y="3062"/>
                      <a:pt x="2439" y="2941"/>
                    </a:cubicBezTo>
                    <a:cubicBezTo>
                      <a:pt x="1987" y="2595"/>
                      <a:pt x="1724" y="2367"/>
                      <a:pt x="1777" y="2367"/>
                    </a:cubicBezTo>
                    <a:cubicBezTo>
                      <a:pt x="1783" y="2367"/>
                      <a:pt x="1987" y="2418"/>
                      <a:pt x="2230" y="2480"/>
                    </a:cubicBezTo>
                    <a:cubicBezTo>
                      <a:pt x="2653" y="2588"/>
                      <a:pt x="3039" y="2650"/>
                      <a:pt x="3279" y="2648"/>
                    </a:cubicBezTo>
                    <a:lnTo>
                      <a:pt x="3392" y="2648"/>
                    </a:lnTo>
                    <a:lnTo>
                      <a:pt x="3321" y="2589"/>
                    </a:lnTo>
                    <a:cubicBezTo>
                      <a:pt x="3224" y="2508"/>
                      <a:pt x="2902" y="2349"/>
                      <a:pt x="2616" y="2240"/>
                    </a:cubicBezTo>
                    <a:cubicBezTo>
                      <a:pt x="2103" y="2046"/>
                      <a:pt x="2051" y="2024"/>
                      <a:pt x="2051" y="1999"/>
                    </a:cubicBezTo>
                    <a:cubicBezTo>
                      <a:pt x="2051" y="1984"/>
                      <a:pt x="2062" y="1972"/>
                      <a:pt x="2076" y="1972"/>
                    </a:cubicBezTo>
                    <a:cubicBezTo>
                      <a:pt x="2089" y="1972"/>
                      <a:pt x="2207" y="1954"/>
                      <a:pt x="2337" y="1932"/>
                    </a:cubicBezTo>
                    <a:cubicBezTo>
                      <a:pt x="2467" y="1910"/>
                      <a:pt x="2763" y="1870"/>
                      <a:pt x="2995" y="1844"/>
                    </a:cubicBezTo>
                    <a:cubicBezTo>
                      <a:pt x="3558" y="1781"/>
                      <a:pt x="3584" y="1770"/>
                      <a:pt x="3336" y="1692"/>
                    </a:cubicBezTo>
                    <a:cubicBezTo>
                      <a:pt x="3145" y="1633"/>
                      <a:pt x="3035" y="1614"/>
                      <a:pt x="2496" y="1546"/>
                    </a:cubicBezTo>
                    <a:cubicBezTo>
                      <a:pt x="2360" y="1529"/>
                      <a:pt x="2249" y="1505"/>
                      <a:pt x="2249" y="1492"/>
                    </a:cubicBezTo>
                    <a:cubicBezTo>
                      <a:pt x="2249" y="1472"/>
                      <a:pt x="2557" y="1346"/>
                      <a:pt x="3292" y="1067"/>
                    </a:cubicBezTo>
                    <a:cubicBezTo>
                      <a:pt x="3587" y="954"/>
                      <a:pt x="3556" y="933"/>
                      <a:pt x="3093" y="930"/>
                    </a:cubicBezTo>
                    <a:cubicBezTo>
                      <a:pt x="2695" y="928"/>
                      <a:pt x="2249" y="898"/>
                      <a:pt x="2249" y="874"/>
                    </a:cubicBezTo>
                    <a:cubicBezTo>
                      <a:pt x="2249" y="857"/>
                      <a:pt x="2547" y="654"/>
                      <a:pt x="2940" y="402"/>
                    </a:cubicBezTo>
                    <a:lnTo>
                      <a:pt x="3110" y="293"/>
                    </a:lnTo>
                    <a:lnTo>
                      <a:pt x="2856" y="285"/>
                    </a:lnTo>
                    <a:cubicBezTo>
                      <a:pt x="2582" y="276"/>
                      <a:pt x="2359" y="299"/>
                      <a:pt x="1858" y="390"/>
                    </a:cubicBezTo>
                    <a:cubicBezTo>
                      <a:pt x="1681" y="422"/>
                      <a:pt x="1478" y="448"/>
                      <a:pt x="1407" y="448"/>
                    </a:cubicBezTo>
                    <a:lnTo>
                      <a:pt x="1277" y="448"/>
                    </a:lnTo>
                    <a:lnTo>
                      <a:pt x="1530" y="272"/>
                    </a:lnTo>
                    <a:lnTo>
                      <a:pt x="1783" y="96"/>
                    </a:lnTo>
                    <a:lnTo>
                      <a:pt x="1631" y="87"/>
                    </a:lnTo>
                    <a:cubicBezTo>
                      <a:pt x="1510" y="80"/>
                      <a:pt x="1394" y="106"/>
                      <a:pt x="1053" y="218"/>
                    </a:cubicBezTo>
                    <a:cubicBezTo>
                      <a:pt x="494" y="402"/>
                      <a:pt x="217" y="478"/>
                      <a:pt x="217" y="447"/>
                    </a:cubicBezTo>
                    <a:cubicBezTo>
                      <a:pt x="217" y="434"/>
                      <a:pt x="271" y="408"/>
                      <a:pt x="337" y="392"/>
                    </a:cubicBezTo>
                    <a:cubicBezTo>
                      <a:pt x="516" y="346"/>
                      <a:pt x="1085" y="170"/>
                      <a:pt x="1255" y="108"/>
                    </a:cubicBezTo>
                    <a:cubicBezTo>
                      <a:pt x="1496" y="20"/>
                      <a:pt x="1856" y="0"/>
                      <a:pt x="1853" y="75"/>
                    </a:cubicBezTo>
                    <a:cubicBezTo>
                      <a:pt x="1852" y="86"/>
                      <a:pt x="1757" y="159"/>
                      <a:pt x="1642" y="237"/>
                    </a:cubicBezTo>
                    <a:cubicBezTo>
                      <a:pt x="1419" y="386"/>
                      <a:pt x="1382" y="435"/>
                      <a:pt x="1508" y="409"/>
                    </a:cubicBezTo>
                    <a:cubicBezTo>
                      <a:pt x="2007" y="308"/>
                      <a:pt x="2468" y="251"/>
                      <a:pt x="2790" y="251"/>
                    </a:cubicBezTo>
                    <a:cubicBezTo>
                      <a:pt x="2993" y="251"/>
                      <a:pt x="3152" y="262"/>
                      <a:pt x="3152" y="277"/>
                    </a:cubicBezTo>
                    <a:cubicBezTo>
                      <a:pt x="3152" y="314"/>
                      <a:pt x="3030" y="404"/>
                      <a:pt x="2762" y="563"/>
                    </a:cubicBezTo>
                    <a:cubicBezTo>
                      <a:pt x="2633" y="640"/>
                      <a:pt x="2482" y="737"/>
                      <a:pt x="2425" y="780"/>
                    </a:cubicBezTo>
                    <a:lnTo>
                      <a:pt x="2323" y="858"/>
                    </a:lnTo>
                    <a:lnTo>
                      <a:pt x="2575" y="876"/>
                    </a:lnTo>
                    <a:cubicBezTo>
                      <a:pt x="2714" y="886"/>
                      <a:pt x="3020" y="895"/>
                      <a:pt x="3256" y="897"/>
                    </a:cubicBezTo>
                    <a:cubicBezTo>
                      <a:pt x="3492" y="899"/>
                      <a:pt x="3692" y="912"/>
                      <a:pt x="3701" y="926"/>
                    </a:cubicBezTo>
                    <a:cubicBezTo>
                      <a:pt x="3710" y="940"/>
                      <a:pt x="3619" y="990"/>
                      <a:pt x="3498" y="1036"/>
                    </a:cubicBezTo>
                    <a:cubicBezTo>
                      <a:pt x="3378" y="1082"/>
                      <a:pt x="3089" y="1192"/>
                      <a:pt x="2856" y="1281"/>
                    </a:cubicBezTo>
                    <a:cubicBezTo>
                      <a:pt x="2623" y="1370"/>
                      <a:pt x="2421" y="1453"/>
                      <a:pt x="2407" y="1466"/>
                    </a:cubicBezTo>
                    <a:cubicBezTo>
                      <a:pt x="2375" y="1496"/>
                      <a:pt x="2447" y="1511"/>
                      <a:pt x="2813" y="1549"/>
                    </a:cubicBezTo>
                    <a:cubicBezTo>
                      <a:pt x="3198" y="1589"/>
                      <a:pt x="3685" y="1731"/>
                      <a:pt x="3629" y="1787"/>
                    </a:cubicBezTo>
                    <a:cubicBezTo>
                      <a:pt x="3622" y="1794"/>
                      <a:pt x="3471" y="1819"/>
                      <a:pt x="3292" y="1843"/>
                    </a:cubicBezTo>
                    <a:cubicBezTo>
                      <a:pt x="3114" y="1866"/>
                      <a:pt x="2810" y="1907"/>
                      <a:pt x="2617" y="1932"/>
                    </a:cubicBezTo>
                    <a:cubicBezTo>
                      <a:pt x="2423" y="1958"/>
                      <a:pt x="2240" y="1988"/>
                      <a:pt x="2210" y="1999"/>
                    </a:cubicBezTo>
                    <a:cubicBezTo>
                      <a:pt x="2171" y="2014"/>
                      <a:pt x="2260" y="2058"/>
                      <a:pt x="2548" y="2167"/>
                    </a:cubicBezTo>
                    <a:cubicBezTo>
                      <a:pt x="2983" y="2332"/>
                      <a:pt x="3346" y="2514"/>
                      <a:pt x="3440" y="2613"/>
                    </a:cubicBezTo>
                    <a:lnTo>
                      <a:pt x="3501" y="2678"/>
                    </a:lnTo>
                    <a:lnTo>
                      <a:pt x="3263" y="2677"/>
                    </a:lnTo>
                    <a:cubicBezTo>
                      <a:pt x="2960" y="2677"/>
                      <a:pt x="2718" y="2642"/>
                      <a:pt x="2282" y="2536"/>
                    </a:cubicBezTo>
                    <a:cubicBezTo>
                      <a:pt x="2091" y="2490"/>
                      <a:pt x="1927" y="2452"/>
                      <a:pt x="1918" y="2452"/>
                    </a:cubicBezTo>
                    <a:cubicBezTo>
                      <a:pt x="1909" y="2452"/>
                      <a:pt x="2034" y="2557"/>
                      <a:pt x="2195" y="2684"/>
                    </a:cubicBezTo>
                    <a:cubicBezTo>
                      <a:pt x="2562" y="2974"/>
                      <a:pt x="2729" y="3140"/>
                      <a:pt x="2729" y="3213"/>
                    </a:cubicBezTo>
                    <a:cubicBezTo>
                      <a:pt x="2729" y="3245"/>
                      <a:pt x="2722" y="3271"/>
                      <a:pt x="2714" y="3271"/>
                    </a:cubicBezTo>
                    <a:cubicBezTo>
                      <a:pt x="2705" y="3271"/>
                      <a:pt x="2600" y="3233"/>
                      <a:pt x="2480" y="3186"/>
                    </a:cubicBezTo>
                    <a:cubicBezTo>
                      <a:pt x="2293" y="3114"/>
                      <a:pt x="2120" y="3017"/>
                      <a:pt x="1466" y="2617"/>
                    </a:cubicBezTo>
                    <a:lnTo>
                      <a:pt x="1374" y="2560"/>
                    </a:lnTo>
                    <a:lnTo>
                      <a:pt x="1515" y="2852"/>
                    </a:lnTo>
                    <a:cubicBezTo>
                      <a:pt x="1655" y="3142"/>
                      <a:pt x="1714" y="3327"/>
                      <a:pt x="1667" y="3327"/>
                    </a:cubicBezTo>
                    <a:cubicBezTo>
                      <a:pt x="1653" y="3327"/>
                      <a:pt x="1526" y="3197"/>
                      <a:pt x="1384" y="3038"/>
                    </a:cubicBezTo>
                    <a:close/>
                    <a:moveTo>
                      <a:pt x="1007" y="1672"/>
                    </a:moveTo>
                    <a:cubicBezTo>
                      <a:pt x="783" y="1542"/>
                      <a:pt x="461" y="1389"/>
                      <a:pt x="302" y="1338"/>
                    </a:cubicBezTo>
                    <a:cubicBezTo>
                      <a:pt x="145" y="1288"/>
                      <a:pt x="60" y="1239"/>
                      <a:pt x="129" y="1239"/>
                    </a:cubicBezTo>
                    <a:cubicBezTo>
                      <a:pt x="189" y="1239"/>
                      <a:pt x="580" y="1403"/>
                      <a:pt x="835" y="1535"/>
                    </a:cubicBezTo>
                    <a:cubicBezTo>
                      <a:pt x="967" y="1604"/>
                      <a:pt x="1080" y="1655"/>
                      <a:pt x="1086" y="1649"/>
                    </a:cubicBezTo>
                    <a:cubicBezTo>
                      <a:pt x="1092" y="1643"/>
                      <a:pt x="1011" y="1555"/>
                      <a:pt x="905" y="1454"/>
                    </a:cubicBezTo>
                    <a:cubicBezTo>
                      <a:pt x="799" y="1353"/>
                      <a:pt x="721" y="1261"/>
                      <a:pt x="732" y="1250"/>
                    </a:cubicBezTo>
                    <a:cubicBezTo>
                      <a:pt x="750" y="1232"/>
                      <a:pt x="965" y="1261"/>
                      <a:pt x="1219" y="1314"/>
                    </a:cubicBezTo>
                    <a:cubicBezTo>
                      <a:pt x="1292" y="1330"/>
                      <a:pt x="1299" y="1327"/>
                      <a:pt x="1268" y="1290"/>
                    </a:cubicBezTo>
                    <a:cubicBezTo>
                      <a:pt x="1249" y="1266"/>
                      <a:pt x="1138" y="1186"/>
                      <a:pt x="1021" y="1111"/>
                    </a:cubicBezTo>
                    <a:cubicBezTo>
                      <a:pt x="905" y="1036"/>
                      <a:pt x="810" y="966"/>
                      <a:pt x="810" y="955"/>
                    </a:cubicBezTo>
                    <a:cubicBezTo>
                      <a:pt x="810" y="944"/>
                      <a:pt x="934" y="930"/>
                      <a:pt x="1086" y="922"/>
                    </a:cubicBezTo>
                    <a:cubicBezTo>
                      <a:pt x="1371" y="909"/>
                      <a:pt x="1524" y="867"/>
                      <a:pt x="1414" y="834"/>
                    </a:cubicBezTo>
                    <a:cubicBezTo>
                      <a:pt x="1384" y="825"/>
                      <a:pt x="1221" y="803"/>
                      <a:pt x="1050" y="786"/>
                    </a:cubicBezTo>
                    <a:cubicBezTo>
                      <a:pt x="880" y="769"/>
                      <a:pt x="735" y="750"/>
                      <a:pt x="728" y="743"/>
                    </a:cubicBezTo>
                    <a:cubicBezTo>
                      <a:pt x="720" y="735"/>
                      <a:pt x="764" y="679"/>
                      <a:pt x="824" y="617"/>
                    </a:cubicBezTo>
                    <a:cubicBezTo>
                      <a:pt x="980" y="457"/>
                      <a:pt x="908" y="472"/>
                      <a:pt x="471" y="690"/>
                    </a:cubicBezTo>
                    <a:cubicBezTo>
                      <a:pt x="266" y="792"/>
                      <a:pt x="93" y="870"/>
                      <a:pt x="85" y="862"/>
                    </a:cubicBezTo>
                    <a:cubicBezTo>
                      <a:pt x="67" y="844"/>
                      <a:pt x="626" y="546"/>
                      <a:pt x="780" y="491"/>
                    </a:cubicBezTo>
                    <a:cubicBezTo>
                      <a:pt x="1024" y="405"/>
                      <a:pt x="1079" y="458"/>
                      <a:pt x="901" y="608"/>
                    </a:cubicBezTo>
                    <a:cubicBezTo>
                      <a:pt x="843" y="657"/>
                      <a:pt x="802" y="703"/>
                      <a:pt x="810" y="711"/>
                    </a:cubicBezTo>
                    <a:cubicBezTo>
                      <a:pt x="817" y="718"/>
                      <a:pt x="955" y="739"/>
                      <a:pt x="1116" y="756"/>
                    </a:cubicBezTo>
                    <a:cubicBezTo>
                      <a:pt x="1582" y="806"/>
                      <a:pt x="1631" y="830"/>
                      <a:pt x="1430" y="911"/>
                    </a:cubicBezTo>
                    <a:cubicBezTo>
                      <a:pt x="1364" y="937"/>
                      <a:pt x="1235" y="956"/>
                      <a:pt x="1120" y="956"/>
                    </a:cubicBezTo>
                    <a:cubicBezTo>
                      <a:pt x="1011" y="956"/>
                      <a:pt x="923" y="967"/>
                      <a:pt x="923" y="981"/>
                    </a:cubicBezTo>
                    <a:cubicBezTo>
                      <a:pt x="923" y="994"/>
                      <a:pt x="1005" y="1058"/>
                      <a:pt x="1105" y="1123"/>
                    </a:cubicBezTo>
                    <a:cubicBezTo>
                      <a:pt x="1294" y="1245"/>
                      <a:pt x="1429" y="1385"/>
                      <a:pt x="1376" y="1402"/>
                    </a:cubicBezTo>
                    <a:cubicBezTo>
                      <a:pt x="1360" y="1408"/>
                      <a:pt x="1286" y="1393"/>
                      <a:pt x="1212" y="1369"/>
                    </a:cubicBezTo>
                    <a:cubicBezTo>
                      <a:pt x="1138" y="1345"/>
                      <a:pt x="1021" y="1316"/>
                      <a:pt x="951" y="1305"/>
                    </a:cubicBezTo>
                    <a:lnTo>
                      <a:pt x="824" y="1286"/>
                    </a:lnTo>
                    <a:lnTo>
                      <a:pt x="986" y="1461"/>
                    </a:lnTo>
                    <a:cubicBezTo>
                      <a:pt x="1075" y="1558"/>
                      <a:pt x="1148" y="1662"/>
                      <a:pt x="1148" y="1692"/>
                    </a:cubicBezTo>
                    <a:cubicBezTo>
                      <a:pt x="1148" y="1759"/>
                      <a:pt x="1159" y="1761"/>
                      <a:pt x="1007" y="1672"/>
                    </a:cubicBezTo>
                    <a:close/>
                  </a:path>
                </a:pathLst>
              </a:custGeom>
              <a:solidFill>
                <a:srgbClr val="77889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1"/>
              <p:cNvSpPr>
                <a:spLocks noEditPoints="1"/>
              </p:cNvSpPr>
              <p:nvPr/>
            </p:nvSpPr>
            <p:spPr bwMode="auto">
              <a:xfrm>
                <a:off x="4376" y="2303"/>
                <a:ext cx="843" cy="755"/>
              </a:xfrm>
              <a:custGeom>
                <a:avLst/>
                <a:gdLst/>
                <a:ahLst/>
                <a:cxnLst>
                  <a:cxn ang="0">
                    <a:pos x="648" y="2095"/>
                  </a:cxn>
                  <a:cxn ang="0">
                    <a:pos x="9" y="1279"/>
                  </a:cxn>
                  <a:cxn ang="0">
                    <a:pos x="1621" y="3184"/>
                  </a:cxn>
                  <a:cxn ang="0">
                    <a:pos x="1298" y="2473"/>
                  </a:cxn>
                  <a:cxn ang="0">
                    <a:pos x="2665" y="3185"/>
                  </a:cxn>
                  <a:cxn ang="0">
                    <a:pos x="1774" y="2364"/>
                  </a:cxn>
                  <a:cxn ang="0">
                    <a:pos x="3279" y="2630"/>
                  </a:cxn>
                  <a:cxn ang="0">
                    <a:pos x="3321" y="2571"/>
                  </a:cxn>
                  <a:cxn ang="0">
                    <a:pos x="2054" y="1971"/>
                  </a:cxn>
                  <a:cxn ang="0">
                    <a:pos x="3336" y="1674"/>
                  </a:cxn>
                  <a:cxn ang="0">
                    <a:pos x="2249" y="1474"/>
                  </a:cxn>
                  <a:cxn ang="0">
                    <a:pos x="3560" y="935"/>
                  </a:cxn>
                  <a:cxn ang="0">
                    <a:pos x="2249" y="855"/>
                  </a:cxn>
                  <a:cxn ang="0">
                    <a:pos x="3066" y="305"/>
                  </a:cxn>
                  <a:cxn ang="0">
                    <a:pos x="1854" y="372"/>
                  </a:cxn>
                  <a:cxn ang="0">
                    <a:pos x="1277" y="430"/>
                  </a:cxn>
                  <a:cxn ang="0">
                    <a:pos x="1783" y="78"/>
                  </a:cxn>
                  <a:cxn ang="0">
                    <a:pos x="1174" y="162"/>
                  </a:cxn>
                  <a:cxn ang="0">
                    <a:pos x="530" y="319"/>
                  </a:cxn>
                  <a:cxn ang="0">
                    <a:pos x="1562" y="17"/>
                  </a:cxn>
                  <a:cxn ang="0">
                    <a:pos x="1642" y="219"/>
                  </a:cxn>
                  <a:cxn ang="0">
                    <a:pos x="2790" y="233"/>
                  </a:cxn>
                  <a:cxn ang="0">
                    <a:pos x="2762" y="545"/>
                  </a:cxn>
                  <a:cxn ang="0">
                    <a:pos x="2323" y="840"/>
                  </a:cxn>
                  <a:cxn ang="0">
                    <a:pos x="3256" y="879"/>
                  </a:cxn>
                  <a:cxn ang="0">
                    <a:pos x="3498" y="1018"/>
                  </a:cxn>
                  <a:cxn ang="0">
                    <a:pos x="2407" y="1448"/>
                  </a:cxn>
                  <a:cxn ang="0">
                    <a:pos x="3629" y="1769"/>
                  </a:cxn>
                  <a:cxn ang="0">
                    <a:pos x="2617" y="1914"/>
                  </a:cxn>
                  <a:cxn ang="0">
                    <a:pos x="2548" y="2149"/>
                  </a:cxn>
                  <a:cxn ang="0">
                    <a:pos x="3501" y="2660"/>
                  </a:cxn>
                  <a:cxn ang="0">
                    <a:pos x="2282" y="2518"/>
                  </a:cxn>
                  <a:cxn ang="0">
                    <a:pos x="2271" y="2730"/>
                  </a:cxn>
                  <a:cxn ang="0">
                    <a:pos x="2480" y="3168"/>
                  </a:cxn>
                  <a:cxn ang="0">
                    <a:pos x="1374" y="2542"/>
                  </a:cxn>
                  <a:cxn ang="0">
                    <a:pos x="1667" y="3309"/>
                  </a:cxn>
                  <a:cxn ang="0">
                    <a:pos x="1035" y="1668"/>
                  </a:cxn>
                  <a:cxn ang="0">
                    <a:pos x="129" y="1221"/>
                  </a:cxn>
                  <a:cxn ang="0">
                    <a:pos x="1086" y="1631"/>
                  </a:cxn>
                  <a:cxn ang="0">
                    <a:pos x="732" y="1232"/>
                  </a:cxn>
                  <a:cxn ang="0">
                    <a:pos x="1268" y="1272"/>
                  </a:cxn>
                  <a:cxn ang="0">
                    <a:pos x="810" y="937"/>
                  </a:cxn>
                  <a:cxn ang="0">
                    <a:pos x="1414" y="816"/>
                  </a:cxn>
                  <a:cxn ang="0">
                    <a:pos x="728" y="725"/>
                  </a:cxn>
                  <a:cxn ang="0">
                    <a:pos x="471" y="672"/>
                  </a:cxn>
                  <a:cxn ang="0">
                    <a:pos x="734" y="489"/>
                  </a:cxn>
                  <a:cxn ang="0">
                    <a:pos x="901" y="590"/>
                  </a:cxn>
                  <a:cxn ang="0">
                    <a:pos x="1116" y="738"/>
                  </a:cxn>
                  <a:cxn ang="0">
                    <a:pos x="1120" y="938"/>
                  </a:cxn>
                  <a:cxn ang="0">
                    <a:pos x="1105" y="1105"/>
                  </a:cxn>
                  <a:cxn ang="0">
                    <a:pos x="1212" y="1351"/>
                  </a:cxn>
                  <a:cxn ang="0">
                    <a:pos x="824" y="1268"/>
                  </a:cxn>
                  <a:cxn ang="0">
                    <a:pos x="1148" y="1674"/>
                  </a:cxn>
                </a:cxnLst>
                <a:rect l="0" t="0" r="r" b="b"/>
                <a:pathLst>
                  <a:path w="3710" h="3309">
                    <a:moveTo>
                      <a:pt x="1384" y="3020"/>
                    </a:moveTo>
                    <a:cubicBezTo>
                      <a:pt x="1059" y="2654"/>
                      <a:pt x="1058" y="2653"/>
                      <a:pt x="648" y="2095"/>
                    </a:cubicBezTo>
                    <a:cubicBezTo>
                      <a:pt x="460" y="1839"/>
                      <a:pt x="236" y="1554"/>
                      <a:pt x="150" y="1462"/>
                    </a:cubicBezTo>
                    <a:cubicBezTo>
                      <a:pt x="63" y="1370"/>
                      <a:pt x="0" y="1287"/>
                      <a:pt x="9" y="1279"/>
                    </a:cubicBezTo>
                    <a:cubicBezTo>
                      <a:pt x="39" y="1250"/>
                      <a:pt x="333" y="1599"/>
                      <a:pt x="697" y="2095"/>
                    </a:cubicBezTo>
                    <a:cubicBezTo>
                      <a:pt x="1045" y="2570"/>
                      <a:pt x="1591" y="3214"/>
                      <a:pt x="1621" y="3184"/>
                    </a:cubicBezTo>
                    <a:cubicBezTo>
                      <a:pt x="1629" y="3176"/>
                      <a:pt x="1557" y="3016"/>
                      <a:pt x="1460" y="2828"/>
                    </a:cubicBezTo>
                    <a:cubicBezTo>
                      <a:pt x="1364" y="2640"/>
                      <a:pt x="1291" y="2480"/>
                      <a:pt x="1298" y="2473"/>
                    </a:cubicBezTo>
                    <a:cubicBezTo>
                      <a:pt x="1305" y="2465"/>
                      <a:pt x="1513" y="2583"/>
                      <a:pt x="1759" y="2734"/>
                    </a:cubicBezTo>
                    <a:cubicBezTo>
                      <a:pt x="2140" y="2967"/>
                      <a:pt x="2636" y="3214"/>
                      <a:pt x="2665" y="3185"/>
                    </a:cubicBezTo>
                    <a:cubicBezTo>
                      <a:pt x="2699" y="3151"/>
                      <a:pt x="2584" y="3038"/>
                      <a:pt x="2224" y="2754"/>
                    </a:cubicBezTo>
                    <a:cubicBezTo>
                      <a:pt x="1739" y="2369"/>
                      <a:pt x="1755" y="2383"/>
                      <a:pt x="1774" y="2364"/>
                    </a:cubicBezTo>
                    <a:cubicBezTo>
                      <a:pt x="1782" y="2356"/>
                      <a:pt x="1987" y="2400"/>
                      <a:pt x="2230" y="2462"/>
                    </a:cubicBezTo>
                    <a:cubicBezTo>
                      <a:pt x="2653" y="2570"/>
                      <a:pt x="3039" y="2632"/>
                      <a:pt x="3279" y="2630"/>
                    </a:cubicBezTo>
                    <a:lnTo>
                      <a:pt x="3392" y="2630"/>
                    </a:lnTo>
                    <a:lnTo>
                      <a:pt x="3321" y="2571"/>
                    </a:lnTo>
                    <a:cubicBezTo>
                      <a:pt x="3211" y="2479"/>
                      <a:pt x="2901" y="2332"/>
                      <a:pt x="2469" y="2166"/>
                    </a:cubicBezTo>
                    <a:cubicBezTo>
                      <a:pt x="2077" y="2015"/>
                      <a:pt x="2031" y="1993"/>
                      <a:pt x="2054" y="1971"/>
                    </a:cubicBezTo>
                    <a:cubicBezTo>
                      <a:pt x="2075" y="1950"/>
                      <a:pt x="2568" y="1874"/>
                      <a:pt x="2995" y="1826"/>
                    </a:cubicBezTo>
                    <a:cubicBezTo>
                      <a:pt x="3558" y="1763"/>
                      <a:pt x="3584" y="1752"/>
                      <a:pt x="3336" y="1674"/>
                    </a:cubicBezTo>
                    <a:cubicBezTo>
                      <a:pt x="3145" y="1615"/>
                      <a:pt x="3035" y="1596"/>
                      <a:pt x="2496" y="1528"/>
                    </a:cubicBezTo>
                    <a:cubicBezTo>
                      <a:pt x="2360" y="1511"/>
                      <a:pt x="2249" y="1487"/>
                      <a:pt x="2249" y="1474"/>
                    </a:cubicBezTo>
                    <a:cubicBezTo>
                      <a:pt x="2249" y="1454"/>
                      <a:pt x="2641" y="1294"/>
                      <a:pt x="3293" y="1050"/>
                    </a:cubicBezTo>
                    <a:cubicBezTo>
                      <a:pt x="3425" y="1000"/>
                      <a:pt x="3545" y="948"/>
                      <a:pt x="3560" y="935"/>
                    </a:cubicBezTo>
                    <a:cubicBezTo>
                      <a:pt x="3575" y="921"/>
                      <a:pt x="3412" y="910"/>
                      <a:pt x="3176" y="910"/>
                    </a:cubicBezTo>
                    <a:cubicBezTo>
                      <a:pt x="2710" y="910"/>
                      <a:pt x="2249" y="883"/>
                      <a:pt x="2249" y="855"/>
                    </a:cubicBezTo>
                    <a:cubicBezTo>
                      <a:pt x="2249" y="833"/>
                      <a:pt x="2811" y="459"/>
                      <a:pt x="2942" y="393"/>
                    </a:cubicBezTo>
                    <a:cubicBezTo>
                      <a:pt x="2990" y="369"/>
                      <a:pt x="3046" y="329"/>
                      <a:pt x="3066" y="305"/>
                    </a:cubicBezTo>
                    <a:cubicBezTo>
                      <a:pt x="3099" y="266"/>
                      <a:pt x="3074" y="261"/>
                      <a:pt x="2824" y="262"/>
                    </a:cubicBezTo>
                    <a:cubicBezTo>
                      <a:pt x="2525" y="263"/>
                      <a:pt x="2362" y="281"/>
                      <a:pt x="1854" y="372"/>
                    </a:cubicBezTo>
                    <a:cubicBezTo>
                      <a:pt x="1675" y="404"/>
                      <a:pt x="1473" y="430"/>
                      <a:pt x="1403" y="430"/>
                    </a:cubicBezTo>
                    <a:lnTo>
                      <a:pt x="1277" y="430"/>
                    </a:lnTo>
                    <a:lnTo>
                      <a:pt x="1530" y="254"/>
                    </a:lnTo>
                    <a:lnTo>
                      <a:pt x="1783" y="78"/>
                    </a:lnTo>
                    <a:lnTo>
                      <a:pt x="1625" y="69"/>
                    </a:lnTo>
                    <a:cubicBezTo>
                      <a:pt x="1502" y="63"/>
                      <a:pt x="1402" y="83"/>
                      <a:pt x="1174" y="162"/>
                    </a:cubicBezTo>
                    <a:cubicBezTo>
                      <a:pt x="638" y="347"/>
                      <a:pt x="165" y="473"/>
                      <a:pt x="222" y="416"/>
                    </a:cubicBezTo>
                    <a:cubicBezTo>
                      <a:pt x="230" y="408"/>
                      <a:pt x="368" y="365"/>
                      <a:pt x="530" y="319"/>
                    </a:cubicBezTo>
                    <a:cubicBezTo>
                      <a:pt x="692" y="273"/>
                      <a:pt x="957" y="191"/>
                      <a:pt x="1120" y="135"/>
                    </a:cubicBezTo>
                    <a:cubicBezTo>
                      <a:pt x="1283" y="80"/>
                      <a:pt x="1482" y="27"/>
                      <a:pt x="1562" y="17"/>
                    </a:cubicBezTo>
                    <a:cubicBezTo>
                      <a:pt x="1710" y="0"/>
                      <a:pt x="1855" y="19"/>
                      <a:pt x="1853" y="57"/>
                    </a:cubicBezTo>
                    <a:cubicBezTo>
                      <a:pt x="1852" y="68"/>
                      <a:pt x="1757" y="141"/>
                      <a:pt x="1642" y="219"/>
                    </a:cubicBezTo>
                    <a:cubicBezTo>
                      <a:pt x="1419" y="368"/>
                      <a:pt x="1382" y="417"/>
                      <a:pt x="1508" y="391"/>
                    </a:cubicBezTo>
                    <a:cubicBezTo>
                      <a:pt x="2007" y="290"/>
                      <a:pt x="2468" y="233"/>
                      <a:pt x="2790" y="233"/>
                    </a:cubicBezTo>
                    <a:cubicBezTo>
                      <a:pt x="2993" y="233"/>
                      <a:pt x="3152" y="244"/>
                      <a:pt x="3152" y="259"/>
                    </a:cubicBezTo>
                    <a:cubicBezTo>
                      <a:pt x="3152" y="296"/>
                      <a:pt x="3030" y="386"/>
                      <a:pt x="2762" y="545"/>
                    </a:cubicBezTo>
                    <a:cubicBezTo>
                      <a:pt x="2633" y="622"/>
                      <a:pt x="2482" y="719"/>
                      <a:pt x="2425" y="762"/>
                    </a:cubicBezTo>
                    <a:lnTo>
                      <a:pt x="2323" y="840"/>
                    </a:lnTo>
                    <a:lnTo>
                      <a:pt x="2575" y="858"/>
                    </a:lnTo>
                    <a:cubicBezTo>
                      <a:pt x="2714" y="868"/>
                      <a:pt x="3020" y="877"/>
                      <a:pt x="3256" y="879"/>
                    </a:cubicBezTo>
                    <a:cubicBezTo>
                      <a:pt x="3492" y="881"/>
                      <a:pt x="3692" y="894"/>
                      <a:pt x="3701" y="908"/>
                    </a:cubicBezTo>
                    <a:cubicBezTo>
                      <a:pt x="3710" y="922"/>
                      <a:pt x="3619" y="972"/>
                      <a:pt x="3498" y="1018"/>
                    </a:cubicBezTo>
                    <a:cubicBezTo>
                      <a:pt x="3378" y="1064"/>
                      <a:pt x="3089" y="1174"/>
                      <a:pt x="2856" y="1263"/>
                    </a:cubicBezTo>
                    <a:cubicBezTo>
                      <a:pt x="2623" y="1352"/>
                      <a:pt x="2421" y="1435"/>
                      <a:pt x="2407" y="1448"/>
                    </a:cubicBezTo>
                    <a:cubicBezTo>
                      <a:pt x="2375" y="1478"/>
                      <a:pt x="2446" y="1492"/>
                      <a:pt x="2810" y="1532"/>
                    </a:cubicBezTo>
                    <a:cubicBezTo>
                      <a:pt x="3205" y="1574"/>
                      <a:pt x="3685" y="1713"/>
                      <a:pt x="3629" y="1769"/>
                    </a:cubicBezTo>
                    <a:cubicBezTo>
                      <a:pt x="3622" y="1776"/>
                      <a:pt x="3471" y="1801"/>
                      <a:pt x="3292" y="1825"/>
                    </a:cubicBezTo>
                    <a:cubicBezTo>
                      <a:pt x="3114" y="1848"/>
                      <a:pt x="2810" y="1889"/>
                      <a:pt x="2617" y="1914"/>
                    </a:cubicBezTo>
                    <a:cubicBezTo>
                      <a:pt x="2423" y="1940"/>
                      <a:pt x="2240" y="1970"/>
                      <a:pt x="2210" y="1981"/>
                    </a:cubicBezTo>
                    <a:cubicBezTo>
                      <a:pt x="2171" y="1996"/>
                      <a:pt x="2260" y="2040"/>
                      <a:pt x="2548" y="2149"/>
                    </a:cubicBezTo>
                    <a:cubicBezTo>
                      <a:pt x="2983" y="2314"/>
                      <a:pt x="3346" y="2496"/>
                      <a:pt x="3440" y="2595"/>
                    </a:cubicBezTo>
                    <a:lnTo>
                      <a:pt x="3501" y="2660"/>
                    </a:lnTo>
                    <a:lnTo>
                      <a:pt x="3263" y="2659"/>
                    </a:lnTo>
                    <a:cubicBezTo>
                      <a:pt x="2960" y="2659"/>
                      <a:pt x="2718" y="2624"/>
                      <a:pt x="2282" y="2518"/>
                    </a:cubicBezTo>
                    <a:cubicBezTo>
                      <a:pt x="2091" y="2472"/>
                      <a:pt x="1928" y="2434"/>
                      <a:pt x="1920" y="2434"/>
                    </a:cubicBezTo>
                    <a:cubicBezTo>
                      <a:pt x="1912" y="2434"/>
                      <a:pt x="2070" y="2567"/>
                      <a:pt x="2271" y="2730"/>
                    </a:cubicBezTo>
                    <a:cubicBezTo>
                      <a:pt x="2630" y="3020"/>
                      <a:pt x="2729" y="3123"/>
                      <a:pt x="2729" y="3209"/>
                    </a:cubicBezTo>
                    <a:cubicBezTo>
                      <a:pt x="2729" y="3265"/>
                      <a:pt x="2735" y="3266"/>
                      <a:pt x="2480" y="3168"/>
                    </a:cubicBezTo>
                    <a:cubicBezTo>
                      <a:pt x="2293" y="3096"/>
                      <a:pt x="2120" y="2999"/>
                      <a:pt x="1466" y="2599"/>
                    </a:cubicBezTo>
                    <a:lnTo>
                      <a:pt x="1374" y="2542"/>
                    </a:lnTo>
                    <a:lnTo>
                      <a:pt x="1515" y="2834"/>
                    </a:lnTo>
                    <a:cubicBezTo>
                      <a:pt x="1655" y="3124"/>
                      <a:pt x="1714" y="3309"/>
                      <a:pt x="1667" y="3309"/>
                    </a:cubicBezTo>
                    <a:cubicBezTo>
                      <a:pt x="1653" y="3309"/>
                      <a:pt x="1526" y="3179"/>
                      <a:pt x="1384" y="3020"/>
                    </a:cubicBezTo>
                    <a:close/>
                    <a:moveTo>
                      <a:pt x="1035" y="1668"/>
                    </a:moveTo>
                    <a:cubicBezTo>
                      <a:pt x="859" y="1560"/>
                      <a:pt x="461" y="1371"/>
                      <a:pt x="302" y="1320"/>
                    </a:cubicBezTo>
                    <a:cubicBezTo>
                      <a:pt x="146" y="1270"/>
                      <a:pt x="60" y="1221"/>
                      <a:pt x="129" y="1221"/>
                    </a:cubicBezTo>
                    <a:cubicBezTo>
                      <a:pt x="189" y="1221"/>
                      <a:pt x="580" y="1385"/>
                      <a:pt x="835" y="1517"/>
                    </a:cubicBezTo>
                    <a:cubicBezTo>
                      <a:pt x="967" y="1586"/>
                      <a:pt x="1080" y="1637"/>
                      <a:pt x="1086" y="1631"/>
                    </a:cubicBezTo>
                    <a:cubicBezTo>
                      <a:pt x="1092" y="1625"/>
                      <a:pt x="1011" y="1537"/>
                      <a:pt x="905" y="1436"/>
                    </a:cubicBezTo>
                    <a:cubicBezTo>
                      <a:pt x="799" y="1335"/>
                      <a:pt x="721" y="1243"/>
                      <a:pt x="732" y="1232"/>
                    </a:cubicBezTo>
                    <a:cubicBezTo>
                      <a:pt x="750" y="1214"/>
                      <a:pt x="965" y="1243"/>
                      <a:pt x="1219" y="1296"/>
                    </a:cubicBezTo>
                    <a:cubicBezTo>
                      <a:pt x="1292" y="1312"/>
                      <a:pt x="1299" y="1309"/>
                      <a:pt x="1268" y="1272"/>
                    </a:cubicBezTo>
                    <a:cubicBezTo>
                      <a:pt x="1249" y="1248"/>
                      <a:pt x="1138" y="1168"/>
                      <a:pt x="1021" y="1093"/>
                    </a:cubicBezTo>
                    <a:cubicBezTo>
                      <a:pt x="905" y="1018"/>
                      <a:pt x="810" y="948"/>
                      <a:pt x="810" y="937"/>
                    </a:cubicBezTo>
                    <a:cubicBezTo>
                      <a:pt x="810" y="926"/>
                      <a:pt x="934" y="912"/>
                      <a:pt x="1086" y="904"/>
                    </a:cubicBezTo>
                    <a:cubicBezTo>
                      <a:pt x="1371" y="891"/>
                      <a:pt x="1524" y="849"/>
                      <a:pt x="1414" y="816"/>
                    </a:cubicBezTo>
                    <a:cubicBezTo>
                      <a:pt x="1384" y="807"/>
                      <a:pt x="1221" y="785"/>
                      <a:pt x="1050" y="768"/>
                    </a:cubicBezTo>
                    <a:cubicBezTo>
                      <a:pt x="880" y="751"/>
                      <a:pt x="735" y="732"/>
                      <a:pt x="728" y="725"/>
                    </a:cubicBezTo>
                    <a:cubicBezTo>
                      <a:pt x="720" y="717"/>
                      <a:pt x="764" y="661"/>
                      <a:pt x="824" y="599"/>
                    </a:cubicBezTo>
                    <a:cubicBezTo>
                      <a:pt x="980" y="439"/>
                      <a:pt x="908" y="454"/>
                      <a:pt x="471" y="672"/>
                    </a:cubicBezTo>
                    <a:cubicBezTo>
                      <a:pt x="266" y="774"/>
                      <a:pt x="93" y="852"/>
                      <a:pt x="85" y="844"/>
                    </a:cubicBezTo>
                    <a:cubicBezTo>
                      <a:pt x="71" y="830"/>
                      <a:pt x="601" y="539"/>
                      <a:pt x="734" y="489"/>
                    </a:cubicBezTo>
                    <a:cubicBezTo>
                      <a:pt x="825" y="454"/>
                      <a:pt x="1007" y="448"/>
                      <a:pt x="1007" y="480"/>
                    </a:cubicBezTo>
                    <a:cubicBezTo>
                      <a:pt x="1007" y="491"/>
                      <a:pt x="960" y="541"/>
                      <a:pt x="901" y="590"/>
                    </a:cubicBezTo>
                    <a:cubicBezTo>
                      <a:pt x="843" y="639"/>
                      <a:pt x="802" y="685"/>
                      <a:pt x="810" y="693"/>
                    </a:cubicBezTo>
                    <a:cubicBezTo>
                      <a:pt x="817" y="700"/>
                      <a:pt x="955" y="721"/>
                      <a:pt x="1116" y="738"/>
                    </a:cubicBezTo>
                    <a:cubicBezTo>
                      <a:pt x="1582" y="788"/>
                      <a:pt x="1631" y="812"/>
                      <a:pt x="1430" y="893"/>
                    </a:cubicBezTo>
                    <a:cubicBezTo>
                      <a:pt x="1364" y="919"/>
                      <a:pt x="1235" y="938"/>
                      <a:pt x="1120" y="938"/>
                    </a:cubicBezTo>
                    <a:cubicBezTo>
                      <a:pt x="1011" y="938"/>
                      <a:pt x="923" y="949"/>
                      <a:pt x="923" y="963"/>
                    </a:cubicBezTo>
                    <a:cubicBezTo>
                      <a:pt x="923" y="976"/>
                      <a:pt x="1005" y="1040"/>
                      <a:pt x="1105" y="1105"/>
                    </a:cubicBezTo>
                    <a:cubicBezTo>
                      <a:pt x="1294" y="1227"/>
                      <a:pt x="1429" y="1367"/>
                      <a:pt x="1376" y="1384"/>
                    </a:cubicBezTo>
                    <a:cubicBezTo>
                      <a:pt x="1360" y="1390"/>
                      <a:pt x="1286" y="1375"/>
                      <a:pt x="1212" y="1351"/>
                    </a:cubicBezTo>
                    <a:cubicBezTo>
                      <a:pt x="1138" y="1327"/>
                      <a:pt x="1021" y="1298"/>
                      <a:pt x="951" y="1287"/>
                    </a:cubicBezTo>
                    <a:lnTo>
                      <a:pt x="824" y="1268"/>
                    </a:lnTo>
                    <a:lnTo>
                      <a:pt x="986" y="1443"/>
                    </a:lnTo>
                    <a:cubicBezTo>
                      <a:pt x="1075" y="1540"/>
                      <a:pt x="1148" y="1644"/>
                      <a:pt x="1148" y="1674"/>
                    </a:cubicBezTo>
                    <a:cubicBezTo>
                      <a:pt x="1148" y="1741"/>
                      <a:pt x="1155" y="1741"/>
                      <a:pt x="1035" y="1668"/>
                    </a:cubicBezTo>
                    <a:close/>
                  </a:path>
                </a:pathLst>
              </a:custGeom>
              <a:solidFill>
                <a:srgbClr val="747D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2"/>
              <p:cNvSpPr>
                <a:spLocks noEditPoints="1"/>
              </p:cNvSpPr>
              <p:nvPr/>
            </p:nvSpPr>
            <p:spPr bwMode="auto">
              <a:xfrm>
                <a:off x="4376" y="2302"/>
                <a:ext cx="842" cy="756"/>
              </a:xfrm>
              <a:custGeom>
                <a:avLst/>
                <a:gdLst/>
                <a:ahLst/>
                <a:cxnLst>
                  <a:cxn ang="0">
                    <a:pos x="666" y="2111"/>
                  </a:cxn>
                  <a:cxn ang="0">
                    <a:pos x="16" y="1278"/>
                  </a:cxn>
                  <a:cxn ang="0">
                    <a:pos x="1622" y="3186"/>
                  </a:cxn>
                  <a:cxn ang="0">
                    <a:pos x="1298" y="2475"/>
                  </a:cxn>
                  <a:cxn ang="0">
                    <a:pos x="2668" y="3184"/>
                  </a:cxn>
                  <a:cxn ang="0">
                    <a:pos x="1814" y="2420"/>
                  </a:cxn>
                  <a:cxn ang="0">
                    <a:pos x="3113" y="2620"/>
                  </a:cxn>
                  <a:cxn ang="0">
                    <a:pos x="3308" y="2564"/>
                  </a:cxn>
                  <a:cxn ang="0">
                    <a:pos x="2052" y="1984"/>
                  </a:cxn>
                  <a:cxn ang="0">
                    <a:pos x="3486" y="1727"/>
                  </a:cxn>
                  <a:cxn ang="0">
                    <a:pos x="2255" y="1462"/>
                  </a:cxn>
                  <a:cxn ang="0">
                    <a:pos x="3561" y="937"/>
                  </a:cxn>
                  <a:cxn ang="0">
                    <a:pos x="2433" y="886"/>
                  </a:cxn>
                  <a:cxn ang="0">
                    <a:pos x="2419" y="731"/>
                  </a:cxn>
                  <a:cxn ang="0">
                    <a:pos x="2716" y="269"/>
                  </a:cxn>
                  <a:cxn ang="0">
                    <a:pos x="1394" y="426"/>
                  </a:cxn>
                  <a:cxn ang="0">
                    <a:pos x="1784" y="79"/>
                  </a:cxn>
                  <a:cxn ang="0">
                    <a:pos x="1183" y="158"/>
                  </a:cxn>
                  <a:cxn ang="0">
                    <a:pos x="404" y="362"/>
                  </a:cxn>
                  <a:cxn ang="0">
                    <a:pos x="1549" y="22"/>
                  </a:cxn>
                  <a:cxn ang="0">
                    <a:pos x="1613" y="237"/>
                  </a:cxn>
                  <a:cxn ang="0">
                    <a:pos x="1775" y="347"/>
                  </a:cxn>
                  <a:cxn ang="0">
                    <a:pos x="3153" y="258"/>
                  </a:cxn>
                  <a:cxn ang="0">
                    <a:pos x="2462" y="736"/>
                  </a:cxn>
                  <a:cxn ang="0">
                    <a:pos x="2575" y="859"/>
                  </a:cxn>
                  <a:cxn ang="0">
                    <a:pos x="3701" y="908"/>
                  </a:cxn>
                  <a:cxn ang="0">
                    <a:pos x="2376" y="1470"/>
                  </a:cxn>
                  <a:cxn ang="0">
                    <a:pos x="3633" y="1756"/>
                  </a:cxn>
                  <a:cxn ang="0">
                    <a:pos x="2197" y="1983"/>
                  </a:cxn>
                  <a:cxn ang="0">
                    <a:pos x="3290" y="2491"/>
                  </a:cxn>
                  <a:cxn ang="0">
                    <a:pos x="2287" y="2518"/>
                  </a:cxn>
                  <a:cxn ang="0">
                    <a:pos x="2284" y="2746"/>
                  </a:cxn>
                  <a:cxn ang="0">
                    <a:pos x="1850" y="2830"/>
                  </a:cxn>
                  <a:cxn ang="0">
                    <a:pos x="1538" y="2901"/>
                  </a:cxn>
                  <a:cxn ang="0">
                    <a:pos x="1564" y="3216"/>
                  </a:cxn>
                  <a:cxn ang="0">
                    <a:pos x="179" y="1267"/>
                  </a:cxn>
                  <a:cxn ang="0">
                    <a:pos x="864" y="1535"/>
                  </a:cxn>
                  <a:cxn ang="0">
                    <a:pos x="911" y="1432"/>
                  </a:cxn>
                  <a:cxn ang="0">
                    <a:pos x="1282" y="1326"/>
                  </a:cxn>
                  <a:cxn ang="0">
                    <a:pos x="811" y="932"/>
                  </a:cxn>
                  <a:cxn ang="0">
                    <a:pos x="1427" y="825"/>
                  </a:cxn>
                  <a:cxn ang="0">
                    <a:pos x="729" y="726"/>
                  </a:cxn>
                  <a:cxn ang="0">
                    <a:pos x="938" y="480"/>
                  </a:cxn>
                  <a:cxn ang="0">
                    <a:pos x="432" y="687"/>
                  </a:cxn>
                  <a:cxn ang="0">
                    <a:pos x="655" y="531"/>
                  </a:cxn>
                  <a:cxn ang="0">
                    <a:pos x="902" y="584"/>
                  </a:cxn>
                  <a:cxn ang="0">
                    <a:pos x="1129" y="741"/>
                  </a:cxn>
                  <a:cxn ang="0">
                    <a:pos x="1474" y="871"/>
                  </a:cxn>
                  <a:cxn ang="0">
                    <a:pos x="924" y="967"/>
                  </a:cxn>
                  <a:cxn ang="0">
                    <a:pos x="1391" y="1384"/>
                  </a:cxn>
                  <a:cxn ang="0">
                    <a:pos x="811" y="1270"/>
                  </a:cxn>
                  <a:cxn ang="0">
                    <a:pos x="1146" y="1715"/>
                  </a:cxn>
                </a:cxnLst>
                <a:rect l="0" t="0" r="r" b="b"/>
                <a:pathLst>
                  <a:path w="3710" h="3312">
                    <a:moveTo>
                      <a:pt x="1564" y="3216"/>
                    </a:moveTo>
                    <a:cubicBezTo>
                      <a:pt x="1154" y="2752"/>
                      <a:pt x="947" y="2497"/>
                      <a:pt x="666" y="2111"/>
                    </a:cubicBezTo>
                    <a:cubicBezTo>
                      <a:pt x="485" y="1862"/>
                      <a:pt x="258" y="1573"/>
                      <a:pt x="162" y="1468"/>
                    </a:cubicBezTo>
                    <a:cubicBezTo>
                      <a:pt x="66" y="1364"/>
                      <a:pt x="0" y="1278"/>
                      <a:pt x="16" y="1278"/>
                    </a:cubicBezTo>
                    <a:cubicBezTo>
                      <a:pt x="62" y="1278"/>
                      <a:pt x="389" y="1675"/>
                      <a:pt x="723" y="2136"/>
                    </a:cubicBezTo>
                    <a:cubicBezTo>
                      <a:pt x="1028" y="2556"/>
                      <a:pt x="1592" y="3215"/>
                      <a:pt x="1622" y="3186"/>
                    </a:cubicBezTo>
                    <a:cubicBezTo>
                      <a:pt x="1630" y="3177"/>
                      <a:pt x="1558" y="3017"/>
                      <a:pt x="1461" y="2829"/>
                    </a:cubicBezTo>
                    <a:cubicBezTo>
                      <a:pt x="1365" y="2641"/>
                      <a:pt x="1291" y="2481"/>
                      <a:pt x="1298" y="2475"/>
                    </a:cubicBezTo>
                    <a:cubicBezTo>
                      <a:pt x="1305" y="2468"/>
                      <a:pt x="1516" y="2589"/>
                      <a:pt x="1769" y="2744"/>
                    </a:cubicBezTo>
                    <a:cubicBezTo>
                      <a:pt x="2209" y="3014"/>
                      <a:pt x="2631" y="3220"/>
                      <a:pt x="2668" y="3184"/>
                    </a:cubicBezTo>
                    <a:cubicBezTo>
                      <a:pt x="2678" y="3174"/>
                      <a:pt x="2672" y="3145"/>
                      <a:pt x="2656" y="3118"/>
                    </a:cubicBezTo>
                    <a:cubicBezTo>
                      <a:pt x="2632" y="3079"/>
                      <a:pt x="2013" y="2565"/>
                      <a:pt x="1814" y="2420"/>
                    </a:cubicBezTo>
                    <a:cubicBezTo>
                      <a:pt x="1715" y="2348"/>
                      <a:pt x="1788" y="2347"/>
                      <a:pt x="2042" y="2417"/>
                    </a:cubicBezTo>
                    <a:cubicBezTo>
                      <a:pt x="2464" y="2535"/>
                      <a:pt x="2820" y="2602"/>
                      <a:pt x="3113" y="2620"/>
                    </a:cubicBezTo>
                    <a:lnTo>
                      <a:pt x="3393" y="2636"/>
                    </a:lnTo>
                    <a:lnTo>
                      <a:pt x="3308" y="2564"/>
                    </a:lnTo>
                    <a:cubicBezTo>
                      <a:pt x="3196" y="2468"/>
                      <a:pt x="2854" y="2306"/>
                      <a:pt x="2412" y="2139"/>
                    </a:cubicBezTo>
                    <a:cubicBezTo>
                      <a:pt x="2214" y="2065"/>
                      <a:pt x="2052" y="1994"/>
                      <a:pt x="2052" y="1984"/>
                    </a:cubicBezTo>
                    <a:cubicBezTo>
                      <a:pt x="2052" y="1959"/>
                      <a:pt x="2506" y="1885"/>
                      <a:pt x="3011" y="1827"/>
                    </a:cubicBezTo>
                    <a:cubicBezTo>
                      <a:pt x="3468" y="1775"/>
                      <a:pt x="3544" y="1759"/>
                      <a:pt x="3486" y="1727"/>
                    </a:cubicBezTo>
                    <a:cubicBezTo>
                      <a:pt x="3385" y="1670"/>
                      <a:pt x="2995" y="1587"/>
                      <a:pt x="2647" y="1547"/>
                    </a:cubicBezTo>
                    <a:cubicBezTo>
                      <a:pt x="2283" y="1505"/>
                      <a:pt x="2224" y="1492"/>
                      <a:pt x="2255" y="1462"/>
                    </a:cubicBezTo>
                    <a:cubicBezTo>
                      <a:pt x="2262" y="1454"/>
                      <a:pt x="2553" y="1339"/>
                      <a:pt x="2901" y="1206"/>
                    </a:cubicBezTo>
                    <a:cubicBezTo>
                      <a:pt x="3249" y="1073"/>
                      <a:pt x="3546" y="952"/>
                      <a:pt x="3561" y="937"/>
                    </a:cubicBezTo>
                    <a:cubicBezTo>
                      <a:pt x="3577" y="921"/>
                      <a:pt x="3405" y="910"/>
                      <a:pt x="3109" y="908"/>
                    </a:cubicBezTo>
                    <a:cubicBezTo>
                      <a:pt x="2846" y="906"/>
                      <a:pt x="2542" y="896"/>
                      <a:pt x="2433" y="886"/>
                    </a:cubicBezTo>
                    <a:lnTo>
                      <a:pt x="2236" y="869"/>
                    </a:lnTo>
                    <a:lnTo>
                      <a:pt x="2419" y="731"/>
                    </a:lnTo>
                    <a:cubicBezTo>
                      <a:pt x="2520" y="656"/>
                      <a:pt x="2701" y="537"/>
                      <a:pt x="2821" y="467"/>
                    </a:cubicBezTo>
                    <a:cubicBezTo>
                      <a:pt x="3179" y="258"/>
                      <a:pt x="3176" y="251"/>
                      <a:pt x="2716" y="269"/>
                    </a:cubicBezTo>
                    <a:cubicBezTo>
                      <a:pt x="2482" y="279"/>
                      <a:pt x="2150" y="316"/>
                      <a:pt x="1902" y="360"/>
                    </a:cubicBezTo>
                    <a:cubicBezTo>
                      <a:pt x="1672" y="401"/>
                      <a:pt x="1443" y="431"/>
                      <a:pt x="1394" y="426"/>
                    </a:cubicBezTo>
                    <a:cubicBezTo>
                      <a:pt x="1307" y="417"/>
                      <a:pt x="1311" y="413"/>
                      <a:pt x="1544" y="248"/>
                    </a:cubicBezTo>
                    <a:lnTo>
                      <a:pt x="1784" y="79"/>
                    </a:lnTo>
                    <a:lnTo>
                      <a:pt x="1620" y="70"/>
                    </a:lnTo>
                    <a:cubicBezTo>
                      <a:pt x="1490" y="63"/>
                      <a:pt x="1399" y="82"/>
                      <a:pt x="1183" y="158"/>
                    </a:cubicBezTo>
                    <a:cubicBezTo>
                      <a:pt x="831" y="283"/>
                      <a:pt x="281" y="438"/>
                      <a:pt x="240" y="425"/>
                    </a:cubicBezTo>
                    <a:cubicBezTo>
                      <a:pt x="223" y="419"/>
                      <a:pt x="296" y="391"/>
                      <a:pt x="404" y="362"/>
                    </a:cubicBezTo>
                    <a:cubicBezTo>
                      <a:pt x="511" y="334"/>
                      <a:pt x="783" y="250"/>
                      <a:pt x="1009" y="176"/>
                    </a:cubicBezTo>
                    <a:cubicBezTo>
                      <a:pt x="1234" y="102"/>
                      <a:pt x="1477" y="33"/>
                      <a:pt x="1549" y="22"/>
                    </a:cubicBezTo>
                    <a:cubicBezTo>
                      <a:pt x="1693" y="0"/>
                      <a:pt x="1864" y="26"/>
                      <a:pt x="1840" y="66"/>
                    </a:cubicBezTo>
                    <a:cubicBezTo>
                      <a:pt x="1831" y="80"/>
                      <a:pt x="1729" y="157"/>
                      <a:pt x="1613" y="237"/>
                    </a:cubicBezTo>
                    <a:cubicBezTo>
                      <a:pt x="1497" y="317"/>
                      <a:pt x="1407" y="388"/>
                      <a:pt x="1414" y="395"/>
                    </a:cubicBezTo>
                    <a:cubicBezTo>
                      <a:pt x="1421" y="402"/>
                      <a:pt x="1583" y="380"/>
                      <a:pt x="1775" y="347"/>
                    </a:cubicBezTo>
                    <a:cubicBezTo>
                      <a:pt x="1966" y="314"/>
                      <a:pt x="2199" y="275"/>
                      <a:pt x="2292" y="261"/>
                    </a:cubicBezTo>
                    <a:cubicBezTo>
                      <a:pt x="2506" y="228"/>
                      <a:pt x="3153" y="226"/>
                      <a:pt x="3153" y="258"/>
                    </a:cubicBezTo>
                    <a:cubicBezTo>
                      <a:pt x="3153" y="295"/>
                      <a:pt x="3071" y="356"/>
                      <a:pt x="2829" y="499"/>
                    </a:cubicBezTo>
                    <a:cubicBezTo>
                      <a:pt x="2704" y="572"/>
                      <a:pt x="2539" y="679"/>
                      <a:pt x="2462" y="736"/>
                    </a:cubicBezTo>
                    <a:lnTo>
                      <a:pt x="2321" y="841"/>
                    </a:lnTo>
                    <a:lnTo>
                      <a:pt x="2575" y="859"/>
                    </a:lnTo>
                    <a:cubicBezTo>
                      <a:pt x="2714" y="869"/>
                      <a:pt x="3021" y="878"/>
                      <a:pt x="3257" y="880"/>
                    </a:cubicBezTo>
                    <a:cubicBezTo>
                      <a:pt x="3493" y="882"/>
                      <a:pt x="3693" y="894"/>
                      <a:pt x="3701" y="908"/>
                    </a:cubicBezTo>
                    <a:cubicBezTo>
                      <a:pt x="3710" y="921"/>
                      <a:pt x="3593" y="979"/>
                      <a:pt x="3442" y="1036"/>
                    </a:cubicBezTo>
                    <a:cubicBezTo>
                      <a:pt x="2708" y="1314"/>
                      <a:pt x="2361" y="1455"/>
                      <a:pt x="2376" y="1470"/>
                    </a:cubicBezTo>
                    <a:cubicBezTo>
                      <a:pt x="2385" y="1479"/>
                      <a:pt x="2535" y="1501"/>
                      <a:pt x="2710" y="1520"/>
                    </a:cubicBezTo>
                    <a:cubicBezTo>
                      <a:pt x="3139" y="1566"/>
                      <a:pt x="3633" y="1693"/>
                      <a:pt x="3633" y="1756"/>
                    </a:cubicBezTo>
                    <a:cubicBezTo>
                      <a:pt x="3633" y="1777"/>
                      <a:pt x="3317" y="1825"/>
                      <a:pt x="2603" y="1915"/>
                    </a:cubicBezTo>
                    <a:cubicBezTo>
                      <a:pt x="2401" y="1940"/>
                      <a:pt x="2218" y="1971"/>
                      <a:pt x="2197" y="1983"/>
                    </a:cubicBezTo>
                    <a:cubicBezTo>
                      <a:pt x="2171" y="1997"/>
                      <a:pt x="2254" y="2041"/>
                      <a:pt x="2437" y="2111"/>
                    </a:cubicBezTo>
                    <a:cubicBezTo>
                      <a:pt x="2957" y="2309"/>
                      <a:pt x="3123" y="2383"/>
                      <a:pt x="3290" y="2491"/>
                    </a:cubicBezTo>
                    <a:cubicBezTo>
                      <a:pt x="3532" y="2648"/>
                      <a:pt x="3531" y="2661"/>
                      <a:pt x="3275" y="2660"/>
                    </a:cubicBezTo>
                    <a:cubicBezTo>
                      <a:pt x="2970" y="2659"/>
                      <a:pt x="2701" y="2620"/>
                      <a:pt x="2287" y="2518"/>
                    </a:cubicBezTo>
                    <a:cubicBezTo>
                      <a:pt x="2093" y="2471"/>
                      <a:pt x="1930" y="2436"/>
                      <a:pt x="1925" y="2441"/>
                    </a:cubicBezTo>
                    <a:cubicBezTo>
                      <a:pt x="1919" y="2446"/>
                      <a:pt x="2081" y="2583"/>
                      <a:pt x="2284" y="2746"/>
                    </a:cubicBezTo>
                    <a:cubicBezTo>
                      <a:pt x="2619" y="3015"/>
                      <a:pt x="2775" y="3190"/>
                      <a:pt x="2724" y="3241"/>
                    </a:cubicBezTo>
                    <a:cubicBezTo>
                      <a:pt x="2686" y="3278"/>
                      <a:pt x="2252" y="3074"/>
                      <a:pt x="1850" y="2830"/>
                    </a:cubicBezTo>
                    <a:cubicBezTo>
                      <a:pt x="1612" y="2685"/>
                      <a:pt x="1408" y="2562"/>
                      <a:pt x="1396" y="2556"/>
                    </a:cubicBezTo>
                    <a:cubicBezTo>
                      <a:pt x="1366" y="2540"/>
                      <a:pt x="1408" y="2641"/>
                      <a:pt x="1538" y="2901"/>
                    </a:cubicBezTo>
                    <a:cubicBezTo>
                      <a:pt x="1652" y="3128"/>
                      <a:pt x="1710" y="3312"/>
                      <a:pt x="1667" y="3308"/>
                    </a:cubicBezTo>
                    <a:cubicBezTo>
                      <a:pt x="1654" y="3307"/>
                      <a:pt x="1608" y="3265"/>
                      <a:pt x="1564" y="3216"/>
                    </a:cubicBezTo>
                    <a:close/>
                    <a:moveTo>
                      <a:pt x="979" y="1629"/>
                    </a:moveTo>
                    <a:cubicBezTo>
                      <a:pt x="851" y="1549"/>
                      <a:pt x="383" y="1338"/>
                      <a:pt x="179" y="1267"/>
                    </a:cubicBezTo>
                    <a:cubicBezTo>
                      <a:pt x="149" y="1257"/>
                      <a:pt x="131" y="1242"/>
                      <a:pt x="139" y="1235"/>
                    </a:cubicBezTo>
                    <a:cubicBezTo>
                      <a:pt x="160" y="1214"/>
                      <a:pt x="627" y="1407"/>
                      <a:pt x="864" y="1535"/>
                    </a:cubicBezTo>
                    <a:cubicBezTo>
                      <a:pt x="979" y="1596"/>
                      <a:pt x="1080" y="1639"/>
                      <a:pt x="1089" y="1630"/>
                    </a:cubicBezTo>
                    <a:cubicBezTo>
                      <a:pt x="1097" y="1622"/>
                      <a:pt x="1018" y="1532"/>
                      <a:pt x="911" y="1432"/>
                    </a:cubicBezTo>
                    <a:cubicBezTo>
                      <a:pt x="804" y="1331"/>
                      <a:pt x="726" y="1240"/>
                      <a:pt x="737" y="1229"/>
                    </a:cubicBezTo>
                    <a:cubicBezTo>
                      <a:pt x="755" y="1211"/>
                      <a:pt x="1168" y="1284"/>
                      <a:pt x="1282" y="1326"/>
                    </a:cubicBezTo>
                    <a:cubicBezTo>
                      <a:pt x="1383" y="1363"/>
                      <a:pt x="1236" y="1230"/>
                      <a:pt x="1020" y="1089"/>
                    </a:cubicBezTo>
                    <a:cubicBezTo>
                      <a:pt x="905" y="1014"/>
                      <a:pt x="811" y="944"/>
                      <a:pt x="811" y="932"/>
                    </a:cubicBezTo>
                    <a:cubicBezTo>
                      <a:pt x="811" y="921"/>
                      <a:pt x="909" y="911"/>
                      <a:pt x="1029" y="911"/>
                    </a:cubicBezTo>
                    <a:cubicBezTo>
                      <a:pt x="1281" y="911"/>
                      <a:pt x="1497" y="864"/>
                      <a:pt x="1427" y="825"/>
                    </a:cubicBezTo>
                    <a:cubicBezTo>
                      <a:pt x="1403" y="811"/>
                      <a:pt x="1239" y="786"/>
                      <a:pt x="1063" y="770"/>
                    </a:cubicBezTo>
                    <a:cubicBezTo>
                      <a:pt x="887" y="753"/>
                      <a:pt x="737" y="734"/>
                      <a:pt x="729" y="726"/>
                    </a:cubicBezTo>
                    <a:cubicBezTo>
                      <a:pt x="722" y="719"/>
                      <a:pt x="766" y="660"/>
                      <a:pt x="827" y="596"/>
                    </a:cubicBezTo>
                    <a:lnTo>
                      <a:pt x="938" y="480"/>
                    </a:lnTo>
                    <a:lnTo>
                      <a:pt x="853" y="500"/>
                    </a:lnTo>
                    <a:cubicBezTo>
                      <a:pt x="806" y="510"/>
                      <a:pt x="617" y="594"/>
                      <a:pt x="432" y="687"/>
                    </a:cubicBezTo>
                    <a:cubicBezTo>
                      <a:pt x="247" y="779"/>
                      <a:pt x="91" y="850"/>
                      <a:pt x="85" y="844"/>
                    </a:cubicBezTo>
                    <a:cubicBezTo>
                      <a:pt x="71" y="830"/>
                      <a:pt x="448" y="623"/>
                      <a:pt x="655" y="531"/>
                    </a:cubicBezTo>
                    <a:cubicBezTo>
                      <a:pt x="797" y="469"/>
                      <a:pt x="1008" y="434"/>
                      <a:pt x="1008" y="473"/>
                    </a:cubicBezTo>
                    <a:cubicBezTo>
                      <a:pt x="1008" y="481"/>
                      <a:pt x="961" y="531"/>
                      <a:pt x="902" y="584"/>
                    </a:cubicBezTo>
                    <a:cubicBezTo>
                      <a:pt x="844" y="637"/>
                      <a:pt x="803" y="687"/>
                      <a:pt x="812" y="696"/>
                    </a:cubicBezTo>
                    <a:cubicBezTo>
                      <a:pt x="820" y="704"/>
                      <a:pt x="963" y="724"/>
                      <a:pt x="1129" y="741"/>
                    </a:cubicBezTo>
                    <a:cubicBezTo>
                      <a:pt x="1296" y="758"/>
                      <a:pt x="1460" y="782"/>
                      <a:pt x="1494" y="795"/>
                    </a:cubicBezTo>
                    <a:cubicBezTo>
                      <a:pt x="1555" y="817"/>
                      <a:pt x="1554" y="819"/>
                      <a:pt x="1474" y="871"/>
                    </a:cubicBezTo>
                    <a:cubicBezTo>
                      <a:pt x="1414" y="910"/>
                      <a:pt x="1328" y="928"/>
                      <a:pt x="1158" y="935"/>
                    </a:cubicBezTo>
                    <a:cubicBezTo>
                      <a:pt x="1029" y="941"/>
                      <a:pt x="924" y="955"/>
                      <a:pt x="924" y="967"/>
                    </a:cubicBezTo>
                    <a:cubicBezTo>
                      <a:pt x="924" y="979"/>
                      <a:pt x="1007" y="1043"/>
                      <a:pt x="1108" y="1109"/>
                    </a:cubicBezTo>
                    <a:cubicBezTo>
                      <a:pt x="1282" y="1223"/>
                      <a:pt x="1420" y="1356"/>
                      <a:pt x="1391" y="1384"/>
                    </a:cubicBezTo>
                    <a:cubicBezTo>
                      <a:pt x="1384" y="1391"/>
                      <a:pt x="1318" y="1377"/>
                      <a:pt x="1243" y="1353"/>
                    </a:cubicBezTo>
                    <a:cubicBezTo>
                      <a:pt x="1091" y="1304"/>
                      <a:pt x="811" y="1250"/>
                      <a:pt x="811" y="1270"/>
                    </a:cubicBezTo>
                    <a:cubicBezTo>
                      <a:pt x="811" y="1278"/>
                      <a:pt x="872" y="1339"/>
                      <a:pt x="948" y="1407"/>
                    </a:cubicBezTo>
                    <a:cubicBezTo>
                      <a:pt x="1070" y="1517"/>
                      <a:pt x="1177" y="1683"/>
                      <a:pt x="1146" y="1715"/>
                    </a:cubicBezTo>
                    <a:cubicBezTo>
                      <a:pt x="1139" y="1721"/>
                      <a:pt x="1065" y="1682"/>
                      <a:pt x="979" y="1629"/>
                    </a:cubicBezTo>
                    <a:close/>
                  </a:path>
                </a:pathLst>
              </a:custGeom>
              <a:solidFill>
                <a:srgbClr val="6767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0" name="Explosion 2 59"/>
          <p:cNvSpPr/>
          <p:nvPr/>
        </p:nvSpPr>
        <p:spPr bwMode="auto">
          <a:xfrm rot="1129716">
            <a:off x="640017" y="1282001"/>
            <a:ext cx="7927882" cy="4884574"/>
          </a:xfrm>
          <a:prstGeom prst="irregularSeal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par>
                          <p:cTn id="15" fill="hold">
                            <p:stCondLst>
                              <p:cond delay="0"/>
                            </p:stCondLst>
                            <p:childTnLst>
                              <p:par>
                                <p:cTn id="16" presetID="63" presetClass="path" presetSubtype="0" accel="50000" decel="50000" fill="hold" nodeType="afterEffect">
                                  <p:stCondLst>
                                    <p:cond delay="500"/>
                                  </p:stCondLst>
                                  <p:childTnLst>
                                    <p:animMotion origin="layout" path="M 3.33333E-6 -1.85185E-6 L 0.21666 -1.85185E-6 " pathEditMode="relative" rAng="0" ptsTypes="AA">
                                      <p:cBhvr>
                                        <p:cTn id="17" dur="1000" fill="hold"/>
                                        <p:tgtEl>
                                          <p:spTgt spid="8"/>
                                        </p:tgtEl>
                                        <p:attrNameLst>
                                          <p:attrName>ppt_x</p:attrName>
                                          <p:attrName>ppt_y</p:attrName>
                                        </p:attrNameLst>
                                      </p:cBhvr>
                                      <p:rCtr x="108" y="0"/>
                                    </p:animMotion>
                                  </p:childTnLst>
                                </p:cTn>
                              </p:par>
                              <p:par>
                                <p:cTn id="18" presetID="35" presetClass="path" presetSubtype="0" accel="50000" decel="50000" fill="hold" nodeType="withEffect">
                                  <p:stCondLst>
                                    <p:cond delay="500"/>
                                  </p:stCondLst>
                                  <p:childTnLst>
                                    <p:animMotion origin="layout" path="M 1.38889E-6 -2.22222E-6 L -0.25747 -2.22222E-6 " pathEditMode="relative" rAng="0" ptsTypes="AA">
                                      <p:cBhvr>
                                        <p:cTn id="19" dur="1000" fill="hold"/>
                                        <p:tgtEl>
                                          <p:spTgt spid="7"/>
                                        </p:tgtEl>
                                        <p:attrNameLst>
                                          <p:attrName>ppt_x</p:attrName>
                                          <p:attrName>ppt_y</p:attrName>
                                        </p:attrNameLst>
                                      </p:cBhvr>
                                      <p:rCtr x="-129" y="0"/>
                                    </p:animMotion>
                                  </p:childTnLst>
                                </p:cTn>
                              </p:par>
                              <p:par>
                                <p:cTn id="20" presetID="10" presetClass="exit" presetSubtype="0" fill="hold" grpId="0" nodeType="withEffect">
                                  <p:stCondLst>
                                    <p:cond delay="500"/>
                                  </p:stCondLst>
                                  <p:childTnLst>
                                    <p:animEffect transition="out" filter="fade">
                                      <p:cBhvr>
                                        <p:cTn id="21" dur="500"/>
                                        <p:tgtEl>
                                          <p:spTgt spid="51"/>
                                        </p:tgtEl>
                                      </p:cBhvr>
                                    </p:animEffect>
                                    <p:set>
                                      <p:cBhvr>
                                        <p:cTn id="22" dur="1" fill="hold">
                                          <p:stCondLst>
                                            <p:cond delay="499"/>
                                          </p:stCondLst>
                                        </p:cTn>
                                        <p:tgtEl>
                                          <p:spTgt spid="51"/>
                                        </p:tgtEl>
                                        <p:attrNameLst>
                                          <p:attrName>style.visibility</p:attrName>
                                        </p:attrNameLst>
                                      </p:cBhvr>
                                      <p:to>
                                        <p:strVal val="hidden"/>
                                      </p:to>
                                    </p:set>
                                  </p:childTnLst>
                                </p:cTn>
                              </p:par>
                            </p:childTnLst>
                          </p:cTn>
                        </p:par>
                        <p:par>
                          <p:cTn id="23" fill="hold">
                            <p:stCondLst>
                              <p:cond delay="1500"/>
                            </p:stCondLst>
                            <p:childTnLst>
                              <p:par>
                                <p:cTn id="24" presetID="53" presetClass="entr" presetSubtype="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Effect transition="in" filter="fade">
                                      <p:cBhvr>
                                        <p:cTn id="28" dur="500"/>
                                        <p:tgtEl>
                                          <p:spTgt spid="60"/>
                                        </p:tgtEl>
                                      </p:cBhvr>
                                    </p:animEffect>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5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21" presetClass="emph" presetSubtype="0" repeatCount="indefinite" fill="hold" grpId="2" nodeType="withEffect">
                                  <p:stCondLst>
                                    <p:cond delay="0"/>
                                  </p:stCondLst>
                                  <p:endCondLst>
                                    <p:cond evt="onNext" delay="0">
                                      <p:tgtEl>
                                        <p:sldTgt/>
                                      </p:tgtEl>
                                    </p:cond>
                                  </p:endCondLst>
                                  <p:childTnLst>
                                    <p:animClr clrSpc="hsl">
                                      <p:cBhvr override="childStyle">
                                        <p:cTn id="37" dur="500" fill="hold"/>
                                        <p:tgtEl>
                                          <p:spTgt spid="60"/>
                                        </p:tgtEl>
                                        <p:attrNameLst>
                                          <p:attrName>style.color</p:attrName>
                                        </p:attrNameLst>
                                      </p:cBhvr>
                                      <p:by>
                                        <p:hsl h="7200000" s="0" l="0"/>
                                      </p:by>
                                    </p:animClr>
                                    <p:animClr clrSpc="hsl">
                                      <p:cBhvr>
                                        <p:cTn id="38" dur="500" fill="hold"/>
                                        <p:tgtEl>
                                          <p:spTgt spid="60"/>
                                        </p:tgtEl>
                                        <p:attrNameLst>
                                          <p:attrName>fillcolor</p:attrName>
                                        </p:attrNameLst>
                                      </p:cBhvr>
                                      <p:by>
                                        <p:hsl h="7200000" s="0" l="0"/>
                                      </p:by>
                                    </p:animClr>
                                    <p:animClr clrSpc="hsl">
                                      <p:cBhvr>
                                        <p:cTn id="39" dur="500" fill="hold"/>
                                        <p:tgtEl>
                                          <p:spTgt spid="60"/>
                                        </p:tgtEl>
                                        <p:attrNameLst>
                                          <p:attrName>stroke.color</p:attrName>
                                        </p:attrNameLst>
                                      </p:cBhvr>
                                      <p:by>
                                        <p:hsl h="7200000" s="0" l="0"/>
                                      </p:by>
                                    </p:animClr>
                                    <p:set>
                                      <p:cBhvr>
                                        <p:cTn id="40" dur="500" fill="hold"/>
                                        <p:tgtEl>
                                          <p:spTgt spid="60"/>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53" presetClass="exit" presetSubtype="0" fill="hold" grpId="1" nodeType="clickEffect">
                                  <p:stCondLst>
                                    <p:cond delay="0"/>
                                  </p:stCondLst>
                                  <p:childTnLst>
                                    <p:anim calcmode="lin" valueType="num">
                                      <p:cBhvr>
                                        <p:cTn id="44" dur="1000"/>
                                        <p:tgtEl>
                                          <p:spTgt spid="60"/>
                                        </p:tgtEl>
                                        <p:attrNameLst>
                                          <p:attrName>ppt_w</p:attrName>
                                        </p:attrNameLst>
                                      </p:cBhvr>
                                      <p:tavLst>
                                        <p:tav tm="0">
                                          <p:val>
                                            <p:strVal val="ppt_w"/>
                                          </p:val>
                                        </p:tav>
                                        <p:tav tm="100000">
                                          <p:val>
                                            <p:fltVal val="0"/>
                                          </p:val>
                                        </p:tav>
                                      </p:tavLst>
                                    </p:anim>
                                    <p:anim calcmode="lin" valueType="num">
                                      <p:cBhvr>
                                        <p:cTn id="45" dur="1000"/>
                                        <p:tgtEl>
                                          <p:spTgt spid="60"/>
                                        </p:tgtEl>
                                        <p:attrNameLst>
                                          <p:attrName>ppt_h</p:attrName>
                                        </p:attrNameLst>
                                      </p:cBhvr>
                                      <p:tavLst>
                                        <p:tav tm="0">
                                          <p:val>
                                            <p:strVal val="ppt_h"/>
                                          </p:val>
                                        </p:tav>
                                        <p:tav tm="100000">
                                          <p:val>
                                            <p:fltVal val="0"/>
                                          </p:val>
                                        </p:tav>
                                      </p:tavLst>
                                    </p:anim>
                                    <p:animEffect transition="out" filter="fade">
                                      <p:cBhvr>
                                        <p:cTn id="46" dur="1000"/>
                                        <p:tgtEl>
                                          <p:spTgt spid="60"/>
                                        </p:tgtEl>
                                      </p:cBhvr>
                                    </p:animEffect>
                                    <p:set>
                                      <p:cBhvr>
                                        <p:cTn id="47" dur="1" fill="hold">
                                          <p:stCondLst>
                                            <p:cond delay="999"/>
                                          </p:stCondLst>
                                        </p:cTn>
                                        <p:tgtEl>
                                          <p:spTgt spid="60"/>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1" grpId="2" animBg="1"/>
      <p:bldP spid="36" grpId="0"/>
      <p:bldP spid="60" grpId="0" animBg="1"/>
      <p:bldP spid="60" grpId="1" animBg="1"/>
      <p:bldP spid="6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Outline</a:t>
            </a:r>
            <a:endParaRPr lang="en-US" dirty="0"/>
          </a:p>
        </p:txBody>
      </p:sp>
      <p:sp>
        <p:nvSpPr>
          <p:cNvPr id="7" name="Content Placeholder 6"/>
          <p:cNvSpPr>
            <a:spLocks noGrp="1"/>
          </p:cNvSpPr>
          <p:nvPr>
            <p:ph idx="1"/>
          </p:nvPr>
        </p:nvSpPr>
        <p:spPr/>
        <p:txBody>
          <a:bodyPr/>
          <a:lstStyle/>
          <a:p>
            <a:pPr lvl="0"/>
            <a:r>
              <a:rPr lang="en-US" dirty="0" smtClean="0">
                <a:solidFill>
                  <a:schemeClr val="accent6"/>
                </a:solidFill>
              </a:rPr>
              <a:t>Architecture</a:t>
            </a:r>
          </a:p>
          <a:p>
            <a:pPr lvl="0"/>
            <a:r>
              <a:rPr lang="en-US" dirty="0" smtClean="0"/>
              <a:t>Breakpoints</a:t>
            </a:r>
          </a:p>
          <a:p>
            <a:pPr lvl="0"/>
            <a:r>
              <a:rPr lang="en-US" dirty="0" smtClean="0"/>
              <a:t>Macros</a:t>
            </a:r>
          </a:p>
          <a:p>
            <a:pPr lvl="0"/>
            <a:r>
              <a:rPr lang="en-US" dirty="0" smtClean="0"/>
              <a:t>Hypervisors</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son\Desktop\blackhat2010\XDP3.jpg"/>
          <p:cNvPicPr>
            <a:picLocks noChangeAspect="1" noChangeArrowheads="1"/>
          </p:cNvPicPr>
          <p:nvPr/>
        </p:nvPicPr>
        <p:blipFill>
          <a:blip r:embed="rId3" cstate="print"/>
          <a:srcRect t="16667" r="4688" b="20833"/>
          <a:stretch>
            <a:fillRect/>
          </a:stretch>
        </p:blipFill>
        <p:spPr bwMode="auto">
          <a:xfrm>
            <a:off x="2057400" y="3200400"/>
            <a:ext cx="5113020" cy="2514600"/>
          </a:xfrm>
          <a:prstGeom prst="rect">
            <a:avLst/>
          </a:prstGeom>
          <a:noFill/>
          <a:effectLst>
            <a:outerShdw blurRad="50800" dist="38100" dir="2700000" algn="tl" rotWithShape="0">
              <a:prstClr val="black">
                <a:alpha val="40000"/>
              </a:prstClr>
            </a:outerShdw>
          </a:effectLst>
        </p:spPr>
      </p:pic>
      <p:sp>
        <p:nvSpPr>
          <p:cNvPr id="75" name="Rectangle 74"/>
          <p:cNvSpPr/>
          <p:nvPr/>
        </p:nvSpPr>
        <p:spPr bwMode="auto">
          <a:xfrm>
            <a:off x="6553200" y="3581400"/>
            <a:ext cx="1295400" cy="762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4" name="Rectangle 73"/>
          <p:cNvSpPr/>
          <p:nvPr/>
        </p:nvSpPr>
        <p:spPr bwMode="auto">
          <a:xfrm>
            <a:off x="6477000" y="3657600"/>
            <a:ext cx="1447800" cy="228600"/>
          </a:xfrm>
          <a:prstGeom prst="rect">
            <a:avLst/>
          </a:prstGeom>
          <a:solidFill>
            <a:schemeClr val="tx1">
              <a:lumMod val="95000"/>
              <a:lumOff val="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Socket</a:t>
            </a:r>
          </a:p>
        </p:txBody>
      </p:sp>
      <p:sp>
        <p:nvSpPr>
          <p:cNvPr id="72" name="Rectangle 71"/>
          <p:cNvSpPr/>
          <p:nvPr/>
        </p:nvSpPr>
        <p:spPr bwMode="auto">
          <a:xfrm>
            <a:off x="4343400" y="3886200"/>
            <a:ext cx="4114800" cy="76200"/>
          </a:xfrm>
          <a:prstGeom prst="rect">
            <a:avLst/>
          </a:prstGeom>
          <a:solidFill>
            <a:srgbClr val="6AC26A"/>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5" name="Group 81"/>
          <p:cNvGrpSpPr/>
          <p:nvPr/>
        </p:nvGrpSpPr>
        <p:grpSpPr>
          <a:xfrm>
            <a:off x="3965585" y="4572000"/>
            <a:ext cx="2362200" cy="1828800"/>
            <a:chOff x="3965585" y="4572000"/>
            <a:chExt cx="2362200" cy="1828800"/>
          </a:xfrm>
        </p:grpSpPr>
        <p:sp>
          <p:nvSpPr>
            <p:cNvPr id="8" name="Rectangle 7"/>
            <p:cNvSpPr/>
            <p:nvPr/>
          </p:nvSpPr>
          <p:spPr bwMode="auto">
            <a:xfrm>
              <a:off x="3965585" y="4572000"/>
              <a:ext cx="2362200" cy="1828800"/>
            </a:xfrm>
            <a:prstGeom prst="rect">
              <a:avLst/>
            </a:prstGeom>
            <a:gradFill flip="none" rotWithShape="1">
              <a:gsLst>
                <a:gs pos="0">
                  <a:srgbClr val="6AC26A"/>
                </a:gs>
                <a:gs pos="50000">
                  <a:srgbClr val="438F47"/>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4117985" y="4648200"/>
              <a:ext cx="762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4346585" y="4648200"/>
              <a:ext cx="76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4575185" y="4648200"/>
              <a:ext cx="76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4803785" y="4648200"/>
              <a:ext cx="76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5413385" y="5791200"/>
              <a:ext cx="685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5413385" y="5867400"/>
              <a:ext cx="685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5413385" y="5943600"/>
              <a:ext cx="685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5413385" y="6019800"/>
              <a:ext cx="685800"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70" name="Rectangle 69"/>
          <p:cNvSpPr/>
          <p:nvPr/>
        </p:nvSpPr>
        <p:spPr bwMode="auto">
          <a:xfrm>
            <a:off x="5032385" y="4876800"/>
            <a:ext cx="8382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The Hard Way</a:t>
            </a:r>
            <a:endParaRPr lang="en-US" dirty="0"/>
          </a:p>
        </p:txBody>
      </p:sp>
      <p:sp>
        <p:nvSpPr>
          <p:cNvPr id="3" name="Content Placeholder 2"/>
          <p:cNvSpPr>
            <a:spLocks noGrp="1"/>
          </p:cNvSpPr>
          <p:nvPr>
            <p:ph idx="1"/>
          </p:nvPr>
        </p:nvSpPr>
        <p:spPr>
          <a:xfrm>
            <a:off x="457200" y="1600201"/>
            <a:ext cx="8229600" cy="1143000"/>
          </a:xfrm>
        </p:spPr>
        <p:txBody>
          <a:bodyPr/>
          <a:lstStyle/>
          <a:p>
            <a:pPr marL="0" indent="0">
              <a:buNone/>
            </a:pPr>
            <a:r>
              <a:rPr lang="en-US" dirty="0" smtClean="0"/>
              <a:t>Hardware debugger / in-target probe (ITP) / in-circuit emulator (ICE)</a:t>
            </a:r>
          </a:p>
          <a:p>
            <a:endParaRPr lang="en-US" dirty="0" smtClean="0"/>
          </a:p>
        </p:txBody>
      </p:sp>
      <p:sp>
        <p:nvSpPr>
          <p:cNvPr id="9" name="Rectangle 8"/>
          <p:cNvSpPr/>
          <p:nvPr/>
        </p:nvSpPr>
        <p:spPr bwMode="auto">
          <a:xfrm>
            <a:off x="5184785" y="4953000"/>
            <a:ext cx="609600" cy="609600"/>
          </a:xfrm>
          <a:prstGeom prst="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CPU</a:t>
            </a:r>
          </a:p>
        </p:txBody>
      </p:sp>
      <p:sp>
        <p:nvSpPr>
          <p:cNvPr id="36" name="Freeform 35"/>
          <p:cNvSpPr/>
          <p:nvPr/>
        </p:nvSpPr>
        <p:spPr bwMode="auto">
          <a:xfrm>
            <a:off x="1606550" y="3553883"/>
            <a:ext cx="939800" cy="2523067"/>
          </a:xfrm>
          <a:custGeom>
            <a:avLst/>
            <a:gdLst>
              <a:gd name="connsiteX0" fmla="*/ 0 w 939800"/>
              <a:gd name="connsiteY0" fmla="*/ 122767 h 2523067"/>
              <a:gd name="connsiteX1" fmla="*/ 838200 w 939800"/>
              <a:gd name="connsiteY1" fmla="*/ 332317 h 2523067"/>
              <a:gd name="connsiteX2" fmla="*/ 609600 w 939800"/>
              <a:gd name="connsiteY2" fmla="*/ 2116667 h 2523067"/>
              <a:gd name="connsiteX3" fmla="*/ 577850 w 939800"/>
              <a:gd name="connsiteY3" fmla="*/ 2523067 h 2523067"/>
            </a:gdLst>
            <a:ahLst/>
            <a:cxnLst>
              <a:cxn ang="0">
                <a:pos x="connsiteX0" y="connsiteY0"/>
              </a:cxn>
              <a:cxn ang="0">
                <a:pos x="connsiteX1" y="connsiteY1"/>
              </a:cxn>
              <a:cxn ang="0">
                <a:pos x="connsiteX2" y="connsiteY2"/>
              </a:cxn>
              <a:cxn ang="0">
                <a:pos x="connsiteX3" y="connsiteY3"/>
              </a:cxn>
            </a:cxnLst>
            <a:rect l="l" t="t" r="r" b="b"/>
            <a:pathLst>
              <a:path w="939800" h="2523067">
                <a:moveTo>
                  <a:pt x="0" y="122767"/>
                </a:moveTo>
                <a:cubicBezTo>
                  <a:pt x="368300" y="61383"/>
                  <a:pt x="736600" y="0"/>
                  <a:pt x="838200" y="332317"/>
                </a:cubicBezTo>
                <a:cubicBezTo>
                  <a:pt x="939800" y="664634"/>
                  <a:pt x="652992" y="1751542"/>
                  <a:pt x="609600" y="2116667"/>
                </a:cubicBezTo>
                <a:cubicBezTo>
                  <a:pt x="566208" y="2481792"/>
                  <a:pt x="572029" y="2502429"/>
                  <a:pt x="577850" y="2523067"/>
                </a:cubicBezTo>
              </a:path>
            </a:pathLst>
          </a:custGeom>
          <a:ln>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27" name="laptop"/>
          <p:cNvSpPr>
            <a:spLocks noEditPoints="1" noChangeArrowheads="1"/>
          </p:cNvSpPr>
          <p:nvPr/>
        </p:nvSpPr>
        <p:spPr bwMode="auto">
          <a:xfrm>
            <a:off x="381000" y="2895600"/>
            <a:ext cx="1385887" cy="104306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gradFill flip="none" rotWithShape="1">
            <a:gsLst>
              <a:gs pos="0">
                <a:srgbClr val="C0C0C0">
                  <a:shade val="30000"/>
                  <a:satMod val="115000"/>
                </a:srgbClr>
              </a:gs>
              <a:gs pos="50000">
                <a:srgbClr val="C0C0C0">
                  <a:shade val="67500"/>
                  <a:satMod val="115000"/>
                </a:srgbClr>
              </a:gs>
              <a:gs pos="100000">
                <a:srgbClr val="C0C0C0">
                  <a:shade val="100000"/>
                  <a:satMod val="115000"/>
                </a:srgbClr>
              </a:gs>
            </a:gsLst>
            <a:lin ang="10800000" scaled="1"/>
            <a:tileRect/>
          </a:gra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28" name="tower"/>
          <p:cNvSpPr>
            <a:spLocks noEditPoints="1" noChangeArrowheads="1"/>
          </p:cNvSpPr>
          <p:nvPr/>
        </p:nvSpPr>
        <p:spPr bwMode="auto">
          <a:xfrm>
            <a:off x="533400" y="4572000"/>
            <a:ext cx="904875" cy="18097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path path="circle">
              <a:fillToRect l="100000" t="100000"/>
            </a:path>
            <a:tileRect r="-100000" b="-100000"/>
          </a:gra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 name="Group 83"/>
          <p:cNvGrpSpPr/>
          <p:nvPr/>
        </p:nvGrpSpPr>
        <p:grpSpPr>
          <a:xfrm>
            <a:off x="1143000" y="4572000"/>
            <a:ext cx="299545" cy="1807369"/>
            <a:chOff x="1143000" y="4572000"/>
            <a:chExt cx="299545" cy="1807369"/>
          </a:xfrm>
        </p:grpSpPr>
        <p:sp>
          <p:nvSpPr>
            <p:cNvPr id="22" name="Freeform 21"/>
            <p:cNvSpPr/>
            <p:nvPr/>
          </p:nvSpPr>
          <p:spPr bwMode="auto">
            <a:xfrm>
              <a:off x="1143000" y="4572000"/>
              <a:ext cx="299545" cy="1807369"/>
            </a:xfrm>
            <a:custGeom>
              <a:avLst/>
              <a:gdLst>
                <a:gd name="connsiteX0" fmla="*/ 0 w 299545"/>
                <a:gd name="connsiteY0" fmla="*/ 189186 h 1820917"/>
                <a:gd name="connsiteX1" fmla="*/ 291662 w 299545"/>
                <a:gd name="connsiteY1" fmla="*/ 0 h 1820917"/>
                <a:gd name="connsiteX2" fmla="*/ 299545 w 299545"/>
                <a:gd name="connsiteY2" fmla="*/ 1631731 h 1820917"/>
                <a:gd name="connsiteX3" fmla="*/ 23648 w 299545"/>
                <a:gd name="connsiteY3" fmla="*/ 1820917 h 1820917"/>
                <a:gd name="connsiteX4" fmla="*/ 0 w 299545"/>
                <a:gd name="connsiteY4" fmla="*/ 189186 h 1820917"/>
                <a:gd name="connsiteX0" fmla="*/ 0 w 299545"/>
                <a:gd name="connsiteY0" fmla="*/ 189186 h 1820917"/>
                <a:gd name="connsiteX1" fmla="*/ 291662 w 299545"/>
                <a:gd name="connsiteY1" fmla="*/ 0 h 1820917"/>
                <a:gd name="connsiteX2" fmla="*/ 299545 w 299545"/>
                <a:gd name="connsiteY2" fmla="*/ 1631731 h 1820917"/>
                <a:gd name="connsiteX3" fmla="*/ 23648 w 299545"/>
                <a:gd name="connsiteY3" fmla="*/ 1820917 h 1820917"/>
                <a:gd name="connsiteX4" fmla="*/ 0 w 299545"/>
                <a:gd name="connsiteY4" fmla="*/ 189186 h 1820917"/>
                <a:gd name="connsiteX0" fmla="*/ 0 w 299545"/>
                <a:gd name="connsiteY0" fmla="*/ 189186 h 1804248"/>
                <a:gd name="connsiteX1" fmla="*/ 291662 w 299545"/>
                <a:gd name="connsiteY1" fmla="*/ 0 h 1804248"/>
                <a:gd name="connsiteX2" fmla="*/ 299545 w 299545"/>
                <a:gd name="connsiteY2" fmla="*/ 1631731 h 1804248"/>
                <a:gd name="connsiteX3" fmla="*/ 11742 w 299545"/>
                <a:gd name="connsiteY3" fmla="*/ 1804248 h 1804248"/>
                <a:gd name="connsiteX4" fmla="*/ 0 w 299545"/>
                <a:gd name="connsiteY4" fmla="*/ 189186 h 1804248"/>
                <a:gd name="connsiteX0" fmla="*/ 0 w 299545"/>
                <a:gd name="connsiteY0" fmla="*/ 189186 h 1804248"/>
                <a:gd name="connsiteX1" fmla="*/ 291662 w 299545"/>
                <a:gd name="connsiteY1" fmla="*/ 0 h 1804248"/>
                <a:gd name="connsiteX2" fmla="*/ 299545 w 299545"/>
                <a:gd name="connsiteY2" fmla="*/ 1631731 h 1804248"/>
                <a:gd name="connsiteX3" fmla="*/ 11742 w 299545"/>
                <a:gd name="connsiteY3" fmla="*/ 1804248 h 1804248"/>
                <a:gd name="connsiteX4" fmla="*/ 0 w 299545"/>
                <a:gd name="connsiteY4" fmla="*/ 189186 h 1804248"/>
                <a:gd name="connsiteX0" fmla="*/ 0 w 299545"/>
                <a:gd name="connsiteY0" fmla="*/ 189186 h 1804248"/>
                <a:gd name="connsiteX1" fmla="*/ 291662 w 299545"/>
                <a:gd name="connsiteY1" fmla="*/ 0 h 1804248"/>
                <a:gd name="connsiteX2" fmla="*/ 299545 w 299545"/>
                <a:gd name="connsiteY2" fmla="*/ 1631731 h 1804248"/>
                <a:gd name="connsiteX3" fmla="*/ 42863 w 299545"/>
                <a:gd name="connsiteY3" fmla="*/ 1783556 h 1804248"/>
                <a:gd name="connsiteX4" fmla="*/ 11742 w 299545"/>
                <a:gd name="connsiteY4" fmla="*/ 1804248 h 1804248"/>
                <a:gd name="connsiteX5" fmla="*/ 0 w 299545"/>
                <a:gd name="connsiteY5" fmla="*/ 189186 h 1804248"/>
                <a:gd name="connsiteX0" fmla="*/ 0 w 299545"/>
                <a:gd name="connsiteY0" fmla="*/ 189186 h 1804248"/>
                <a:gd name="connsiteX1" fmla="*/ 291662 w 299545"/>
                <a:gd name="connsiteY1" fmla="*/ 0 h 1804248"/>
                <a:gd name="connsiteX2" fmla="*/ 299545 w 299545"/>
                <a:gd name="connsiteY2" fmla="*/ 1631731 h 1804248"/>
                <a:gd name="connsiteX3" fmla="*/ 42863 w 299545"/>
                <a:gd name="connsiteY3" fmla="*/ 1783556 h 1804248"/>
                <a:gd name="connsiteX4" fmla="*/ 11742 w 299545"/>
                <a:gd name="connsiteY4" fmla="*/ 1804248 h 1804248"/>
                <a:gd name="connsiteX5" fmla="*/ 0 w 299545"/>
                <a:gd name="connsiteY5" fmla="*/ 189186 h 1804248"/>
                <a:gd name="connsiteX0" fmla="*/ 0 w 299545"/>
                <a:gd name="connsiteY0" fmla="*/ 189186 h 1804248"/>
                <a:gd name="connsiteX1" fmla="*/ 291662 w 299545"/>
                <a:gd name="connsiteY1" fmla="*/ 0 h 1804248"/>
                <a:gd name="connsiteX2" fmla="*/ 299545 w 299545"/>
                <a:gd name="connsiteY2" fmla="*/ 1631731 h 1804248"/>
                <a:gd name="connsiteX3" fmla="*/ 42863 w 299545"/>
                <a:gd name="connsiteY3" fmla="*/ 1783556 h 1804248"/>
                <a:gd name="connsiteX4" fmla="*/ 11742 w 299545"/>
                <a:gd name="connsiteY4" fmla="*/ 1804248 h 1804248"/>
                <a:gd name="connsiteX5" fmla="*/ 0 w 299545"/>
                <a:gd name="connsiteY5" fmla="*/ 189186 h 1804248"/>
                <a:gd name="connsiteX0" fmla="*/ 0 w 299545"/>
                <a:gd name="connsiteY0" fmla="*/ 189186 h 1807369"/>
                <a:gd name="connsiteX1" fmla="*/ 291662 w 299545"/>
                <a:gd name="connsiteY1" fmla="*/ 0 h 1807369"/>
                <a:gd name="connsiteX2" fmla="*/ 299545 w 299545"/>
                <a:gd name="connsiteY2" fmla="*/ 1631731 h 1807369"/>
                <a:gd name="connsiteX3" fmla="*/ 26194 w 299545"/>
                <a:gd name="connsiteY3" fmla="*/ 1807369 h 1807369"/>
                <a:gd name="connsiteX4" fmla="*/ 11742 w 299545"/>
                <a:gd name="connsiteY4" fmla="*/ 1804248 h 1807369"/>
                <a:gd name="connsiteX5" fmla="*/ 0 w 299545"/>
                <a:gd name="connsiteY5" fmla="*/ 189186 h 1807369"/>
                <a:gd name="connsiteX0" fmla="*/ 0 w 299545"/>
                <a:gd name="connsiteY0" fmla="*/ 189186 h 1807369"/>
                <a:gd name="connsiteX1" fmla="*/ 291662 w 299545"/>
                <a:gd name="connsiteY1" fmla="*/ 0 h 1807369"/>
                <a:gd name="connsiteX2" fmla="*/ 299545 w 299545"/>
                <a:gd name="connsiteY2" fmla="*/ 1631731 h 1807369"/>
                <a:gd name="connsiteX3" fmla="*/ 26194 w 299545"/>
                <a:gd name="connsiteY3" fmla="*/ 1807369 h 1807369"/>
                <a:gd name="connsiteX4" fmla="*/ 6980 w 299545"/>
                <a:gd name="connsiteY4" fmla="*/ 1806629 h 1807369"/>
                <a:gd name="connsiteX5" fmla="*/ 0 w 299545"/>
                <a:gd name="connsiteY5" fmla="*/ 189186 h 180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45" h="1807369">
                  <a:moveTo>
                    <a:pt x="0" y="189186"/>
                  </a:moveTo>
                  <a:lnTo>
                    <a:pt x="291662" y="0"/>
                  </a:lnTo>
                  <a:cubicBezTo>
                    <a:pt x="294290" y="543910"/>
                    <a:pt x="296917" y="1087821"/>
                    <a:pt x="299545" y="1631731"/>
                  </a:cubicBezTo>
                  <a:lnTo>
                    <a:pt x="26194" y="1807369"/>
                  </a:lnTo>
                  <a:lnTo>
                    <a:pt x="6980" y="1806629"/>
                  </a:lnTo>
                  <a:cubicBezTo>
                    <a:pt x="4653" y="1267481"/>
                    <a:pt x="2327" y="728334"/>
                    <a:pt x="0" y="189186"/>
                  </a:cubicBezTo>
                  <a:close/>
                </a:path>
              </a:pathLst>
            </a:cu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8" name="Straight Connector 27"/>
            <p:cNvCxnSpPr>
              <a:stCxn id="22" idx="2"/>
            </p:cNvCxnSpPr>
            <p:nvPr/>
          </p:nvCxnSpPr>
          <p:spPr bwMode="auto">
            <a:xfrm flipH="1">
              <a:off x="1143000" y="6203731"/>
              <a:ext cx="299545" cy="656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34" name="Freeform 33"/>
          <p:cNvSpPr/>
          <p:nvPr/>
        </p:nvSpPr>
        <p:spPr bwMode="auto">
          <a:xfrm>
            <a:off x="1147763" y="5767784"/>
            <a:ext cx="747316" cy="211535"/>
          </a:xfrm>
          <a:custGeom>
            <a:avLst/>
            <a:gdLst>
              <a:gd name="connsiteX0" fmla="*/ 738187 w 747316"/>
              <a:gd name="connsiteY0" fmla="*/ 211535 h 211535"/>
              <a:gd name="connsiteX1" fmla="*/ 685800 w 747316"/>
              <a:gd name="connsiteY1" fmla="*/ 16272 h 211535"/>
              <a:gd name="connsiteX2" fmla="*/ 369093 w 747316"/>
              <a:gd name="connsiteY2" fmla="*/ 113904 h 211535"/>
              <a:gd name="connsiteX3" fmla="*/ 0 w 747316"/>
              <a:gd name="connsiteY3" fmla="*/ 135335 h 211535"/>
            </a:gdLst>
            <a:ahLst/>
            <a:cxnLst>
              <a:cxn ang="0">
                <a:pos x="connsiteX0" y="connsiteY0"/>
              </a:cxn>
              <a:cxn ang="0">
                <a:pos x="connsiteX1" y="connsiteY1"/>
              </a:cxn>
              <a:cxn ang="0">
                <a:pos x="connsiteX2" y="connsiteY2"/>
              </a:cxn>
              <a:cxn ang="0">
                <a:pos x="connsiteX3" y="connsiteY3"/>
              </a:cxn>
            </a:cxnLst>
            <a:rect l="l" t="t" r="r" b="b"/>
            <a:pathLst>
              <a:path w="747316" h="211535">
                <a:moveTo>
                  <a:pt x="738187" y="211535"/>
                </a:moveTo>
                <a:cubicBezTo>
                  <a:pt x="742751" y="122039"/>
                  <a:pt x="747316" y="32544"/>
                  <a:pt x="685800" y="16272"/>
                </a:cubicBezTo>
                <a:cubicBezTo>
                  <a:pt x="624284" y="0"/>
                  <a:pt x="483393" y="94060"/>
                  <a:pt x="369093" y="113904"/>
                </a:cubicBezTo>
                <a:cubicBezTo>
                  <a:pt x="254793" y="133748"/>
                  <a:pt x="127396" y="134541"/>
                  <a:pt x="0" y="135335"/>
                </a:cubicBezTo>
              </a:path>
            </a:pathLst>
          </a:custGeom>
          <a:ln>
            <a:solidFill>
              <a:schemeClr val="bg1">
                <a:lumMod val="85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7" name="Group 70"/>
          <p:cNvGrpSpPr/>
          <p:nvPr/>
        </p:nvGrpSpPr>
        <p:grpSpPr>
          <a:xfrm>
            <a:off x="2819400" y="5365390"/>
            <a:ext cx="2136785" cy="425810"/>
            <a:chOff x="3425815" y="5365390"/>
            <a:chExt cx="2136785" cy="425810"/>
          </a:xfrm>
        </p:grpSpPr>
        <p:sp>
          <p:nvSpPr>
            <p:cNvPr id="54" name="Freeform 53"/>
            <p:cNvSpPr/>
            <p:nvPr/>
          </p:nvSpPr>
          <p:spPr bwMode="auto">
            <a:xfrm rot="391497">
              <a:off x="3425815" y="5365390"/>
              <a:ext cx="2130425" cy="233362"/>
            </a:xfrm>
            <a:custGeom>
              <a:avLst/>
              <a:gdLst>
                <a:gd name="connsiteX0" fmla="*/ 2130425 w 2130425"/>
                <a:gd name="connsiteY0" fmla="*/ 197908 h 233362"/>
                <a:gd name="connsiteX1" fmla="*/ 1600200 w 2130425"/>
                <a:gd name="connsiteY1" fmla="*/ 201083 h 233362"/>
                <a:gd name="connsiteX2" fmla="*/ 749300 w 2130425"/>
                <a:gd name="connsiteY2" fmla="*/ 4233 h 233362"/>
                <a:gd name="connsiteX3" fmla="*/ 0 w 2130425"/>
                <a:gd name="connsiteY3" fmla="*/ 226483 h 233362"/>
              </a:gdLst>
              <a:ahLst/>
              <a:cxnLst>
                <a:cxn ang="0">
                  <a:pos x="connsiteX0" y="connsiteY0"/>
                </a:cxn>
                <a:cxn ang="0">
                  <a:pos x="connsiteX1" y="connsiteY1"/>
                </a:cxn>
                <a:cxn ang="0">
                  <a:pos x="connsiteX2" y="connsiteY2"/>
                </a:cxn>
                <a:cxn ang="0">
                  <a:pos x="connsiteX3" y="connsiteY3"/>
                </a:cxn>
              </a:cxnLst>
              <a:rect l="l" t="t" r="r" b="b"/>
              <a:pathLst>
                <a:path w="2130425" h="233362">
                  <a:moveTo>
                    <a:pt x="2130425" y="197908"/>
                  </a:moveTo>
                  <a:cubicBezTo>
                    <a:pt x="1980406" y="215635"/>
                    <a:pt x="1830387" y="233362"/>
                    <a:pt x="1600200" y="201083"/>
                  </a:cubicBezTo>
                  <a:cubicBezTo>
                    <a:pt x="1370013" y="168804"/>
                    <a:pt x="1016000" y="0"/>
                    <a:pt x="749300" y="4233"/>
                  </a:cubicBezTo>
                  <a:cubicBezTo>
                    <a:pt x="482600" y="8466"/>
                    <a:pt x="241300" y="117474"/>
                    <a:pt x="0" y="226483"/>
                  </a:cubicBezTo>
                </a:path>
              </a:pathLst>
            </a:custGeom>
            <a:noFill/>
            <a:ln w="136525"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5486400" y="5562600"/>
              <a:ext cx="76200"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029" name="modem"/>
          <p:cNvSpPr>
            <a:spLocks noEditPoints="1" noChangeArrowheads="1"/>
          </p:cNvSpPr>
          <p:nvPr/>
        </p:nvSpPr>
        <p:spPr bwMode="auto">
          <a:xfrm>
            <a:off x="1676400" y="5981500"/>
            <a:ext cx="792162" cy="40025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gradFill flip="none" rotWithShape="1">
            <a:gsLst>
              <a:gs pos="0">
                <a:srgbClr val="C0C0C0">
                  <a:shade val="30000"/>
                  <a:satMod val="115000"/>
                </a:srgbClr>
              </a:gs>
              <a:gs pos="50000">
                <a:srgbClr val="C0C0C0">
                  <a:shade val="67500"/>
                  <a:satMod val="115000"/>
                </a:srgbClr>
              </a:gs>
              <a:gs pos="100000">
                <a:srgbClr val="C0C0C0">
                  <a:shade val="100000"/>
                  <a:satMod val="115000"/>
                </a:srgbClr>
              </a:gs>
            </a:gsLst>
            <a:path path="circle">
              <a:fillToRect l="100000" t="100000"/>
            </a:path>
            <a:tileRect r="-100000" b="-100000"/>
          </a:gra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6" name="Freeform 85"/>
          <p:cNvSpPr/>
          <p:nvPr/>
        </p:nvSpPr>
        <p:spPr bwMode="auto">
          <a:xfrm>
            <a:off x="3855720" y="3448050"/>
            <a:ext cx="2316480" cy="360680"/>
          </a:xfrm>
          <a:custGeom>
            <a:avLst/>
            <a:gdLst>
              <a:gd name="connsiteX0" fmla="*/ 2316480 w 2316480"/>
              <a:gd name="connsiteY0" fmla="*/ 346710 h 360680"/>
              <a:gd name="connsiteX1" fmla="*/ 1737360 w 2316480"/>
              <a:gd name="connsiteY1" fmla="*/ 308610 h 360680"/>
              <a:gd name="connsiteX2" fmla="*/ 1005840 w 2316480"/>
              <a:gd name="connsiteY2" fmla="*/ 34290 h 360680"/>
              <a:gd name="connsiteX3" fmla="*/ 0 w 2316480"/>
              <a:gd name="connsiteY3" fmla="*/ 102870 h 360680"/>
            </a:gdLst>
            <a:ahLst/>
            <a:cxnLst>
              <a:cxn ang="0">
                <a:pos x="connsiteX0" y="connsiteY0"/>
              </a:cxn>
              <a:cxn ang="0">
                <a:pos x="connsiteX1" y="connsiteY1"/>
              </a:cxn>
              <a:cxn ang="0">
                <a:pos x="connsiteX2" y="connsiteY2"/>
              </a:cxn>
              <a:cxn ang="0">
                <a:pos x="connsiteX3" y="connsiteY3"/>
              </a:cxn>
            </a:cxnLst>
            <a:rect l="l" t="t" r="r" b="b"/>
            <a:pathLst>
              <a:path w="2316480" h="360680">
                <a:moveTo>
                  <a:pt x="2316480" y="346710"/>
                </a:moveTo>
                <a:cubicBezTo>
                  <a:pt x="2136140" y="353695"/>
                  <a:pt x="1955800" y="360680"/>
                  <a:pt x="1737360" y="308610"/>
                </a:cubicBezTo>
                <a:cubicBezTo>
                  <a:pt x="1518920" y="256540"/>
                  <a:pt x="1295400" y="68580"/>
                  <a:pt x="1005840" y="34290"/>
                </a:cubicBezTo>
                <a:cubicBezTo>
                  <a:pt x="716280" y="0"/>
                  <a:pt x="358140" y="51435"/>
                  <a:pt x="0" y="102870"/>
                </a:cubicBezTo>
              </a:path>
            </a:pathLst>
          </a:custGeom>
          <a:ln>
            <a:solidFill>
              <a:schemeClr val="bg1">
                <a:lumMod val="95000"/>
              </a:schemeClr>
            </a:solidFill>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5" name="Rectangle 84"/>
          <p:cNvSpPr/>
          <p:nvPr/>
        </p:nvSpPr>
        <p:spPr bwMode="auto">
          <a:xfrm>
            <a:off x="6172200" y="3733800"/>
            <a:ext cx="152400" cy="152400"/>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7" name="Freeform 86"/>
          <p:cNvSpPr/>
          <p:nvPr/>
        </p:nvSpPr>
        <p:spPr bwMode="auto">
          <a:xfrm>
            <a:off x="3886200" y="3154680"/>
            <a:ext cx="2316480" cy="360680"/>
          </a:xfrm>
          <a:custGeom>
            <a:avLst/>
            <a:gdLst>
              <a:gd name="connsiteX0" fmla="*/ 2316480 w 2316480"/>
              <a:gd name="connsiteY0" fmla="*/ 346710 h 360680"/>
              <a:gd name="connsiteX1" fmla="*/ 1737360 w 2316480"/>
              <a:gd name="connsiteY1" fmla="*/ 308610 h 360680"/>
              <a:gd name="connsiteX2" fmla="*/ 1005840 w 2316480"/>
              <a:gd name="connsiteY2" fmla="*/ 34290 h 360680"/>
              <a:gd name="connsiteX3" fmla="*/ 0 w 2316480"/>
              <a:gd name="connsiteY3" fmla="*/ 102870 h 360680"/>
            </a:gdLst>
            <a:ahLst/>
            <a:cxnLst>
              <a:cxn ang="0">
                <a:pos x="connsiteX0" y="connsiteY0"/>
              </a:cxn>
              <a:cxn ang="0">
                <a:pos x="connsiteX1" y="connsiteY1"/>
              </a:cxn>
              <a:cxn ang="0">
                <a:pos x="connsiteX2" y="connsiteY2"/>
              </a:cxn>
              <a:cxn ang="0">
                <a:pos x="connsiteX3" y="connsiteY3"/>
              </a:cxn>
            </a:cxnLst>
            <a:rect l="l" t="t" r="r" b="b"/>
            <a:pathLst>
              <a:path w="2316480" h="360680">
                <a:moveTo>
                  <a:pt x="2316480" y="346710"/>
                </a:moveTo>
                <a:cubicBezTo>
                  <a:pt x="2136140" y="353695"/>
                  <a:pt x="1955800" y="360680"/>
                  <a:pt x="1737360" y="308610"/>
                </a:cubicBezTo>
                <a:cubicBezTo>
                  <a:pt x="1518920" y="256540"/>
                  <a:pt x="1295400" y="68580"/>
                  <a:pt x="1005840" y="34290"/>
                </a:cubicBezTo>
                <a:cubicBezTo>
                  <a:pt x="716280" y="0"/>
                  <a:pt x="358140" y="51435"/>
                  <a:pt x="0" y="102870"/>
                </a:cubicBezTo>
              </a:path>
            </a:pathLst>
          </a:custGeom>
          <a:ln>
            <a:solidFill>
              <a:schemeClr val="bg1">
                <a:lumMod val="95000"/>
              </a:schemeClr>
            </a:solidFill>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9" name="Group 80"/>
          <p:cNvGrpSpPr/>
          <p:nvPr/>
        </p:nvGrpSpPr>
        <p:grpSpPr>
          <a:xfrm>
            <a:off x="6096000" y="3429000"/>
            <a:ext cx="1905000" cy="228600"/>
            <a:chOff x="6705600" y="5410200"/>
            <a:chExt cx="1905000" cy="228600"/>
          </a:xfrm>
          <a:effectLst>
            <a:outerShdw blurRad="50800" dist="38100" dir="2700000" algn="tl" rotWithShape="0">
              <a:prstClr val="black">
                <a:alpha val="40000"/>
              </a:prstClr>
            </a:outerShdw>
          </a:effectLst>
        </p:grpSpPr>
        <p:sp>
          <p:nvSpPr>
            <p:cNvPr id="79" name="Rectangle 78"/>
            <p:cNvSpPr/>
            <p:nvPr/>
          </p:nvSpPr>
          <p:spPr bwMode="auto">
            <a:xfrm>
              <a:off x="6705600" y="5562600"/>
              <a:ext cx="1905000" cy="76200"/>
            </a:xfrm>
            <a:prstGeom prst="rect">
              <a:avLst/>
            </a:prstGeom>
            <a:solidFill>
              <a:srgbClr val="6AC26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0" name="Rectangle 79"/>
            <p:cNvSpPr/>
            <p:nvPr/>
          </p:nvSpPr>
          <p:spPr bwMode="auto">
            <a:xfrm>
              <a:off x="6781800" y="5410200"/>
              <a:ext cx="152400" cy="1524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1000" fill="hold"/>
                                        <p:tgtEl>
                                          <p:spTgt spid="2050"/>
                                        </p:tgtEl>
                                      </p:cBhvr>
                                      <p:by x="10000" y="10000"/>
                                    </p:animScale>
                                  </p:childTnLst>
                                </p:cTn>
                              </p:par>
                              <p:par>
                                <p:cTn id="7" presetID="56" presetClass="path" presetSubtype="0" accel="50000" decel="50000" fill="hold" nodeType="withEffect">
                                  <p:stCondLst>
                                    <p:cond delay="0"/>
                                  </p:stCondLst>
                                  <p:childTnLst>
                                    <p:animMotion origin="layout" path="M -3.88889E-6 1.2951E-6 L -0.27118 0.24977 " pathEditMode="relative" rAng="0" ptsTypes="AA">
                                      <p:cBhvr>
                                        <p:cTn id="8" dur="1000" fill="hold"/>
                                        <p:tgtEl>
                                          <p:spTgt spid="2050"/>
                                        </p:tgtEl>
                                        <p:attrNameLst>
                                          <p:attrName>ppt_x</p:attrName>
                                          <p:attrName>ppt_y</p:attrName>
                                        </p:attrNameLst>
                                      </p:cBhvr>
                                      <p:rCtr x="-136" y="125"/>
                                    </p:animMotion>
                                  </p:childTnLst>
                                </p:cTn>
                              </p:par>
                              <p:par>
                                <p:cTn id="9" presetID="10" presetClass="entr" presetSubtype="0" fill="hold" grpId="0" nodeType="with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500"/>
                                        <p:tgtEl>
                                          <p:spTgt spid="1029"/>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1000"/>
                                        <p:tgtEl>
                                          <p:spTgt spid="2050"/>
                                        </p:tgtEl>
                                      </p:cBhvr>
                                    </p:animEffect>
                                    <p:set>
                                      <p:cBhvr>
                                        <p:cTn id="15" dur="1" fill="hold">
                                          <p:stCondLst>
                                            <p:cond delay="999"/>
                                          </p:stCondLst>
                                        </p:cTn>
                                        <p:tgtEl>
                                          <p:spTgt spid="205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22" presetClass="entr" presetSubtype="2" fill="hold" grpId="0" nodeType="afterEffect">
                                  <p:stCondLst>
                                    <p:cond delay="500"/>
                                  </p:stCondLst>
                                  <p:childTnLst>
                                    <p:set>
                                      <p:cBhvr>
                                        <p:cTn id="29" dur="1" fill="hold">
                                          <p:stCondLst>
                                            <p:cond delay="0"/>
                                          </p:stCondLst>
                                        </p:cTn>
                                        <p:tgtEl>
                                          <p:spTgt spid="34"/>
                                        </p:tgtEl>
                                        <p:attrNameLst>
                                          <p:attrName>style.visibility</p:attrName>
                                        </p:attrNameLst>
                                      </p:cBhvr>
                                      <p:to>
                                        <p:strVal val="visible"/>
                                      </p:to>
                                    </p:set>
                                    <p:animEffect transition="in" filter="wipe(right)">
                                      <p:cBhvr>
                                        <p:cTn id="30" dur="500"/>
                                        <p:tgtEl>
                                          <p:spTgt spid="3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decel="5000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2" decel="5000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8" decel="5000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500"/>
                                        <p:tgtEl>
                                          <p:spTgt spid="7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500"/>
                                        <p:tgtEl>
                                          <p:spTgt spid="7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500"/>
                                        <p:tgtEl>
                                          <p:spTgt spid="85"/>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wipe(right)">
                                      <p:cBhvr>
                                        <p:cTn id="63" dur="500"/>
                                        <p:tgtEl>
                                          <p:spTgt spid="8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par>
                                <p:cTn id="69" presetID="56" presetClass="path" presetSubtype="0" accel="50000" decel="50000" fill="hold" nodeType="withEffect">
                                  <p:stCondLst>
                                    <p:cond delay="0"/>
                                  </p:stCondLst>
                                  <p:childTnLst>
                                    <p:animMotion origin="layout" path="M -3.05556E-6 4.07407E-6 L 0.02049 -0.05857 " pathEditMode="relative" rAng="0" ptsTypes="AA">
                                      <p:cBhvr>
                                        <p:cTn id="70" dur="500" fill="hold"/>
                                        <p:tgtEl>
                                          <p:spTgt spid="7"/>
                                        </p:tgtEl>
                                        <p:attrNameLst>
                                          <p:attrName>ppt_x</p:attrName>
                                          <p:attrName>ppt_y</p:attrName>
                                        </p:attrNameLst>
                                      </p:cBhvr>
                                      <p:rCtr x="10" y="-29"/>
                                    </p:animMotion>
                                  </p:childTnLst>
                                </p:cTn>
                              </p:par>
                              <p:par>
                                <p:cTn id="71" presetID="64" presetClass="path" presetSubtype="0" accel="50000" decel="50000" fill="hold" grpId="1" nodeType="withEffect">
                                  <p:stCondLst>
                                    <p:cond delay="0"/>
                                  </p:stCondLst>
                                  <p:childTnLst>
                                    <p:animMotion origin="layout" path="M 3.33333E-6 1.11022E-16 L 3.33333E-6 -0.03727 " pathEditMode="relative" rAng="0" ptsTypes="AA">
                                      <p:cBhvr>
                                        <p:cTn id="72" dur="500" fill="hold"/>
                                        <p:tgtEl>
                                          <p:spTgt spid="75"/>
                                        </p:tgtEl>
                                        <p:attrNameLst>
                                          <p:attrName>ppt_x</p:attrName>
                                          <p:attrName>ppt_y</p:attrName>
                                        </p:attrNameLst>
                                      </p:cBhvr>
                                      <p:rCtr x="0" y="-19"/>
                                    </p:animMotion>
                                  </p:childTnLst>
                                </p:cTn>
                              </p:par>
                              <p:par>
                                <p:cTn id="73" presetID="10" presetClass="exit" presetSubtype="0" fill="hold" grpId="1" nodeType="withEffect">
                                  <p:stCondLst>
                                    <p:cond delay="0"/>
                                  </p:stCondLst>
                                  <p:childTnLst>
                                    <p:animEffect transition="out" filter="fade">
                                      <p:cBhvr>
                                        <p:cTn id="74" dur="500"/>
                                        <p:tgtEl>
                                          <p:spTgt spid="85"/>
                                        </p:tgtEl>
                                      </p:cBhvr>
                                    </p:animEffect>
                                    <p:set>
                                      <p:cBhvr>
                                        <p:cTn id="75" dur="1" fill="hold">
                                          <p:stCondLst>
                                            <p:cond delay="499"/>
                                          </p:stCondLst>
                                        </p:cTn>
                                        <p:tgtEl>
                                          <p:spTgt spid="8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86"/>
                                        </p:tgtEl>
                                      </p:cBhvr>
                                    </p:animEffect>
                                    <p:set>
                                      <p:cBhvr>
                                        <p:cTn id="78" dur="1" fill="hold">
                                          <p:stCondLst>
                                            <p:cond delay="499"/>
                                          </p:stCondLst>
                                        </p:cTn>
                                        <p:tgtEl>
                                          <p:spTgt spid="86"/>
                                        </p:tgtEl>
                                        <p:attrNameLst>
                                          <p:attrName>style.visibility</p:attrName>
                                        </p:attrNameLst>
                                      </p:cBhvr>
                                      <p:to>
                                        <p:strVal val="hidden"/>
                                      </p:to>
                                    </p:set>
                                  </p:childTnLst>
                                </p:cTn>
                              </p:par>
                            </p:childTnLst>
                          </p:cTn>
                        </p:par>
                        <p:par>
                          <p:cTn id="79" fill="hold">
                            <p:stCondLst>
                              <p:cond delay="500"/>
                            </p:stCondLst>
                            <p:childTnLst>
                              <p:par>
                                <p:cTn id="80" presetID="54" presetClass="entr" presetSubtype="0" accel="10000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1000" fill="hold"/>
                                        <p:tgtEl>
                                          <p:spTgt spid="19"/>
                                        </p:tgtEl>
                                        <p:attrNameLst>
                                          <p:attrName>ppt_w</p:attrName>
                                        </p:attrNameLst>
                                      </p:cBhvr>
                                      <p:tavLst>
                                        <p:tav tm="0">
                                          <p:val>
                                            <p:strVal val="#ppt_w*0.05"/>
                                          </p:val>
                                        </p:tav>
                                        <p:tav tm="100000">
                                          <p:val>
                                            <p:strVal val="#ppt_w"/>
                                          </p:val>
                                        </p:tav>
                                      </p:tavLst>
                                    </p:anim>
                                    <p:anim calcmode="lin" valueType="num">
                                      <p:cBhvr>
                                        <p:cTn id="83" dur="1000" fill="hold"/>
                                        <p:tgtEl>
                                          <p:spTgt spid="19"/>
                                        </p:tgtEl>
                                        <p:attrNameLst>
                                          <p:attrName>ppt_h</p:attrName>
                                        </p:attrNameLst>
                                      </p:cBhvr>
                                      <p:tavLst>
                                        <p:tav tm="0">
                                          <p:val>
                                            <p:strVal val="#ppt_h"/>
                                          </p:val>
                                        </p:tav>
                                        <p:tav tm="100000">
                                          <p:val>
                                            <p:strVal val="#ppt_h"/>
                                          </p:val>
                                        </p:tav>
                                      </p:tavLst>
                                    </p:anim>
                                    <p:anim calcmode="lin" valueType="num">
                                      <p:cBhvr>
                                        <p:cTn id="84" dur="1000" fill="hold"/>
                                        <p:tgtEl>
                                          <p:spTgt spid="19"/>
                                        </p:tgtEl>
                                        <p:attrNameLst>
                                          <p:attrName>ppt_x</p:attrName>
                                        </p:attrNameLst>
                                      </p:cBhvr>
                                      <p:tavLst>
                                        <p:tav tm="0">
                                          <p:val>
                                            <p:strVal val="#ppt_x-.2"/>
                                          </p:val>
                                        </p:tav>
                                        <p:tav tm="100000">
                                          <p:val>
                                            <p:strVal val="#ppt_x"/>
                                          </p:val>
                                        </p:tav>
                                      </p:tavLst>
                                    </p:anim>
                                    <p:anim calcmode="lin" valueType="num">
                                      <p:cBhvr>
                                        <p:cTn id="85" dur="1000" fill="hold"/>
                                        <p:tgtEl>
                                          <p:spTgt spid="19"/>
                                        </p:tgtEl>
                                        <p:attrNameLst>
                                          <p:attrName>ppt_y</p:attrName>
                                        </p:attrNameLst>
                                      </p:cBhvr>
                                      <p:tavLst>
                                        <p:tav tm="0">
                                          <p:val>
                                            <p:strVal val="#ppt_y"/>
                                          </p:val>
                                        </p:tav>
                                        <p:tav tm="100000">
                                          <p:val>
                                            <p:strVal val="#ppt_y"/>
                                          </p:val>
                                        </p:tav>
                                      </p:tavLst>
                                    </p:anim>
                                    <p:animEffect transition="in" filter="fade">
                                      <p:cBhvr>
                                        <p:cTn id="86" dur="1000"/>
                                        <p:tgtEl>
                                          <p:spTgt spid="19"/>
                                        </p:tgtEl>
                                      </p:cBhvr>
                                    </p:animEffect>
                                  </p:childTnLst>
                                </p:cTn>
                              </p:par>
                            </p:childTnLst>
                          </p:cTn>
                        </p:par>
                        <p:par>
                          <p:cTn id="87" fill="hold">
                            <p:stCondLst>
                              <p:cond delay="1500"/>
                            </p:stCondLst>
                            <p:childTnLst>
                              <p:par>
                                <p:cTn id="88" presetID="42" presetClass="path" presetSubtype="0" accel="50000" decel="50000" fill="hold" grpId="2" nodeType="afterEffect">
                                  <p:stCondLst>
                                    <p:cond delay="0"/>
                                  </p:stCondLst>
                                  <p:childTnLst>
                                    <p:animMotion origin="layout" path="M 0 -0.03727 L 0 -0.00926 " pathEditMode="relative" rAng="0" ptsTypes="AA">
                                      <p:cBhvr>
                                        <p:cTn id="89" dur="500" fill="hold"/>
                                        <p:tgtEl>
                                          <p:spTgt spid="75"/>
                                        </p:tgtEl>
                                        <p:attrNameLst>
                                          <p:attrName>ppt_x</p:attrName>
                                          <p:attrName>ppt_y</p:attrName>
                                        </p:attrNameLst>
                                      </p:cBhvr>
                                      <p:rCtr x="0" y="14"/>
                                    </p:animMotion>
                                  </p:childTnLst>
                                </p:cTn>
                              </p:par>
                            </p:childTnLst>
                          </p:cTn>
                        </p:par>
                        <p:par>
                          <p:cTn id="90" fill="hold">
                            <p:stCondLst>
                              <p:cond delay="2000"/>
                            </p:stCondLst>
                            <p:childTnLst>
                              <p:par>
                                <p:cTn id="91" presetID="22" presetClass="entr" presetSubtype="2" fill="hold" grpId="0"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right)">
                                      <p:cBhvr>
                                        <p:cTn id="9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5" grpId="2" animBg="1"/>
      <p:bldP spid="74" grpId="0" animBg="1"/>
      <p:bldP spid="72" grpId="0" animBg="1"/>
      <p:bldP spid="70" grpId="0" animBg="1"/>
      <p:bldP spid="9" grpId="0" animBg="1"/>
      <p:bldP spid="36" grpId="0" animBg="1"/>
      <p:bldP spid="1027" grpId="0" animBg="1"/>
      <p:bldP spid="1028" grpId="0" animBg="1"/>
      <p:bldP spid="34" grpId="0" animBg="1"/>
      <p:bldP spid="1029" grpId="0" animBg="1"/>
      <p:bldP spid="86" grpId="0" animBg="1"/>
      <p:bldP spid="86" grpId="1" animBg="1"/>
      <p:bldP spid="85" grpId="0" animBg="1"/>
      <p:bldP spid="85" grpId="1" animBg="1"/>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Friends with Benefits</a:t>
            </a:r>
            <a:endParaRPr lang="en-US" dirty="0"/>
          </a:p>
        </p:txBody>
      </p:sp>
      <p:sp>
        <p:nvSpPr>
          <p:cNvPr id="3" name="Content Placeholder 2"/>
          <p:cNvSpPr>
            <a:spLocks noGrp="1"/>
          </p:cNvSpPr>
          <p:nvPr>
            <p:ph idx="1"/>
          </p:nvPr>
        </p:nvSpPr>
        <p:spPr/>
        <p:txBody>
          <a:bodyPr/>
          <a:lstStyle/>
          <a:p>
            <a:r>
              <a:rPr lang="en-US" dirty="0" smtClean="0"/>
              <a:t>Hardware debuggers can see almost everything</a:t>
            </a:r>
          </a:p>
          <a:p>
            <a:pPr lvl="1"/>
            <a:endParaRPr lang="en-US" dirty="0" smtClean="0"/>
          </a:p>
          <a:p>
            <a:r>
              <a:rPr lang="en-US" dirty="0" smtClean="0"/>
              <a:t>They live outside the OS, so even kernel mode rootkits can’t hide</a:t>
            </a:r>
          </a:p>
          <a:p>
            <a:pPr>
              <a:buNone/>
            </a:pPr>
            <a:endParaRPr lang="en-US" dirty="0" smtClean="0"/>
          </a:p>
          <a:p>
            <a:r>
              <a:rPr lang="en-US" dirty="0" smtClean="0"/>
              <a:t>Rewriting firmware</a:t>
            </a:r>
          </a:p>
          <a:p>
            <a:endParaRPr lang="en-US" dirty="0" smtClean="0"/>
          </a:p>
          <a:p>
            <a:r>
              <a:rPr lang="en-US" dirty="0" smtClean="0"/>
              <a:t>They’re OS independent</a:t>
            </a:r>
          </a:p>
          <a:p>
            <a:pPr lvl="1"/>
            <a:r>
              <a:rPr lang="en-US" dirty="0" smtClean="0"/>
              <a:t>Just needs a compatible x86 processor</a:t>
            </a:r>
          </a:p>
          <a:p>
            <a:pPr lvl="1"/>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Softer Side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14400" y="1600200"/>
            <a:ext cx="7239000" cy="466707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Rounded Rectangle 4"/>
          <p:cNvSpPr/>
          <p:nvPr/>
        </p:nvSpPr>
        <p:spPr bwMode="auto">
          <a:xfrm>
            <a:off x="2895600" y="3657600"/>
            <a:ext cx="5334000" cy="1295400"/>
          </a:xfrm>
          <a:prstGeom prst="roundRect">
            <a:avLst>
              <a:gd name="adj" fmla="val 7639"/>
            </a:avLst>
          </a:prstGeom>
          <a:solidFill>
            <a:srgbClr val="FFFF00">
              <a:alpha val="12157"/>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ounded Rectangle 5"/>
          <p:cNvSpPr/>
          <p:nvPr/>
        </p:nvSpPr>
        <p:spPr bwMode="auto">
          <a:xfrm>
            <a:off x="2438400" y="1905000"/>
            <a:ext cx="3429000" cy="1905000"/>
          </a:xfrm>
          <a:prstGeom prst="roundRect">
            <a:avLst>
              <a:gd name="adj" fmla="val 7639"/>
            </a:avLst>
          </a:prstGeom>
          <a:solidFill>
            <a:srgbClr val="FFFF00">
              <a:alpha val="12157"/>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5715000" y="1905000"/>
            <a:ext cx="2438400" cy="1828800"/>
          </a:xfrm>
          <a:prstGeom prst="roundRect">
            <a:avLst>
              <a:gd name="adj" fmla="val 7639"/>
            </a:avLst>
          </a:prstGeom>
          <a:solidFill>
            <a:srgbClr val="FFFF00">
              <a:alpha val="12157"/>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ounded Rectangle 7"/>
          <p:cNvSpPr/>
          <p:nvPr/>
        </p:nvSpPr>
        <p:spPr bwMode="auto">
          <a:xfrm>
            <a:off x="838200" y="4800600"/>
            <a:ext cx="3657600" cy="1524000"/>
          </a:xfrm>
          <a:prstGeom prst="roundRect">
            <a:avLst>
              <a:gd name="adj" fmla="val 7639"/>
            </a:avLst>
          </a:prstGeom>
          <a:solidFill>
            <a:srgbClr val="FFFF00">
              <a:alpha val="12157"/>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Outline</a:t>
            </a:r>
            <a:endParaRPr lang="en-US" dirty="0"/>
          </a:p>
        </p:txBody>
      </p:sp>
      <p:sp>
        <p:nvSpPr>
          <p:cNvPr id="8" name="Content Placeholder 7"/>
          <p:cNvSpPr>
            <a:spLocks noGrp="1"/>
          </p:cNvSpPr>
          <p:nvPr>
            <p:ph idx="1"/>
          </p:nvPr>
        </p:nvSpPr>
        <p:spPr/>
        <p:txBody>
          <a:bodyPr/>
          <a:lstStyle/>
          <a:p>
            <a:pPr lvl="0"/>
            <a:r>
              <a:rPr lang="en-US" dirty="0" smtClean="0"/>
              <a:t>Architecture</a:t>
            </a:r>
          </a:p>
          <a:p>
            <a:pPr lvl="0"/>
            <a:r>
              <a:rPr lang="en-US" dirty="0" smtClean="0">
                <a:solidFill>
                  <a:schemeClr val="accent6"/>
                </a:solidFill>
              </a:rPr>
              <a:t>Breakpoints</a:t>
            </a:r>
          </a:p>
          <a:p>
            <a:pPr lvl="0"/>
            <a:r>
              <a:rPr lang="en-US" dirty="0" smtClean="0"/>
              <a:t>Macros</a:t>
            </a:r>
          </a:p>
          <a:p>
            <a:pPr lvl="0"/>
            <a:r>
              <a:rPr lang="en-US" dirty="0" smtClean="0"/>
              <a:t>Hypervisors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Break Things</a:t>
            </a:r>
            <a:endParaRPr lang="en-US" dirty="0"/>
          </a:p>
        </p:txBody>
      </p:sp>
      <p:sp>
        <p:nvSpPr>
          <p:cNvPr id="3" name="Content Placeholder 2"/>
          <p:cNvSpPr>
            <a:spLocks noGrp="1"/>
          </p:cNvSpPr>
          <p:nvPr>
            <p:ph idx="1"/>
          </p:nvPr>
        </p:nvSpPr>
        <p:spPr/>
        <p:txBody>
          <a:bodyPr>
            <a:normAutofit/>
          </a:bodyPr>
          <a:lstStyle/>
          <a:p>
            <a:r>
              <a:rPr lang="en-US" dirty="0" smtClean="0"/>
              <a:t>Hardware Breakpoints</a:t>
            </a:r>
          </a:p>
          <a:p>
            <a:pPr lvl="1"/>
            <a:r>
              <a:rPr lang="en-US" dirty="0" smtClean="0"/>
              <a:t>DR registers</a:t>
            </a:r>
          </a:p>
          <a:p>
            <a:pPr lvl="1"/>
            <a:endParaRPr lang="en-US" dirty="0" smtClean="0"/>
          </a:p>
          <a:p>
            <a:r>
              <a:rPr lang="en-US" dirty="0" smtClean="0"/>
              <a:t>Software Breakpoints</a:t>
            </a:r>
          </a:p>
          <a:p>
            <a:pPr lvl="1"/>
            <a:r>
              <a:rPr lang="en-US" dirty="0" smtClean="0"/>
              <a:t>ICEBP (0xF1) instruction + DR7 bit 12</a:t>
            </a:r>
          </a:p>
          <a:p>
            <a:pPr>
              <a:buNone/>
            </a:pPr>
            <a:endParaRPr lang="en-US" dirty="0" smtClean="0"/>
          </a:p>
          <a:p>
            <a:r>
              <a:rPr lang="en-US" dirty="0" smtClean="0"/>
              <a:t>Infinite loops</a:t>
            </a:r>
          </a:p>
          <a:p>
            <a:pPr lvl="1"/>
            <a:r>
              <a:rPr lang="en-US" dirty="0" smtClean="0"/>
              <a:t>Steal a couple bytes and replace with 0xEBFE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Infinite Breakpoints</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r>
              <a:rPr lang="en-US" dirty="0" smtClean="0"/>
              <a:t>EB FE is a jump to the same address (jmp $)</a:t>
            </a:r>
          </a:p>
          <a:p>
            <a:pPr lvl="1"/>
            <a:r>
              <a:rPr lang="en-US" dirty="0" smtClean="0"/>
              <a:t>Inject the infinite loop (0xEBFE) into the application or driver</a:t>
            </a:r>
          </a:p>
          <a:p>
            <a:pPr lvl="1"/>
            <a:r>
              <a:rPr lang="en-US" dirty="0" smtClean="0"/>
              <a:t>Halt the CPU when the system freezes, and there you are</a:t>
            </a:r>
          </a:p>
          <a:p>
            <a:pPr lvl="1"/>
            <a:endParaRPr lang="en-US" dirty="0" smtClean="0"/>
          </a:p>
          <a:p>
            <a:r>
              <a:rPr lang="en-US" dirty="0" smtClean="0"/>
              <a:t>They’re very easy to use with an ICE</a:t>
            </a:r>
          </a:p>
          <a:p>
            <a:pPr lvl="1"/>
            <a:r>
              <a:rPr lang="en-US" dirty="0" smtClean="0"/>
              <a:t>No worries about freezing the system</a:t>
            </a:r>
          </a:p>
          <a:p>
            <a:pPr lvl="1"/>
            <a:r>
              <a:rPr lang="en-US" dirty="0" smtClean="0"/>
              <a:t>Don’t have to deal with virtual memory</a:t>
            </a:r>
          </a:p>
          <a:p>
            <a:pPr lvl="1"/>
            <a:endParaRPr lang="en-US" dirty="0" smtClean="0"/>
          </a:p>
          <a:p>
            <a:r>
              <a:rPr lang="en-US" dirty="0" smtClean="0"/>
              <a:t>Checksums can detect these, so place them carefully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Outline</a:t>
            </a:r>
            <a:endParaRPr lang="en-US" dirty="0"/>
          </a:p>
        </p:txBody>
      </p:sp>
      <p:sp>
        <p:nvSpPr>
          <p:cNvPr id="8" name="Content Placeholder 7"/>
          <p:cNvSpPr>
            <a:spLocks noGrp="1"/>
          </p:cNvSpPr>
          <p:nvPr>
            <p:ph idx="1"/>
          </p:nvPr>
        </p:nvSpPr>
        <p:spPr/>
        <p:txBody>
          <a:bodyPr/>
          <a:lstStyle/>
          <a:p>
            <a:pPr lvl="0"/>
            <a:r>
              <a:rPr lang="en-US" dirty="0" smtClean="0"/>
              <a:t>Architecture</a:t>
            </a:r>
          </a:p>
          <a:p>
            <a:pPr lvl="0"/>
            <a:r>
              <a:rPr lang="en-US" dirty="0" smtClean="0"/>
              <a:t>Breakpoints</a:t>
            </a:r>
          </a:p>
          <a:p>
            <a:pPr lvl="0"/>
            <a:r>
              <a:rPr lang="en-US" dirty="0" smtClean="0">
                <a:solidFill>
                  <a:schemeClr val="accent6"/>
                </a:solidFill>
              </a:rPr>
              <a:t>Macros</a:t>
            </a:r>
          </a:p>
          <a:p>
            <a:pPr lvl="0"/>
            <a:r>
              <a:rPr lang="en-US" dirty="0" smtClean="0"/>
              <a:t>Hypervisors</a:t>
            </a:r>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FRL Master slid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AFRL_Briefing_Template_2_02</Template>
  <TotalTime>12735</TotalTime>
  <Words>4569</Words>
  <Application>Microsoft Office PowerPoint</Application>
  <PresentationFormat>On-screen Show (4:3)</PresentationFormat>
  <Paragraphs>402</Paragraphs>
  <Slides>19</Slides>
  <Notes>19</Notes>
  <HiddenSlides>0</HiddenSlides>
  <MMClips>5</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AFRL Master slide</vt:lpstr>
      <vt:lpstr>Reverse Engineering with Hardware Debuggers</vt:lpstr>
      <vt:lpstr>Outline</vt:lpstr>
      <vt:lpstr>The Hard Way</vt:lpstr>
      <vt:lpstr>Friends with Benefits</vt:lpstr>
      <vt:lpstr>The Softer Side</vt:lpstr>
      <vt:lpstr>Outline</vt:lpstr>
      <vt:lpstr>Ways to Break Things</vt:lpstr>
      <vt:lpstr>Infinite Breakpoints</vt:lpstr>
      <vt:lpstr>Outline</vt:lpstr>
      <vt:lpstr>More Power…</vt:lpstr>
      <vt:lpstr>Range Breakpoint</vt:lpstr>
      <vt:lpstr>Run Trace</vt:lpstr>
      <vt:lpstr>From the Outside In</vt:lpstr>
      <vt:lpstr>get_syscall_addr</vt:lpstr>
      <vt:lpstr>Outline</vt:lpstr>
      <vt:lpstr>Blue…Something</vt:lpstr>
      <vt:lpstr>Down We Go…</vt:lpstr>
      <vt:lpstr>Nobody’s Perfect</vt:lpstr>
      <vt:lpstr>Summary</vt:lpstr>
    </vt:vector>
  </TitlesOfParts>
  <Company>USAF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Reversing using a Hardware Emulator</dc:title>
  <dc:creator>jnr</dc:creator>
  <cp:lastModifiedBy>Jason Cheatham</cp:lastModifiedBy>
  <cp:revision>650</cp:revision>
  <cp:lastPrinted>1601-01-01T00:00:00Z</cp:lastPrinted>
  <dcterms:created xsi:type="dcterms:W3CDTF">2009-11-16T14:42:52Z</dcterms:created>
  <dcterms:modified xsi:type="dcterms:W3CDTF">2010-03-26T22:02:18Z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