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2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tags/tag3.xml" ContentType="application/vnd.openxmlformats-officedocument.presentationml.tags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tags/tag4.xml" ContentType="application/vnd.openxmlformats-officedocument.presentationml.tags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20" r:id="rId1"/>
  </p:sldMasterIdLst>
  <p:notesMasterIdLst>
    <p:notesMasterId r:id="rId49"/>
  </p:notesMasterIdLst>
  <p:sldIdLst>
    <p:sldId id="256" r:id="rId2"/>
    <p:sldId id="313" r:id="rId3"/>
    <p:sldId id="312" r:id="rId4"/>
    <p:sldId id="258" r:id="rId5"/>
    <p:sldId id="303" r:id="rId6"/>
    <p:sldId id="259" r:id="rId7"/>
    <p:sldId id="260" r:id="rId8"/>
    <p:sldId id="292" r:id="rId9"/>
    <p:sldId id="261" r:id="rId10"/>
    <p:sldId id="262" r:id="rId11"/>
    <p:sldId id="264" r:id="rId12"/>
    <p:sldId id="265" r:id="rId13"/>
    <p:sldId id="294" r:id="rId14"/>
    <p:sldId id="300" r:id="rId15"/>
    <p:sldId id="263" r:id="rId16"/>
    <p:sldId id="299" r:id="rId17"/>
    <p:sldId id="295" r:id="rId18"/>
    <p:sldId id="296" r:id="rId19"/>
    <p:sldId id="266" r:id="rId20"/>
    <p:sldId id="310" r:id="rId21"/>
    <p:sldId id="309" r:id="rId22"/>
    <p:sldId id="311" r:id="rId23"/>
    <p:sldId id="267" r:id="rId24"/>
    <p:sldId id="268" r:id="rId25"/>
    <p:sldId id="269" r:id="rId26"/>
    <p:sldId id="305" r:id="rId27"/>
    <p:sldId id="270" r:id="rId28"/>
    <p:sldId id="271" r:id="rId29"/>
    <p:sldId id="272" r:id="rId30"/>
    <p:sldId id="274" r:id="rId31"/>
    <p:sldId id="275" r:id="rId32"/>
    <p:sldId id="276" r:id="rId33"/>
    <p:sldId id="277" r:id="rId34"/>
    <p:sldId id="278" r:id="rId35"/>
    <p:sldId id="279" r:id="rId36"/>
    <p:sldId id="280" r:id="rId37"/>
    <p:sldId id="281" r:id="rId38"/>
    <p:sldId id="306" r:id="rId39"/>
    <p:sldId id="307" r:id="rId40"/>
    <p:sldId id="283" r:id="rId41"/>
    <p:sldId id="284" r:id="rId42"/>
    <p:sldId id="285" r:id="rId43"/>
    <p:sldId id="287" r:id="rId44"/>
    <p:sldId id="289" r:id="rId45"/>
    <p:sldId id="288" r:id="rId46"/>
    <p:sldId id="290" r:id="rId47"/>
    <p:sldId id="291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5" autoAdjust="0"/>
    <p:restoredTop sz="70588" autoAdjust="0"/>
  </p:normalViewPr>
  <p:slideViewPr>
    <p:cSldViewPr>
      <p:cViewPr varScale="1">
        <p:scale>
          <a:sx n="54" d="100"/>
          <a:sy n="54" d="100"/>
        </p:scale>
        <p:origin x="-161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218A2F-9CF2-49B5-9F50-9BB3C0CF0CC2}" type="datetimeFigureOut">
              <a:rPr lang="en-GB" smtClean="0"/>
              <a:t>13/07/2010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D3988A-F16A-4B93-9C42-C1E85ED727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9777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8055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90447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6325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6364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51257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25905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3084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0516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0731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0129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9494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5752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832498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1128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93252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560150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017927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06757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71659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6421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20289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524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36983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21179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506963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48759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78665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57927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77893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68108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57948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68108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5681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775783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0266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48009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0530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164192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90011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954066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59374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47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82539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7757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637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771659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779537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D3988A-F16A-4B93-9C42-C1E85ED727F8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2657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AD012-A706-44AE-82B5-1F9BCA0A5867}" type="datetimeFigureOut">
              <a:rPr lang="en-GB" smtClean="0"/>
              <a:t>13/07/2010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52C0-55F2-4F18-AA82-20FB394D6DC0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AD012-A706-44AE-82B5-1F9BCA0A5867}" type="datetimeFigureOut">
              <a:rPr lang="en-GB" smtClean="0"/>
              <a:t>13/07/2010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52C0-55F2-4F18-AA82-20FB394D6DC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AD012-A706-44AE-82B5-1F9BCA0A5867}" type="datetimeFigureOut">
              <a:rPr lang="en-GB" smtClean="0"/>
              <a:t>13/07/2010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52C0-55F2-4F18-AA82-20FB394D6DC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AD012-A706-44AE-82B5-1F9BCA0A5867}" type="datetimeFigureOut">
              <a:rPr lang="en-GB" smtClean="0"/>
              <a:t>13/07/2010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52C0-55F2-4F18-AA82-20FB394D6DC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AD012-A706-44AE-82B5-1F9BCA0A5867}" type="datetimeFigureOut">
              <a:rPr lang="en-GB" smtClean="0"/>
              <a:t>13/07/2010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52C0-55F2-4F18-AA82-20FB394D6DC0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AD012-A706-44AE-82B5-1F9BCA0A5867}" type="datetimeFigureOut">
              <a:rPr lang="en-GB" smtClean="0"/>
              <a:t>13/07/2010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52C0-55F2-4F18-AA82-20FB394D6DC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AD012-A706-44AE-82B5-1F9BCA0A5867}" type="datetimeFigureOut">
              <a:rPr lang="en-GB" smtClean="0"/>
              <a:t>13/07/2010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52C0-55F2-4F18-AA82-20FB394D6DC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AD012-A706-44AE-82B5-1F9BCA0A5867}" type="datetimeFigureOut">
              <a:rPr lang="en-GB" smtClean="0"/>
              <a:t>13/07/2010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52C0-55F2-4F18-AA82-20FB394D6DC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AD012-A706-44AE-82B5-1F9BCA0A5867}" type="datetimeFigureOut">
              <a:rPr lang="en-GB" smtClean="0"/>
              <a:t>13/07/2010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52C0-55F2-4F18-AA82-20FB394D6DC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CAD012-A706-44AE-82B5-1F9BCA0A5867}" type="datetimeFigureOut">
              <a:rPr lang="en-GB" smtClean="0"/>
              <a:t>13/07/2010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F52C0-55F2-4F18-AA82-20FB394D6DC0}" type="slidenum">
              <a:rPr lang="en-GB" smtClean="0"/>
              <a:t>‹#›</a:t>
            </a:fld>
            <a:endParaRPr lang="en-GB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70CAD012-A706-44AE-82B5-1F9BCA0A5867}" type="datetimeFigureOut">
              <a:rPr lang="en-GB" smtClean="0"/>
              <a:t>13/07/2010</a:t>
            </a:fld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FC6F52C0-55F2-4F18-AA82-20FB394D6DC0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0CAD012-A706-44AE-82B5-1F9BCA0A5867}" type="datetimeFigureOut">
              <a:rPr lang="en-GB" smtClean="0"/>
              <a:t>13/07/2010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FC6F52C0-55F2-4F18-AA82-20FB394D6DC0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revealer.co.uk/" TargetMode="External"/><Relationship Id="rId7" Type="http://schemas.openxmlformats.org/officeDocument/2006/relationships/hyperlink" Target="http://ref.x86asm.net/" TargetMode="Externa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eddit.com/r/ReverseEngineering" TargetMode="External"/><Relationship Id="rId5" Type="http://schemas.openxmlformats.org/officeDocument/2006/relationships/hyperlink" Target="http://twitter.com/WillWhistler" TargetMode="External"/><Relationship Id="rId4" Type="http://schemas.openxmlformats.org/officeDocument/2006/relationships/hyperlink" Target="mailto:recon@wtbw.co.uk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4293096"/>
            <a:ext cx="8077200" cy="864096"/>
          </a:xfrm>
        </p:spPr>
        <p:txBody>
          <a:bodyPr/>
          <a:lstStyle/>
          <a:p>
            <a:r>
              <a:rPr lang="en-GB" dirty="0" smtClean="0"/>
              <a:t>Reversing, better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5157192"/>
            <a:ext cx="8077200" cy="792088"/>
          </a:xfrm>
        </p:spPr>
        <p:txBody>
          <a:bodyPr>
            <a:normAutofit/>
          </a:bodyPr>
          <a:lstStyle/>
          <a:p>
            <a:r>
              <a:rPr lang="en-GB" dirty="0" smtClean="0"/>
              <a:t>William Whistler</a:t>
            </a:r>
          </a:p>
          <a:p>
            <a:r>
              <a:rPr lang="en-GB" dirty="0" smtClean="0"/>
              <a:t>REcon 2010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0677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Static Taint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What does it access?</a:t>
            </a:r>
          </a:p>
          <a:p>
            <a:pPr lvl="1"/>
            <a:r>
              <a:rPr lang="en-GB" dirty="0"/>
              <a:t>Indirect memory </a:t>
            </a:r>
            <a:r>
              <a:rPr lang="en-GB" dirty="0" smtClean="0"/>
              <a:t>reads/writes</a:t>
            </a:r>
          </a:p>
          <a:p>
            <a:pPr lvl="2"/>
            <a:r>
              <a:rPr lang="en-GB" dirty="0" err="1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mov</a:t>
            </a:r>
            <a:r>
              <a:rPr lang="en-GB" dirty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err="1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eax</a:t>
            </a:r>
            <a:r>
              <a:rPr lang="en-GB" dirty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dword</a:t>
            </a:r>
            <a:r>
              <a:rPr lang="en-GB" dirty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err="1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ptr</a:t>
            </a:r>
            <a:r>
              <a:rPr lang="en-GB" dirty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[</a:t>
            </a:r>
            <a:r>
              <a:rPr lang="en-GB" dirty="0" err="1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esi+ecx</a:t>
            </a:r>
            <a:r>
              <a:rPr lang="en-GB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]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Where does it go?</a:t>
            </a:r>
          </a:p>
          <a:p>
            <a:pPr lvl="1"/>
            <a:r>
              <a:rPr lang="en-GB" dirty="0" smtClean="0"/>
              <a:t>Conditional jumps</a:t>
            </a:r>
          </a:p>
          <a:p>
            <a:pPr lvl="2"/>
            <a:r>
              <a:rPr lang="en-GB" dirty="0" err="1" smtClean="0">
                <a:latin typeface="Consolas" pitchFamily="49" charset="0"/>
                <a:cs typeface="Consolas" pitchFamily="49" charset="0"/>
              </a:rPr>
              <a:t>jz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GB" dirty="0" smtClean="0"/>
              <a:t>Indirect jumps/calls</a:t>
            </a:r>
          </a:p>
          <a:p>
            <a:pPr lvl="2"/>
            <a:r>
              <a:rPr lang="en-GB" dirty="0" err="1" smtClean="0">
                <a:latin typeface="Consolas" pitchFamily="49" charset="0"/>
                <a:cs typeface="Consolas" pitchFamily="49" charset="0"/>
              </a:rPr>
              <a:t>jmp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eax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GB" dirty="0" smtClean="0"/>
              <a:t>Self-modifying code</a:t>
            </a:r>
          </a:p>
          <a:p>
            <a:pPr lvl="1"/>
            <a:r>
              <a:rPr lang="en-GB" dirty="0" smtClean="0"/>
              <a:t>Loops</a:t>
            </a:r>
          </a:p>
          <a:p>
            <a:pPr lvl="1"/>
            <a:r>
              <a:rPr lang="en-GB" smtClean="0"/>
              <a:t>Exceptions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8496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Path Explosion Problem</a:t>
            </a:r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5542687" y="1844824"/>
            <a:ext cx="648072" cy="646333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580112" y="1850449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100</a:t>
            </a: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101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520" y="1772816"/>
            <a:ext cx="2520280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100: test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eax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101: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jz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103</a:t>
            </a: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102: …</a:t>
            </a: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103: test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ecx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ecx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104: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jz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106</a:t>
            </a: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105: …</a:t>
            </a: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106: test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ebx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ebx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107: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jz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109</a:t>
            </a: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108: …</a:t>
            </a: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109: …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6913174" y="3155480"/>
            <a:ext cx="648072" cy="646333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TextBox 29"/>
          <p:cNvSpPr txBox="1"/>
          <p:nvPr/>
        </p:nvSpPr>
        <p:spPr>
          <a:xfrm>
            <a:off x="6950599" y="3155482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103</a:t>
            </a: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104</a:t>
            </a:r>
          </a:p>
        </p:txBody>
      </p:sp>
      <p:sp>
        <p:nvSpPr>
          <p:cNvPr id="79" name="Rounded Rectangle 78"/>
          <p:cNvSpPr/>
          <p:nvPr/>
        </p:nvSpPr>
        <p:spPr>
          <a:xfrm>
            <a:off x="6372200" y="4521893"/>
            <a:ext cx="648072" cy="928955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TextBox 79"/>
          <p:cNvSpPr txBox="1"/>
          <p:nvPr/>
        </p:nvSpPr>
        <p:spPr>
          <a:xfrm>
            <a:off x="6409625" y="4527518"/>
            <a:ext cx="6480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105</a:t>
            </a: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106</a:t>
            </a: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107</a:t>
            </a:r>
          </a:p>
        </p:txBody>
      </p:sp>
      <p:sp>
        <p:nvSpPr>
          <p:cNvPr id="82" name="Rounded Rectangle 81"/>
          <p:cNvSpPr/>
          <p:nvPr/>
        </p:nvSpPr>
        <p:spPr>
          <a:xfrm>
            <a:off x="7430555" y="4672485"/>
            <a:ext cx="648072" cy="646333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3" name="TextBox 82"/>
          <p:cNvSpPr txBox="1"/>
          <p:nvPr/>
        </p:nvSpPr>
        <p:spPr>
          <a:xfrm>
            <a:off x="7452320" y="4659548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106</a:t>
            </a: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107</a:t>
            </a:r>
          </a:p>
        </p:txBody>
      </p:sp>
      <p:cxnSp>
        <p:nvCxnSpPr>
          <p:cNvPr id="85" name="Straight Arrow Connector 84"/>
          <p:cNvCxnSpPr>
            <a:stCxn id="5" idx="2"/>
          </p:cNvCxnSpPr>
          <p:nvPr/>
        </p:nvCxnSpPr>
        <p:spPr>
          <a:xfrm flipH="1">
            <a:off x="4499992" y="2491157"/>
            <a:ext cx="1366731" cy="435527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>
            <a:stCxn id="29" idx="2"/>
          </p:cNvCxnSpPr>
          <p:nvPr/>
        </p:nvCxnSpPr>
        <p:spPr>
          <a:xfrm flipH="1">
            <a:off x="6733665" y="3801813"/>
            <a:ext cx="503545" cy="655920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Arrow Connector 107"/>
          <p:cNvCxnSpPr>
            <a:stCxn id="29" idx="2"/>
          </p:cNvCxnSpPr>
          <p:nvPr/>
        </p:nvCxnSpPr>
        <p:spPr>
          <a:xfrm>
            <a:off x="7237210" y="3801813"/>
            <a:ext cx="503142" cy="812412"/>
          </a:xfrm>
          <a:prstGeom prst="straightConnector1">
            <a:avLst/>
          </a:prstGeom>
          <a:ln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79" idx="2"/>
          </p:cNvCxnSpPr>
          <p:nvPr/>
        </p:nvCxnSpPr>
        <p:spPr>
          <a:xfrm flipH="1">
            <a:off x="6409625" y="5450848"/>
            <a:ext cx="286611" cy="426424"/>
          </a:xfrm>
          <a:prstGeom prst="straightConnector1">
            <a:avLst/>
          </a:prstGeom>
          <a:ln>
            <a:solidFill>
              <a:schemeClr val="accent5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stCxn id="79" idx="2"/>
          </p:cNvCxnSpPr>
          <p:nvPr/>
        </p:nvCxnSpPr>
        <p:spPr>
          <a:xfrm>
            <a:off x="6696236" y="5450848"/>
            <a:ext cx="324036" cy="426424"/>
          </a:xfrm>
          <a:prstGeom prst="straightConnector1">
            <a:avLst/>
          </a:prstGeom>
          <a:ln>
            <a:solidFill>
              <a:schemeClr val="accent5">
                <a:lumMod val="50000"/>
              </a:schemeClr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Arrow Connector 142"/>
          <p:cNvCxnSpPr/>
          <p:nvPr/>
        </p:nvCxnSpPr>
        <p:spPr>
          <a:xfrm flipH="1">
            <a:off x="7452320" y="5301208"/>
            <a:ext cx="286611" cy="426424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Arrow Connector 143"/>
          <p:cNvCxnSpPr/>
          <p:nvPr/>
        </p:nvCxnSpPr>
        <p:spPr>
          <a:xfrm>
            <a:off x="7738931" y="5301208"/>
            <a:ext cx="324036" cy="426424"/>
          </a:xfrm>
          <a:prstGeom prst="straightConnector1">
            <a:avLst/>
          </a:prstGeom>
          <a:ln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7" name="Group 156"/>
          <p:cNvGrpSpPr/>
          <p:nvPr/>
        </p:nvGrpSpPr>
        <p:grpSpPr>
          <a:xfrm>
            <a:off x="3563888" y="3014093"/>
            <a:ext cx="1728192" cy="2863179"/>
            <a:chOff x="3563888" y="3014093"/>
            <a:chExt cx="1728192" cy="2863179"/>
          </a:xfrm>
        </p:grpSpPr>
        <p:sp>
          <p:nvSpPr>
            <p:cNvPr id="145" name="Rounded Rectangle 144"/>
            <p:cNvSpPr/>
            <p:nvPr/>
          </p:nvSpPr>
          <p:spPr>
            <a:xfrm>
              <a:off x="4104463" y="3014093"/>
              <a:ext cx="648072" cy="92895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4141888" y="3019718"/>
              <a:ext cx="64807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102</a:t>
              </a:r>
            </a:p>
            <a:p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103</a:t>
              </a:r>
            </a:p>
            <a:p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104</a:t>
              </a:r>
            </a:p>
          </p:txBody>
        </p:sp>
        <p:sp>
          <p:nvSpPr>
            <p:cNvPr id="147" name="Rounded Rectangle 146"/>
            <p:cNvSpPr/>
            <p:nvPr/>
          </p:nvSpPr>
          <p:spPr>
            <a:xfrm>
              <a:off x="3563888" y="4527517"/>
              <a:ext cx="648072" cy="928955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3601313" y="4533142"/>
              <a:ext cx="64807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105</a:t>
              </a:r>
            </a:p>
            <a:p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106</a:t>
              </a:r>
            </a:p>
            <a:p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107</a:t>
              </a:r>
            </a:p>
          </p:txBody>
        </p:sp>
        <p:sp>
          <p:nvSpPr>
            <p:cNvPr id="149" name="Rounded Rectangle 148"/>
            <p:cNvSpPr/>
            <p:nvPr/>
          </p:nvSpPr>
          <p:spPr>
            <a:xfrm>
              <a:off x="4622243" y="4678109"/>
              <a:ext cx="648072" cy="6463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4644008" y="4665172"/>
              <a:ext cx="6480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106</a:t>
              </a:r>
            </a:p>
            <a:p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107</a:t>
              </a:r>
            </a:p>
          </p:txBody>
        </p:sp>
        <p:cxnSp>
          <p:nvCxnSpPr>
            <p:cNvPr id="151" name="Straight Arrow Connector 150"/>
            <p:cNvCxnSpPr>
              <a:stCxn id="145" idx="2"/>
            </p:cNvCxnSpPr>
            <p:nvPr/>
          </p:nvCxnSpPr>
          <p:spPr>
            <a:xfrm flipH="1">
              <a:off x="3924440" y="3943048"/>
              <a:ext cx="504059" cy="520309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2" name="Straight Arrow Connector 151"/>
            <p:cNvCxnSpPr>
              <a:stCxn id="145" idx="2"/>
            </p:cNvCxnSpPr>
            <p:nvPr/>
          </p:nvCxnSpPr>
          <p:spPr>
            <a:xfrm>
              <a:off x="4428499" y="3943048"/>
              <a:ext cx="503541" cy="664028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Arrow Connector 152"/>
            <p:cNvCxnSpPr/>
            <p:nvPr/>
          </p:nvCxnSpPr>
          <p:spPr>
            <a:xfrm flipH="1">
              <a:off x="3601313" y="5450848"/>
              <a:ext cx="286611" cy="42642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Arrow Connector 153"/>
            <p:cNvCxnSpPr/>
            <p:nvPr/>
          </p:nvCxnSpPr>
          <p:spPr>
            <a:xfrm>
              <a:off x="3887924" y="5450848"/>
              <a:ext cx="324036" cy="426424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Arrow Connector 154"/>
            <p:cNvCxnSpPr/>
            <p:nvPr/>
          </p:nvCxnSpPr>
          <p:spPr>
            <a:xfrm flipH="1">
              <a:off x="4644008" y="5306832"/>
              <a:ext cx="286611" cy="42642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6" name="Straight Arrow Connector 155"/>
            <p:cNvCxnSpPr/>
            <p:nvPr/>
          </p:nvCxnSpPr>
          <p:spPr>
            <a:xfrm>
              <a:off x="4930619" y="5306832"/>
              <a:ext cx="324036" cy="426424"/>
            </a:xfrm>
            <a:prstGeom prst="straightConnector1">
              <a:avLst/>
            </a:prstGeom>
            <a:ln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63" name="Straight Arrow Connector 162"/>
          <p:cNvCxnSpPr>
            <a:stCxn id="5" idx="2"/>
          </p:cNvCxnSpPr>
          <p:nvPr/>
        </p:nvCxnSpPr>
        <p:spPr>
          <a:xfrm>
            <a:off x="5866723" y="2491157"/>
            <a:ext cx="1369573" cy="598127"/>
          </a:xfrm>
          <a:prstGeom prst="straightConnector1">
            <a:avLst/>
          </a:prstGeom>
          <a:ln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3491880" y="5877272"/>
            <a:ext cx="288032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4067944" y="5877272"/>
            <a:ext cx="288032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/>
          <p:cNvSpPr/>
          <p:nvPr/>
        </p:nvSpPr>
        <p:spPr>
          <a:xfrm>
            <a:off x="4536253" y="5756521"/>
            <a:ext cx="288032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/>
          <p:cNvSpPr/>
          <p:nvPr/>
        </p:nvSpPr>
        <p:spPr>
          <a:xfrm>
            <a:off x="5092637" y="5756521"/>
            <a:ext cx="288032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6290846" y="5872645"/>
            <a:ext cx="288032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6866910" y="5872645"/>
            <a:ext cx="288032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/>
          <p:cNvSpPr/>
          <p:nvPr/>
        </p:nvSpPr>
        <p:spPr>
          <a:xfrm>
            <a:off x="7335219" y="5751894"/>
            <a:ext cx="288032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7891603" y="5751894"/>
            <a:ext cx="288032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466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Paths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Recombining paths</a:t>
            </a:r>
          </a:p>
          <a:p>
            <a:pPr lvl="1"/>
            <a:r>
              <a:rPr lang="en-GB" dirty="0"/>
              <a:t>“OR” taint status of each </a:t>
            </a:r>
            <a:r>
              <a:rPr lang="en-GB" dirty="0" smtClean="0"/>
              <a:t>location?</a:t>
            </a:r>
            <a:endParaRPr lang="en-GB" dirty="0"/>
          </a:p>
          <a:p>
            <a:pPr lvl="1"/>
            <a:r>
              <a:rPr lang="en-GB" dirty="0" smtClean="0"/>
              <a:t>Store different possibilities somehow?</a:t>
            </a:r>
          </a:p>
          <a:p>
            <a:endParaRPr lang="en-GB" dirty="0" smtClean="0"/>
          </a:p>
          <a:p>
            <a:r>
              <a:rPr lang="en-GB" dirty="0" smtClean="0"/>
              <a:t>Let’s go with the former for now.</a:t>
            </a:r>
          </a:p>
          <a:p>
            <a:endParaRPr lang="en-GB" dirty="0"/>
          </a:p>
          <a:p>
            <a:r>
              <a:rPr lang="en-GB" dirty="0" smtClean="0"/>
              <a:t>Which ones to recombine?</a:t>
            </a:r>
          </a:p>
          <a:p>
            <a:pPr lvl="1"/>
            <a:r>
              <a:rPr lang="en-GB" dirty="0" smtClean="0"/>
              <a:t>Obvious choice: </a:t>
            </a:r>
            <a:r>
              <a:rPr lang="en-GB" dirty="0"/>
              <a:t>by </a:t>
            </a:r>
            <a:r>
              <a:rPr lang="en-GB" dirty="0" smtClean="0"/>
              <a:t>EIP?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513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Paths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6012160" y="1844824"/>
            <a:ext cx="648072" cy="646333"/>
          </a:xfrm>
          <a:prstGeom prst="roundRect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6049585" y="1850449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100</a:t>
            </a: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101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1520" y="1772816"/>
            <a:ext cx="2520280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100: test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eax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101: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jz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103</a:t>
            </a: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102: …</a:t>
            </a: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103: test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ecx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ecx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104: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jz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106</a:t>
            </a: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105: …</a:t>
            </a: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106: test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ebx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ebx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107: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jz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109</a:t>
            </a: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108: …</a:t>
            </a: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109: …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6012160" y="3501008"/>
            <a:ext cx="685497" cy="646333"/>
            <a:chOff x="6913174" y="3155480"/>
            <a:chExt cx="685497" cy="646333"/>
          </a:xfrm>
        </p:grpSpPr>
        <p:sp>
          <p:nvSpPr>
            <p:cNvPr id="7" name="Rounded Rectangle 6"/>
            <p:cNvSpPr/>
            <p:nvPr/>
          </p:nvSpPr>
          <p:spPr>
            <a:xfrm>
              <a:off x="6913174" y="3155480"/>
              <a:ext cx="648072" cy="6463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950599" y="3155482"/>
              <a:ext cx="6480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103</a:t>
              </a:r>
            </a:p>
            <a:p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104</a:t>
              </a:r>
            </a:p>
          </p:txBody>
        </p:sp>
      </p:grpSp>
      <p:cxnSp>
        <p:nvCxnSpPr>
          <p:cNvPr id="13" name="Straight Arrow Connector 12"/>
          <p:cNvCxnSpPr>
            <a:stCxn id="4" idx="2"/>
          </p:cNvCxnSpPr>
          <p:nvPr/>
        </p:nvCxnSpPr>
        <p:spPr>
          <a:xfrm flipH="1">
            <a:off x="5186199" y="2491157"/>
            <a:ext cx="1149997" cy="256376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2" name="Group 61"/>
          <p:cNvGrpSpPr/>
          <p:nvPr/>
        </p:nvGrpSpPr>
        <p:grpSpPr>
          <a:xfrm>
            <a:off x="4788024" y="2829020"/>
            <a:ext cx="685497" cy="374957"/>
            <a:chOff x="4104463" y="3014093"/>
            <a:chExt cx="685497" cy="374957"/>
          </a:xfrm>
        </p:grpSpPr>
        <p:sp>
          <p:nvSpPr>
            <p:cNvPr id="21" name="Rounded Rectangle 20"/>
            <p:cNvSpPr/>
            <p:nvPr/>
          </p:nvSpPr>
          <p:spPr>
            <a:xfrm>
              <a:off x="4104463" y="3014093"/>
              <a:ext cx="648072" cy="374957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41888" y="301971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102</a:t>
              </a:r>
            </a:p>
          </p:txBody>
        </p:sp>
      </p:grpSp>
      <p:cxnSp>
        <p:nvCxnSpPr>
          <p:cNvPr id="28" name="Straight Arrow Connector 27"/>
          <p:cNvCxnSpPr>
            <a:stCxn id="21" idx="2"/>
          </p:cNvCxnSpPr>
          <p:nvPr/>
        </p:nvCxnSpPr>
        <p:spPr>
          <a:xfrm>
            <a:off x="5112060" y="3203977"/>
            <a:ext cx="1153549" cy="185073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4" idx="2"/>
          </p:cNvCxnSpPr>
          <p:nvPr/>
        </p:nvCxnSpPr>
        <p:spPr>
          <a:xfrm>
            <a:off x="6336196" y="2491157"/>
            <a:ext cx="1421" cy="937843"/>
          </a:xfrm>
          <a:prstGeom prst="straightConnector1">
            <a:avLst/>
          </a:prstGeom>
          <a:ln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6039197" y="5811999"/>
            <a:ext cx="286611" cy="426424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6325808" y="5811999"/>
            <a:ext cx="324036" cy="426424"/>
          </a:xfrm>
          <a:prstGeom prst="straightConnector1">
            <a:avLst/>
          </a:prstGeom>
          <a:ln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6" name="Group 75"/>
          <p:cNvGrpSpPr/>
          <p:nvPr/>
        </p:nvGrpSpPr>
        <p:grpSpPr>
          <a:xfrm>
            <a:off x="6012160" y="5158931"/>
            <a:ext cx="685497" cy="646333"/>
            <a:chOff x="6913174" y="3155480"/>
            <a:chExt cx="685497" cy="646333"/>
          </a:xfrm>
        </p:grpSpPr>
        <p:sp>
          <p:nvSpPr>
            <p:cNvPr id="77" name="Rounded Rectangle 76"/>
            <p:cNvSpPr/>
            <p:nvPr/>
          </p:nvSpPr>
          <p:spPr>
            <a:xfrm>
              <a:off x="6913174" y="3155480"/>
              <a:ext cx="648072" cy="646333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6950599" y="3155482"/>
              <a:ext cx="64807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106</a:t>
              </a:r>
            </a:p>
            <a:p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107</a:t>
              </a:r>
            </a:p>
          </p:txBody>
        </p:sp>
      </p:grpSp>
      <p:cxnSp>
        <p:nvCxnSpPr>
          <p:cNvPr id="79" name="Straight Arrow Connector 78"/>
          <p:cNvCxnSpPr/>
          <p:nvPr/>
        </p:nvCxnSpPr>
        <p:spPr>
          <a:xfrm flipH="1">
            <a:off x="5186199" y="4149080"/>
            <a:ext cx="1149997" cy="256376"/>
          </a:xfrm>
          <a:prstGeom prst="straightConnector1">
            <a:avLst/>
          </a:prstGeom>
          <a:ln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0" name="Group 79"/>
          <p:cNvGrpSpPr/>
          <p:nvPr/>
        </p:nvGrpSpPr>
        <p:grpSpPr>
          <a:xfrm>
            <a:off x="4788024" y="4486943"/>
            <a:ext cx="685497" cy="374957"/>
            <a:chOff x="4104463" y="3014093"/>
            <a:chExt cx="685497" cy="374957"/>
          </a:xfrm>
        </p:grpSpPr>
        <p:sp>
          <p:nvSpPr>
            <p:cNvPr id="81" name="Rounded Rectangle 80"/>
            <p:cNvSpPr/>
            <p:nvPr/>
          </p:nvSpPr>
          <p:spPr>
            <a:xfrm>
              <a:off x="4104463" y="3014093"/>
              <a:ext cx="648072" cy="374957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141888" y="3019718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105</a:t>
              </a:r>
            </a:p>
          </p:txBody>
        </p:sp>
      </p:grpSp>
      <p:cxnSp>
        <p:nvCxnSpPr>
          <p:cNvPr id="83" name="Straight Arrow Connector 82"/>
          <p:cNvCxnSpPr>
            <a:stCxn id="81" idx="2"/>
          </p:cNvCxnSpPr>
          <p:nvPr/>
        </p:nvCxnSpPr>
        <p:spPr>
          <a:xfrm>
            <a:off x="5112060" y="4861900"/>
            <a:ext cx="1153549" cy="185073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6336196" y="4149080"/>
            <a:ext cx="1421" cy="937843"/>
          </a:xfrm>
          <a:prstGeom prst="straightConnector1">
            <a:avLst/>
          </a:prstGeom>
          <a:ln>
            <a:solidFill>
              <a:srgbClr val="00B05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6516216" y="6237312"/>
            <a:ext cx="288032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5905569" y="6235425"/>
            <a:ext cx="288032" cy="288032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19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Paths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But why be so strict?</a:t>
            </a:r>
          </a:p>
          <a:p>
            <a:pPr lvl="1"/>
            <a:r>
              <a:rPr lang="en-GB" dirty="0" smtClean="0"/>
              <a:t>Be user-guided, not fully automated</a:t>
            </a:r>
          </a:p>
          <a:p>
            <a:endParaRPr lang="en-GB" dirty="0" smtClean="0"/>
          </a:p>
          <a:p>
            <a:r>
              <a:rPr lang="en-GB" dirty="0" smtClean="0"/>
              <a:t>When is keeping paths separate useful?</a:t>
            </a:r>
          </a:p>
          <a:p>
            <a:pPr lvl="1"/>
            <a:r>
              <a:rPr lang="en-GB" dirty="0" smtClean="0"/>
              <a:t>Self-modifying code</a:t>
            </a:r>
            <a:endParaRPr lang="en-GB" dirty="0"/>
          </a:p>
          <a:p>
            <a:pPr lvl="1"/>
            <a:r>
              <a:rPr lang="en-GB" dirty="0" smtClean="0"/>
              <a:t>Loop unrolling</a:t>
            </a:r>
            <a:endParaRPr lang="en-GB" dirty="0"/>
          </a:p>
          <a:p>
            <a:pPr lvl="1"/>
            <a:r>
              <a:rPr lang="en-GB" dirty="0" smtClean="0"/>
              <a:t>Obfuscations</a:t>
            </a:r>
          </a:p>
          <a:p>
            <a:pPr lvl="2"/>
            <a:r>
              <a:rPr lang="en-GB" dirty="0" err="1" smtClean="0"/>
              <a:t>Intrainstruction</a:t>
            </a:r>
            <a:r>
              <a:rPr lang="en-GB" dirty="0" smtClean="0"/>
              <a:t> jumps</a:t>
            </a:r>
          </a:p>
        </p:txBody>
      </p:sp>
    </p:spTree>
    <p:extLst>
      <p:ext uri="{BB962C8B-B14F-4D97-AF65-F5344CB8AC3E}">
        <p14:creationId xmlns:p14="http://schemas.microsoft.com/office/powerpoint/2010/main" val="202345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Storing results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We want to ask what’s tainted at any point the user chooses, not just termination</a:t>
            </a:r>
          </a:p>
          <a:p>
            <a:endParaRPr lang="en-GB" dirty="0"/>
          </a:p>
          <a:p>
            <a:r>
              <a:rPr lang="en-GB" dirty="0" smtClean="0"/>
              <a:t>Repeating the whole analysis is slow</a:t>
            </a:r>
          </a:p>
          <a:p>
            <a:pPr marL="118872" indent="0">
              <a:buNone/>
            </a:pPr>
            <a:endParaRPr lang="en-GB" dirty="0" smtClean="0"/>
          </a:p>
          <a:p>
            <a:r>
              <a:rPr lang="en-GB" dirty="0" smtClean="0"/>
              <a:t>Let’s store what we learn along the way</a:t>
            </a:r>
          </a:p>
          <a:p>
            <a:pPr lvl="1"/>
            <a:r>
              <a:rPr lang="en-GB" dirty="0" smtClean="0"/>
              <a:t>Store all tainted sets at each point?</a:t>
            </a:r>
          </a:p>
          <a:p>
            <a:pPr lvl="1"/>
            <a:r>
              <a:rPr lang="en-GB" dirty="0" smtClean="0"/>
              <a:t>Store differences?</a:t>
            </a:r>
          </a:p>
          <a:p>
            <a:pPr lvl="1"/>
            <a:r>
              <a:rPr lang="en-GB" dirty="0" smtClean="0"/>
              <a:t>Store effects?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1781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Storing by difference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05672" y="1772817"/>
            <a:ext cx="3970784" cy="4801313"/>
          </a:xfrm>
          <a:prstGeom prst="rect">
            <a:avLst/>
          </a:prstGeom>
        </p:spPr>
        <p:txBody>
          <a:bodyPr vert="horz" lIns="54864" tIns="91440" rtlCol="0">
            <a:normAutofit fontScale="925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dirty="0" smtClean="0"/>
              <a:t>Store what changes for each taint source after each instruction</a:t>
            </a:r>
          </a:p>
          <a:p>
            <a:endParaRPr lang="en-GB" dirty="0"/>
          </a:p>
          <a:p>
            <a:r>
              <a:rPr lang="en-GB" dirty="0" smtClean="0"/>
              <a:t>Query at any point by working back up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Can either query for the full set or a subset of locations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772816"/>
            <a:ext cx="374441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{</a:t>
            </a:r>
            <a:r>
              <a:rPr lang="en-GB" i="1" dirty="0" err="1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eax</a:t>
            </a:r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 tainted red} </a:t>
            </a:r>
            <a:r>
              <a:rPr lang="en-GB" i="1" dirty="0" smtClean="0">
                <a:solidFill>
                  <a:schemeClr val="accent4">
                    <a:lumMod val="75000"/>
                  </a:schemeClr>
                </a:solidFill>
                <a:latin typeface="Corbel" pitchFamily="34" charset="0"/>
                <a:cs typeface="Consolas" pitchFamily="49" charset="0"/>
              </a:rPr>
              <a:t>{</a:t>
            </a:r>
            <a:r>
              <a:rPr lang="en-GB" i="1" dirty="0" err="1" smtClean="0">
                <a:solidFill>
                  <a:schemeClr val="accent4">
                    <a:lumMod val="75000"/>
                  </a:schemeClr>
                </a:solidFill>
                <a:latin typeface="Corbel" pitchFamily="34" charset="0"/>
                <a:cs typeface="Consolas" pitchFamily="49" charset="0"/>
              </a:rPr>
              <a:t>ecx</a:t>
            </a:r>
            <a:r>
              <a:rPr lang="en-GB" i="1" dirty="0" smtClean="0">
                <a:solidFill>
                  <a:schemeClr val="accent4">
                    <a:lumMod val="75000"/>
                  </a:schemeClr>
                </a:solidFill>
                <a:latin typeface="Corbel" pitchFamily="34" charset="0"/>
                <a:cs typeface="Consolas" pitchFamily="49" charset="0"/>
              </a:rPr>
              <a:t> tainted green}</a:t>
            </a:r>
          </a:p>
          <a:p>
            <a:pPr algn="ctr"/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algn="ctr"/>
            <a:r>
              <a:rPr lang="en-GB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ebx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eax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algn="ctr"/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lvl="0" algn="ctr"/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{red: +</a:t>
            </a:r>
            <a:r>
              <a:rPr lang="en-GB" i="1" dirty="0" err="1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ebx</a:t>
            </a:r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} </a:t>
            </a:r>
            <a:r>
              <a:rPr lang="en-GB" i="1" dirty="0" smtClean="0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{green: no change}</a:t>
            </a:r>
            <a:endParaRPr lang="en-GB" i="1" dirty="0">
              <a:solidFill>
                <a:srgbClr val="FF0000"/>
              </a:solidFill>
              <a:latin typeface="Corbel" pitchFamily="34" charset="0"/>
              <a:cs typeface="Consolas" pitchFamily="49" charset="0"/>
            </a:endParaRPr>
          </a:p>
          <a:p>
            <a:pPr algn="ctr"/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algn="ctr"/>
            <a:r>
              <a:rPr lang="en-GB" dirty="0" smtClean="0">
                <a:latin typeface="Consolas" pitchFamily="49" charset="0"/>
                <a:cs typeface="Consolas" pitchFamily="49" charset="0"/>
              </a:rPr>
              <a:t>add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edx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ecx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algn="ctr"/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lvl="0" algn="ctr"/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{</a:t>
            </a:r>
            <a:r>
              <a:rPr lang="en-GB" i="1" dirty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red: </a:t>
            </a:r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no change} </a:t>
            </a:r>
            <a:r>
              <a:rPr lang="en-GB" i="1" dirty="0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{green: </a:t>
            </a:r>
            <a:r>
              <a:rPr lang="en-GB" i="1" dirty="0" smtClean="0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+</a:t>
            </a:r>
            <a:r>
              <a:rPr lang="en-GB" i="1" dirty="0" err="1" smtClean="0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edx</a:t>
            </a:r>
            <a:r>
              <a:rPr lang="en-GB" i="1" dirty="0" smtClean="0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}</a:t>
            </a:r>
            <a:endParaRPr lang="en-GB" i="1" dirty="0">
              <a:solidFill>
                <a:srgbClr val="FF0000"/>
              </a:solidFill>
              <a:latin typeface="Corbel" pitchFamily="34" charset="0"/>
              <a:cs typeface="Consolas" pitchFamily="49" charset="0"/>
            </a:endParaRPr>
          </a:p>
          <a:p>
            <a:pPr algn="ctr"/>
            <a:endParaRPr lang="en-GB" dirty="0">
              <a:latin typeface="Consolas" pitchFamily="49" charset="0"/>
              <a:cs typeface="Consolas" pitchFamily="49" charset="0"/>
            </a:endParaRPr>
          </a:p>
          <a:p>
            <a:pPr algn="ctr"/>
            <a:r>
              <a:rPr lang="en-GB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GB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edx</a:t>
            </a:r>
            <a:endParaRPr lang="en-GB" dirty="0">
              <a:latin typeface="Consolas" pitchFamily="49" charset="0"/>
              <a:cs typeface="Consolas" pitchFamily="49" charset="0"/>
            </a:endParaRPr>
          </a:p>
          <a:p>
            <a:pPr algn="ctr"/>
            <a:endParaRPr lang="en-GB" dirty="0">
              <a:latin typeface="Consolas" pitchFamily="49" charset="0"/>
              <a:cs typeface="Consolas" pitchFamily="49" charset="0"/>
            </a:endParaRPr>
          </a:p>
          <a:p>
            <a:pPr lvl="0" algn="ctr"/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{red: -</a:t>
            </a:r>
            <a:r>
              <a:rPr lang="en-GB" i="1" dirty="0" err="1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eax</a:t>
            </a:r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} </a:t>
            </a:r>
            <a:r>
              <a:rPr lang="en-GB" i="1" dirty="0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{green: </a:t>
            </a:r>
            <a:r>
              <a:rPr lang="en-GB" i="1" dirty="0" smtClean="0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+</a:t>
            </a:r>
            <a:r>
              <a:rPr lang="en-GB" i="1" dirty="0" err="1" smtClean="0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eax</a:t>
            </a:r>
            <a:r>
              <a:rPr lang="en-GB" i="1" dirty="0" smtClean="0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}</a:t>
            </a:r>
            <a:endParaRPr lang="en-GB" i="1" dirty="0" smtClean="0">
              <a:solidFill>
                <a:srgbClr val="FF0000"/>
              </a:solidFill>
              <a:latin typeface="Corbel" pitchFamily="34" charset="0"/>
              <a:cs typeface="Consolas" pitchFamily="49" charset="0"/>
            </a:endParaRPr>
          </a:p>
          <a:p>
            <a:pPr algn="ctr"/>
            <a:endParaRPr lang="en-GB" dirty="0">
              <a:latin typeface="Consolas" pitchFamily="49" charset="0"/>
              <a:cs typeface="Consolas" pitchFamily="49" charset="0"/>
            </a:endParaRPr>
          </a:p>
          <a:p>
            <a:pPr algn="ctr"/>
            <a:r>
              <a:rPr lang="en-GB" dirty="0">
                <a:latin typeface="Consolas" pitchFamily="49" charset="0"/>
                <a:cs typeface="Consolas" pitchFamily="49" charset="0"/>
              </a:rPr>
              <a:t>add </a:t>
            </a:r>
            <a:r>
              <a:rPr lang="en-GB" dirty="0" err="1">
                <a:latin typeface="Consolas" pitchFamily="49" charset="0"/>
                <a:cs typeface="Consolas" pitchFamily="49" charset="0"/>
              </a:rPr>
              <a:t>edx</a:t>
            </a:r>
            <a:r>
              <a:rPr lang="en-GB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>
                <a:latin typeface="Consolas" pitchFamily="49" charset="0"/>
                <a:cs typeface="Consolas" pitchFamily="49" charset="0"/>
              </a:rPr>
              <a:t>ebx</a:t>
            </a:r>
            <a:endParaRPr lang="en-GB" dirty="0">
              <a:latin typeface="Consolas" pitchFamily="49" charset="0"/>
              <a:cs typeface="Consolas" pitchFamily="49" charset="0"/>
            </a:endParaRPr>
          </a:p>
          <a:p>
            <a:pPr algn="ctr"/>
            <a:endParaRPr lang="en-GB" dirty="0">
              <a:latin typeface="Consolas" pitchFamily="49" charset="0"/>
              <a:cs typeface="Consolas" pitchFamily="49" charset="0"/>
            </a:endParaRPr>
          </a:p>
          <a:p>
            <a:pPr lvl="0" algn="ctr"/>
            <a:r>
              <a:rPr lang="en-GB" i="1" dirty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{red: </a:t>
            </a:r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+</a:t>
            </a:r>
            <a:r>
              <a:rPr lang="en-GB" i="1" dirty="0" err="1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edx</a:t>
            </a:r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} </a:t>
            </a:r>
            <a:r>
              <a:rPr lang="en-GB" i="1" dirty="0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{green: </a:t>
            </a:r>
            <a:r>
              <a:rPr lang="en-GB" i="1" dirty="0" smtClean="0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no change}</a:t>
            </a:r>
            <a:endParaRPr lang="en-GB" i="1" dirty="0">
              <a:solidFill>
                <a:srgbClr val="FF0000"/>
              </a:solidFill>
              <a:latin typeface="Corbel" pitchFamily="34" charset="0"/>
              <a:cs typeface="Consolas" pitchFamily="49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04985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Storing by effects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en-GB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ebx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eax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GB" dirty="0" smtClean="0"/>
              <a:t>If </a:t>
            </a:r>
            <a:r>
              <a:rPr lang="en-GB" dirty="0" err="1" smtClean="0"/>
              <a:t>eax</a:t>
            </a:r>
            <a:r>
              <a:rPr lang="en-GB" dirty="0" smtClean="0"/>
              <a:t> was tainted, </a:t>
            </a:r>
            <a:r>
              <a:rPr lang="en-GB" dirty="0" err="1" smtClean="0"/>
              <a:t>ebx</a:t>
            </a:r>
            <a:r>
              <a:rPr lang="en-GB" dirty="0" smtClean="0"/>
              <a:t> is now tainted</a:t>
            </a:r>
          </a:p>
          <a:p>
            <a:r>
              <a:rPr lang="en-GB" dirty="0"/>
              <a:t>If </a:t>
            </a:r>
            <a:r>
              <a:rPr lang="en-GB" dirty="0" err="1"/>
              <a:t>eax</a:t>
            </a:r>
            <a:r>
              <a:rPr lang="en-GB" dirty="0"/>
              <a:t> was </a:t>
            </a:r>
            <a:r>
              <a:rPr lang="en-GB" dirty="0" smtClean="0"/>
              <a:t>untainted</a:t>
            </a:r>
            <a:r>
              <a:rPr lang="en-GB" dirty="0"/>
              <a:t>, </a:t>
            </a:r>
            <a:r>
              <a:rPr lang="en-GB" dirty="0" err="1"/>
              <a:t>ebx</a:t>
            </a:r>
            <a:r>
              <a:rPr lang="en-GB" dirty="0"/>
              <a:t> is now </a:t>
            </a:r>
            <a:r>
              <a:rPr lang="en-GB" dirty="0" smtClean="0"/>
              <a:t>untainted</a:t>
            </a:r>
            <a:endParaRPr lang="en-GB" dirty="0"/>
          </a:p>
          <a:p>
            <a:endParaRPr lang="en-GB" dirty="0" smtClean="0"/>
          </a:p>
          <a:p>
            <a:pPr marL="118872" indent="0">
              <a:buNone/>
            </a:pPr>
            <a:r>
              <a:rPr lang="en-GB" dirty="0">
                <a:latin typeface="Consolas" pitchFamily="49" charset="0"/>
                <a:cs typeface="Consolas" pitchFamily="49" charset="0"/>
              </a:rPr>
              <a:t>a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dd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ebx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eax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GB" dirty="0"/>
              <a:t>If </a:t>
            </a:r>
            <a:r>
              <a:rPr lang="en-GB" dirty="0" err="1"/>
              <a:t>eax</a:t>
            </a:r>
            <a:r>
              <a:rPr lang="en-GB" dirty="0"/>
              <a:t> was tainted, </a:t>
            </a:r>
            <a:r>
              <a:rPr lang="en-GB" dirty="0" err="1"/>
              <a:t>ebx</a:t>
            </a:r>
            <a:r>
              <a:rPr lang="en-GB" dirty="0"/>
              <a:t> is now tainted</a:t>
            </a:r>
          </a:p>
          <a:p>
            <a:r>
              <a:rPr lang="en-GB" dirty="0"/>
              <a:t>If </a:t>
            </a:r>
            <a:r>
              <a:rPr lang="en-GB" dirty="0" err="1"/>
              <a:t>eax</a:t>
            </a:r>
            <a:r>
              <a:rPr lang="en-GB" dirty="0"/>
              <a:t> was untainted, </a:t>
            </a:r>
            <a:r>
              <a:rPr lang="en-GB" dirty="0" err="1"/>
              <a:t>ebx</a:t>
            </a:r>
            <a:r>
              <a:rPr lang="en-GB" dirty="0"/>
              <a:t> </a:t>
            </a:r>
            <a:r>
              <a:rPr lang="en-GB" dirty="0" smtClean="0"/>
              <a:t>remains as it was</a:t>
            </a:r>
          </a:p>
          <a:p>
            <a:endParaRPr lang="en-GB" dirty="0"/>
          </a:p>
          <a:p>
            <a:r>
              <a:rPr lang="en-GB" dirty="0" smtClean="0"/>
              <a:t>Flags updated in a similar way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6056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Storing by effects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 smtClean="0"/>
              <a:t>Uses the principle of “lazy evaluation”</a:t>
            </a:r>
          </a:p>
          <a:p>
            <a:endParaRPr lang="en-GB" dirty="0"/>
          </a:p>
          <a:p>
            <a:r>
              <a:rPr lang="en-GB" dirty="0" smtClean="0"/>
              <a:t>If we only do specific queries, this is much more efficient</a:t>
            </a:r>
          </a:p>
          <a:p>
            <a:endParaRPr lang="en-GB" dirty="0"/>
          </a:p>
          <a:p>
            <a:r>
              <a:rPr lang="en-GB" dirty="0"/>
              <a:t>Allows us to consider intermediary locations as ‘internal’ taint </a:t>
            </a:r>
            <a:r>
              <a:rPr lang="en-GB" dirty="0" smtClean="0"/>
              <a:t>sources</a:t>
            </a:r>
          </a:p>
          <a:p>
            <a:pPr lvl="1"/>
            <a:r>
              <a:rPr lang="en-GB" dirty="0" smtClean="0"/>
              <a:t>e.g. Ask what’s tainted by a function parameter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0228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Slicing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See what’s involved in calculating something, not just the taint sources used</a:t>
            </a:r>
          </a:p>
          <a:p>
            <a:pPr marL="118872" indent="0">
              <a:buNone/>
            </a:pPr>
            <a:endParaRPr lang="en-GB" dirty="0" smtClean="0"/>
          </a:p>
          <a:p>
            <a:r>
              <a:rPr lang="en-GB" dirty="0" smtClean="0"/>
              <a:t>Plenty of practical uses</a:t>
            </a:r>
          </a:p>
          <a:p>
            <a:pPr lvl="1"/>
            <a:r>
              <a:rPr lang="en-GB" dirty="0" smtClean="0"/>
              <a:t>Where was this buffer encrypted?</a:t>
            </a:r>
          </a:p>
          <a:p>
            <a:pPr lvl="1"/>
            <a:r>
              <a:rPr lang="en-GB" dirty="0" smtClean="0"/>
              <a:t>Where was this checksum calculated?</a:t>
            </a:r>
          </a:p>
          <a:p>
            <a:pPr marL="118872" indent="0">
              <a:buNone/>
            </a:pPr>
            <a:endParaRPr lang="en-GB" dirty="0"/>
          </a:p>
          <a:p>
            <a:r>
              <a:rPr lang="en-GB" dirty="0" smtClean="0"/>
              <a:t>Can even hide the instructions we’re not interested in as a nice visualization</a:t>
            </a:r>
          </a:p>
        </p:txBody>
      </p:sp>
    </p:spTree>
    <p:extLst>
      <p:ext uri="{BB962C8B-B14F-4D97-AF65-F5344CB8AC3E}">
        <p14:creationId xmlns:p14="http://schemas.microsoft.com/office/powerpoint/2010/main" val="264493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Who am I</a:t>
            </a:r>
          </a:p>
          <a:p>
            <a:pPr lvl="1"/>
            <a:r>
              <a:rPr lang="en-GB" dirty="0" smtClean="0"/>
              <a:t>Long-time reverser</a:t>
            </a:r>
          </a:p>
          <a:p>
            <a:pPr lvl="1"/>
            <a:r>
              <a:rPr lang="en-GB" dirty="0" smtClean="0"/>
              <a:t>Studied Computer Science at Oxford</a:t>
            </a:r>
          </a:p>
          <a:p>
            <a:pPr lvl="1"/>
            <a:r>
              <a:rPr lang="en-GB" dirty="0" smtClean="0"/>
              <a:t>Enjoys reversing challenges</a:t>
            </a:r>
          </a:p>
          <a:p>
            <a:pPr lvl="2"/>
            <a:r>
              <a:rPr lang="en-GB" dirty="0" smtClean="0"/>
              <a:t>T2 2007 winner, etc</a:t>
            </a:r>
            <a:r>
              <a:rPr lang="en-GB" dirty="0"/>
              <a:t>.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Purpose of this presentation</a:t>
            </a:r>
          </a:p>
          <a:p>
            <a:pPr lvl="1"/>
            <a:r>
              <a:rPr lang="en-GB" dirty="0" smtClean="0"/>
              <a:t>To describe the concepts behind a new application for reversing called </a:t>
            </a:r>
            <a:r>
              <a:rPr lang="en-GB" dirty="0" err="1" smtClean="0"/>
              <a:t>REvealer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452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Slicing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43608" y="2589663"/>
            <a:ext cx="1746039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100</a:t>
            </a:r>
          </a:p>
          <a:p>
            <a:r>
              <a:rPr lang="en-GB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ebx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200</a:t>
            </a:r>
          </a:p>
          <a:p>
            <a:r>
              <a:rPr lang="en-GB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ecx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300</a:t>
            </a:r>
          </a:p>
          <a:p>
            <a:r>
              <a:rPr lang="en-GB" dirty="0" err="1">
                <a:latin typeface="Consolas" pitchFamily="49" charset="0"/>
                <a:cs typeface="Consolas" pitchFamily="49" charset="0"/>
              </a:rPr>
              <a:t>m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ov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edx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400</a:t>
            </a:r>
          </a:p>
          <a:p>
            <a:r>
              <a:rPr lang="en-GB" dirty="0">
                <a:latin typeface="Consolas" pitchFamily="49" charset="0"/>
                <a:cs typeface="Consolas" pitchFamily="49" charset="0"/>
              </a:rPr>
              <a:t>a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dd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ebx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GB" dirty="0">
                <a:latin typeface="Consolas" pitchFamily="49" charset="0"/>
                <a:cs typeface="Consolas" pitchFamily="49" charset="0"/>
              </a:rPr>
              <a:t>a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dd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ecx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edx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add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ecx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6" name="Elbow Connector 5"/>
          <p:cNvCxnSpPr>
            <a:endCxn id="8" idx="1"/>
          </p:cNvCxnSpPr>
          <p:nvPr/>
        </p:nvCxnSpPr>
        <p:spPr>
          <a:xfrm flipV="1">
            <a:off x="2789647" y="3026569"/>
            <a:ext cx="3204789" cy="859241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122358" y="3516475"/>
            <a:ext cx="835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err="1" smtClean="0">
                <a:latin typeface="Consolas" pitchFamily="49" charset="0"/>
                <a:cs typeface="Consolas" pitchFamily="49" charset="0"/>
              </a:rPr>
              <a:t>eax</a:t>
            </a:r>
            <a:endParaRPr lang="en-GB" i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994436" y="2564904"/>
            <a:ext cx="174603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100</a:t>
            </a:r>
          </a:p>
          <a:p>
            <a:r>
              <a:rPr lang="en-GB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ebx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200</a:t>
            </a: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add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ebx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0" name="Elbow Connector 9"/>
          <p:cNvCxnSpPr>
            <a:endCxn id="13" idx="1"/>
          </p:cNvCxnSpPr>
          <p:nvPr/>
        </p:nvCxnSpPr>
        <p:spPr>
          <a:xfrm>
            <a:off x="2789647" y="4130760"/>
            <a:ext cx="3204789" cy="877558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114116" y="4092539"/>
            <a:ext cx="835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err="1" smtClean="0">
                <a:latin typeface="Consolas" pitchFamily="49" charset="0"/>
                <a:cs typeface="Consolas" pitchFamily="49" charset="0"/>
              </a:rPr>
              <a:t>ecx</a:t>
            </a:r>
            <a:endParaRPr lang="en-GB" i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994436" y="4546653"/>
            <a:ext cx="1746039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err="1">
                <a:latin typeface="Consolas" pitchFamily="49" charset="0"/>
                <a:cs typeface="Consolas" pitchFamily="49" charset="0"/>
              </a:rPr>
              <a:t>mov</a:t>
            </a:r>
            <a:r>
              <a:rPr lang="en-GB" dirty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err="1">
                <a:latin typeface="Consolas" pitchFamily="49" charset="0"/>
                <a:cs typeface="Consolas" pitchFamily="49" charset="0"/>
              </a:rPr>
              <a:t>ecx</a:t>
            </a:r>
            <a:r>
              <a:rPr lang="en-GB" dirty="0">
                <a:latin typeface="Consolas" pitchFamily="49" charset="0"/>
                <a:cs typeface="Consolas" pitchFamily="49" charset="0"/>
              </a:rPr>
              <a:t>, 300</a:t>
            </a:r>
          </a:p>
          <a:p>
            <a:r>
              <a:rPr lang="en-GB" dirty="0" err="1">
                <a:latin typeface="Consolas" pitchFamily="49" charset="0"/>
                <a:cs typeface="Consolas" pitchFamily="49" charset="0"/>
              </a:rPr>
              <a:t>mov</a:t>
            </a:r>
            <a:r>
              <a:rPr lang="en-GB" dirty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err="1">
                <a:latin typeface="Consolas" pitchFamily="49" charset="0"/>
                <a:cs typeface="Consolas" pitchFamily="49" charset="0"/>
              </a:rPr>
              <a:t>edx</a:t>
            </a:r>
            <a:r>
              <a:rPr lang="en-GB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400</a:t>
            </a: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add </a:t>
            </a:r>
            <a:r>
              <a:rPr lang="en-GB" dirty="0" err="1">
                <a:latin typeface="Consolas" pitchFamily="49" charset="0"/>
                <a:cs typeface="Consolas" pitchFamily="49" charset="0"/>
              </a:rPr>
              <a:t>ecx</a:t>
            </a:r>
            <a:r>
              <a:rPr lang="en-GB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>
                <a:latin typeface="Consolas" pitchFamily="49" charset="0"/>
                <a:cs typeface="Consolas" pitchFamily="49" charset="0"/>
              </a:rPr>
              <a:t>edx</a:t>
            </a:r>
            <a:endParaRPr lang="en-GB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7417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Data flow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05681" y="3989963"/>
            <a:ext cx="1746039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100</a:t>
            </a:r>
          </a:p>
          <a:p>
            <a:r>
              <a:rPr lang="en-GB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ebx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200</a:t>
            </a:r>
          </a:p>
          <a:p>
            <a:r>
              <a:rPr lang="en-GB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ecx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300</a:t>
            </a:r>
          </a:p>
          <a:p>
            <a:r>
              <a:rPr lang="en-GB" dirty="0" err="1">
                <a:latin typeface="Consolas" pitchFamily="49" charset="0"/>
                <a:cs typeface="Consolas" pitchFamily="49" charset="0"/>
              </a:rPr>
              <a:t>m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ov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edx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400</a:t>
            </a:r>
          </a:p>
          <a:p>
            <a:r>
              <a:rPr lang="en-GB" dirty="0">
                <a:latin typeface="Consolas" pitchFamily="49" charset="0"/>
                <a:cs typeface="Consolas" pitchFamily="49" charset="0"/>
              </a:rPr>
              <a:t>a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dd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ebx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GB" dirty="0">
                <a:latin typeface="Consolas" pitchFamily="49" charset="0"/>
                <a:cs typeface="Consolas" pitchFamily="49" charset="0"/>
              </a:rPr>
              <a:t>a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dd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ecx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edx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add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ecx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491880" y="4005928"/>
            <a:ext cx="1656184" cy="93524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30" idx="2"/>
          </p:cNvCxnSpPr>
          <p:nvPr/>
        </p:nvCxnSpPr>
        <p:spPr>
          <a:xfrm flipH="1">
            <a:off x="5316200" y="3992886"/>
            <a:ext cx="1704072" cy="948282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4283968" y="5025354"/>
            <a:ext cx="1872208" cy="419870"/>
            <a:chOff x="1907704" y="2060848"/>
            <a:chExt cx="2304256" cy="1080120"/>
          </a:xfrm>
        </p:grpSpPr>
        <p:sp>
          <p:nvSpPr>
            <p:cNvPr id="14" name="Rounded Rectangle 13"/>
            <p:cNvSpPr/>
            <p:nvPr/>
          </p:nvSpPr>
          <p:spPr>
            <a:xfrm>
              <a:off x="1907704" y="2060848"/>
              <a:ext cx="2304256" cy="108012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907704" y="2139244"/>
              <a:ext cx="2304256" cy="7930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add </a:t>
              </a:r>
              <a:r>
                <a:rPr lang="en-GB" dirty="0" err="1" smtClean="0">
                  <a:latin typeface="Consolas" pitchFamily="49" charset="0"/>
                  <a:cs typeface="Consolas" pitchFamily="49" charset="0"/>
                </a:rPr>
                <a:t>eax</a:t>
              </a:r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, </a:t>
              </a:r>
              <a:r>
                <a:rPr lang="en-GB" dirty="0" err="1" smtClean="0">
                  <a:latin typeface="Consolas" pitchFamily="49" charset="0"/>
                  <a:cs typeface="Consolas" pitchFamily="49" charset="0"/>
                </a:rPr>
                <a:t>ecx</a:t>
              </a:r>
              <a:endParaRPr lang="en-GB" dirty="0" smtClean="0">
                <a:latin typeface="Consolas" pitchFamily="49" charset="0"/>
                <a:cs typeface="Consolas" pitchFamily="49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528597" y="3573016"/>
            <a:ext cx="1872208" cy="419870"/>
            <a:chOff x="1907704" y="2060848"/>
            <a:chExt cx="2304256" cy="1080120"/>
          </a:xfrm>
        </p:grpSpPr>
        <p:sp>
          <p:nvSpPr>
            <p:cNvPr id="17" name="Rounded Rectangle 16"/>
            <p:cNvSpPr/>
            <p:nvPr/>
          </p:nvSpPr>
          <p:spPr>
            <a:xfrm>
              <a:off x="1907704" y="2060848"/>
              <a:ext cx="2304256" cy="108012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907704" y="2139245"/>
              <a:ext cx="2304256" cy="95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add </a:t>
              </a:r>
              <a:r>
                <a:rPr lang="en-GB" dirty="0" err="1" smtClean="0">
                  <a:latin typeface="Consolas" pitchFamily="49" charset="0"/>
                  <a:cs typeface="Consolas" pitchFamily="49" charset="0"/>
                </a:rPr>
                <a:t>eax</a:t>
              </a:r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, </a:t>
              </a:r>
              <a:r>
                <a:rPr lang="en-GB" dirty="0" err="1" smtClean="0">
                  <a:latin typeface="Consolas" pitchFamily="49" charset="0"/>
                  <a:cs typeface="Consolas" pitchFamily="49" charset="0"/>
                </a:rPr>
                <a:t>ebx</a:t>
              </a:r>
              <a:endParaRPr lang="en-GB" dirty="0" smtClean="0">
                <a:latin typeface="Consolas" pitchFamily="49" charset="0"/>
                <a:cs typeface="Consolas" pitchFamily="49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3707904" y="4365104"/>
            <a:ext cx="835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err="1" smtClean="0">
                <a:latin typeface="Consolas" pitchFamily="49" charset="0"/>
                <a:cs typeface="Consolas" pitchFamily="49" charset="0"/>
              </a:rPr>
              <a:t>eax</a:t>
            </a:r>
            <a:endParaRPr lang="en-GB" i="1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20" name="Straight Arrow Connector 19"/>
          <p:cNvCxnSpPr>
            <a:stCxn id="23" idx="2"/>
          </p:cNvCxnSpPr>
          <p:nvPr/>
        </p:nvCxnSpPr>
        <p:spPr>
          <a:xfrm>
            <a:off x="2603840" y="2629940"/>
            <a:ext cx="816032" cy="87804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483768" y="2996952"/>
            <a:ext cx="835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err="1" smtClean="0">
                <a:latin typeface="Consolas" pitchFamily="49" charset="0"/>
                <a:cs typeface="Consolas" pitchFamily="49" charset="0"/>
              </a:rPr>
              <a:t>eax</a:t>
            </a:r>
            <a:endParaRPr lang="en-GB" i="1" dirty="0"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787808" y="2210070"/>
            <a:ext cx="1632064" cy="419870"/>
            <a:chOff x="1907704" y="2060848"/>
            <a:chExt cx="2304256" cy="1080120"/>
          </a:xfrm>
        </p:grpSpPr>
        <p:sp>
          <p:nvSpPr>
            <p:cNvPr id="23" name="Rounded Rectangle 22"/>
            <p:cNvSpPr/>
            <p:nvPr/>
          </p:nvSpPr>
          <p:spPr>
            <a:xfrm>
              <a:off x="1907704" y="2060848"/>
              <a:ext cx="2304256" cy="108012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907704" y="2139245"/>
              <a:ext cx="2304256" cy="95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err="1" smtClean="0">
                  <a:latin typeface="Consolas" pitchFamily="49" charset="0"/>
                  <a:cs typeface="Consolas" pitchFamily="49" charset="0"/>
                </a:rPr>
                <a:t>mov</a:t>
              </a:r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 eax,100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084168" y="3573016"/>
            <a:ext cx="1872208" cy="419870"/>
            <a:chOff x="1907704" y="2060848"/>
            <a:chExt cx="2304256" cy="1080120"/>
          </a:xfrm>
        </p:grpSpPr>
        <p:sp>
          <p:nvSpPr>
            <p:cNvPr id="30" name="Rounded Rectangle 29"/>
            <p:cNvSpPr/>
            <p:nvPr/>
          </p:nvSpPr>
          <p:spPr>
            <a:xfrm>
              <a:off x="1907704" y="2060848"/>
              <a:ext cx="2304256" cy="108012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907704" y="2139245"/>
              <a:ext cx="2304256" cy="95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add </a:t>
              </a:r>
              <a:r>
                <a:rPr lang="en-GB" dirty="0" err="1" smtClean="0">
                  <a:latin typeface="Consolas" pitchFamily="49" charset="0"/>
                  <a:cs typeface="Consolas" pitchFamily="49" charset="0"/>
                </a:rPr>
                <a:t>ecx</a:t>
              </a:r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, </a:t>
              </a:r>
              <a:r>
                <a:rPr lang="en-GB" dirty="0" err="1" smtClean="0">
                  <a:latin typeface="Consolas" pitchFamily="49" charset="0"/>
                  <a:cs typeface="Consolas" pitchFamily="49" charset="0"/>
                </a:rPr>
                <a:t>edx</a:t>
              </a:r>
              <a:endParaRPr lang="en-GB" dirty="0" smtClean="0">
                <a:latin typeface="Consolas" pitchFamily="49" charset="0"/>
                <a:cs typeface="Consolas" pitchFamily="49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6156176" y="4355812"/>
            <a:ext cx="835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err="1" smtClean="0">
                <a:latin typeface="Consolas" pitchFamily="49" charset="0"/>
                <a:cs typeface="Consolas" pitchFamily="49" charset="0"/>
              </a:rPr>
              <a:t>ecx</a:t>
            </a:r>
            <a:endParaRPr lang="en-GB" i="1" dirty="0"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5316200" y="2204864"/>
            <a:ext cx="1632064" cy="419870"/>
            <a:chOff x="1907704" y="2060848"/>
            <a:chExt cx="2304256" cy="1080120"/>
          </a:xfrm>
        </p:grpSpPr>
        <p:sp>
          <p:nvSpPr>
            <p:cNvPr id="42" name="Rounded Rectangle 41"/>
            <p:cNvSpPr/>
            <p:nvPr/>
          </p:nvSpPr>
          <p:spPr>
            <a:xfrm>
              <a:off x="1907704" y="2060848"/>
              <a:ext cx="2304256" cy="108012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907704" y="2139245"/>
              <a:ext cx="2304256" cy="95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err="1" smtClean="0">
                  <a:latin typeface="Consolas" pitchFamily="49" charset="0"/>
                  <a:cs typeface="Consolas" pitchFamily="49" charset="0"/>
                </a:rPr>
                <a:t>mov</a:t>
              </a:r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 ecx,300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3516000" y="2204864"/>
            <a:ext cx="1632064" cy="419870"/>
            <a:chOff x="1907704" y="2060848"/>
            <a:chExt cx="2304256" cy="1080120"/>
          </a:xfrm>
        </p:grpSpPr>
        <p:sp>
          <p:nvSpPr>
            <p:cNvPr id="48" name="Rounded Rectangle 47"/>
            <p:cNvSpPr/>
            <p:nvPr/>
          </p:nvSpPr>
          <p:spPr>
            <a:xfrm>
              <a:off x="1907704" y="2060848"/>
              <a:ext cx="2304256" cy="108012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907704" y="2139245"/>
              <a:ext cx="2304256" cy="95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err="1" smtClean="0">
                  <a:latin typeface="Consolas" pitchFamily="49" charset="0"/>
                  <a:cs typeface="Consolas" pitchFamily="49" charset="0"/>
                </a:rPr>
                <a:t>mov</a:t>
              </a:r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 ebx,200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7044392" y="2204864"/>
            <a:ext cx="1632064" cy="419870"/>
            <a:chOff x="1907704" y="2060848"/>
            <a:chExt cx="2304256" cy="1080120"/>
          </a:xfrm>
        </p:grpSpPr>
        <p:sp>
          <p:nvSpPr>
            <p:cNvPr id="54" name="Rounded Rectangle 53"/>
            <p:cNvSpPr/>
            <p:nvPr/>
          </p:nvSpPr>
          <p:spPr>
            <a:xfrm>
              <a:off x="1907704" y="2060848"/>
              <a:ext cx="2304256" cy="108012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907704" y="2139245"/>
              <a:ext cx="2304256" cy="95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err="1" smtClean="0">
                  <a:latin typeface="Consolas" pitchFamily="49" charset="0"/>
                  <a:cs typeface="Consolas" pitchFamily="49" charset="0"/>
                </a:rPr>
                <a:t>mov</a:t>
              </a:r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 edx,400</a:t>
              </a:r>
            </a:p>
          </p:txBody>
        </p:sp>
      </p:grpSp>
      <p:cxnSp>
        <p:nvCxnSpPr>
          <p:cNvPr id="59" name="Straight Arrow Connector 58"/>
          <p:cNvCxnSpPr>
            <a:stCxn id="48" idx="2"/>
          </p:cNvCxnSpPr>
          <p:nvPr/>
        </p:nvCxnSpPr>
        <p:spPr>
          <a:xfrm flipH="1">
            <a:off x="3491880" y="2624734"/>
            <a:ext cx="840152" cy="883246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880236" y="2996952"/>
            <a:ext cx="835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err="1" smtClean="0">
                <a:latin typeface="Consolas" pitchFamily="49" charset="0"/>
                <a:cs typeface="Consolas" pitchFamily="49" charset="0"/>
              </a:rPr>
              <a:t>ebx</a:t>
            </a:r>
            <a:endParaRPr lang="en-GB" i="1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6132232" y="2642118"/>
            <a:ext cx="816032" cy="87804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012160" y="3009130"/>
            <a:ext cx="835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err="1" smtClean="0">
                <a:latin typeface="Consolas" pitchFamily="49" charset="0"/>
                <a:cs typeface="Consolas" pitchFamily="49" charset="0"/>
              </a:rPr>
              <a:t>ecx</a:t>
            </a:r>
            <a:endParaRPr lang="en-GB" i="1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 flipH="1">
            <a:off x="7020272" y="2636912"/>
            <a:ext cx="840152" cy="883246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408628" y="3009130"/>
            <a:ext cx="8357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err="1" smtClean="0">
                <a:latin typeface="Consolas" pitchFamily="49" charset="0"/>
                <a:cs typeface="Consolas" pitchFamily="49" charset="0"/>
              </a:rPr>
              <a:t>edx</a:t>
            </a:r>
            <a:endParaRPr lang="en-GB" i="1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380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Symbolic Execution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05681" y="3989963"/>
            <a:ext cx="1746039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100</a:t>
            </a:r>
          </a:p>
          <a:p>
            <a:r>
              <a:rPr lang="en-GB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ebx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200</a:t>
            </a:r>
          </a:p>
          <a:p>
            <a:r>
              <a:rPr lang="en-GB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ecx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300</a:t>
            </a:r>
          </a:p>
          <a:p>
            <a:r>
              <a:rPr lang="en-GB" dirty="0" err="1">
                <a:latin typeface="Consolas" pitchFamily="49" charset="0"/>
                <a:cs typeface="Consolas" pitchFamily="49" charset="0"/>
              </a:rPr>
              <a:t>m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ov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edx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400</a:t>
            </a:r>
          </a:p>
          <a:p>
            <a:r>
              <a:rPr lang="en-GB" dirty="0">
                <a:latin typeface="Consolas" pitchFamily="49" charset="0"/>
                <a:cs typeface="Consolas" pitchFamily="49" charset="0"/>
              </a:rPr>
              <a:t>a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dd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ebx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GB" dirty="0">
                <a:latin typeface="Consolas" pitchFamily="49" charset="0"/>
                <a:cs typeface="Consolas" pitchFamily="49" charset="0"/>
              </a:rPr>
              <a:t>a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dd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ecx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edx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GB" dirty="0" smtClean="0">
                <a:latin typeface="Consolas" pitchFamily="49" charset="0"/>
                <a:cs typeface="Consolas" pitchFamily="49" charset="0"/>
              </a:rPr>
              <a:t>add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ecx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491880" y="4005928"/>
            <a:ext cx="1656184" cy="93524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30" idx="2"/>
          </p:cNvCxnSpPr>
          <p:nvPr/>
        </p:nvCxnSpPr>
        <p:spPr>
          <a:xfrm flipH="1">
            <a:off x="5316200" y="3992886"/>
            <a:ext cx="1704072" cy="948282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4283968" y="5025354"/>
            <a:ext cx="1872208" cy="419870"/>
            <a:chOff x="1907704" y="2060848"/>
            <a:chExt cx="2304256" cy="1080120"/>
          </a:xfrm>
        </p:grpSpPr>
        <p:sp>
          <p:nvSpPr>
            <p:cNvPr id="14" name="Rounded Rectangle 13"/>
            <p:cNvSpPr/>
            <p:nvPr/>
          </p:nvSpPr>
          <p:spPr>
            <a:xfrm>
              <a:off x="1907704" y="2060848"/>
              <a:ext cx="2304256" cy="108012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907704" y="2139244"/>
              <a:ext cx="2304256" cy="7930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add </a:t>
              </a:r>
              <a:r>
                <a:rPr lang="en-GB" dirty="0" err="1" smtClean="0">
                  <a:latin typeface="Consolas" pitchFamily="49" charset="0"/>
                  <a:cs typeface="Consolas" pitchFamily="49" charset="0"/>
                </a:rPr>
                <a:t>eax</a:t>
              </a:r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, </a:t>
              </a:r>
              <a:r>
                <a:rPr lang="en-GB" dirty="0" err="1" smtClean="0">
                  <a:latin typeface="Consolas" pitchFamily="49" charset="0"/>
                  <a:cs typeface="Consolas" pitchFamily="49" charset="0"/>
                </a:rPr>
                <a:t>ecx</a:t>
              </a:r>
              <a:endParaRPr lang="en-GB" dirty="0" smtClean="0">
                <a:latin typeface="Consolas" pitchFamily="49" charset="0"/>
                <a:cs typeface="Consolas" pitchFamily="49" charset="0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2528597" y="3573016"/>
            <a:ext cx="1872208" cy="419870"/>
            <a:chOff x="1907704" y="2060848"/>
            <a:chExt cx="2304256" cy="1080120"/>
          </a:xfrm>
        </p:grpSpPr>
        <p:sp>
          <p:nvSpPr>
            <p:cNvPr id="17" name="Rounded Rectangle 16"/>
            <p:cNvSpPr/>
            <p:nvPr/>
          </p:nvSpPr>
          <p:spPr>
            <a:xfrm>
              <a:off x="1907704" y="2060848"/>
              <a:ext cx="2304256" cy="108012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907704" y="2139245"/>
              <a:ext cx="2304256" cy="95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add </a:t>
              </a:r>
              <a:r>
                <a:rPr lang="en-GB" dirty="0" err="1" smtClean="0">
                  <a:latin typeface="Consolas" pitchFamily="49" charset="0"/>
                  <a:cs typeface="Consolas" pitchFamily="49" charset="0"/>
                </a:rPr>
                <a:t>eax</a:t>
              </a:r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, </a:t>
              </a:r>
              <a:r>
                <a:rPr lang="en-GB" dirty="0" err="1" smtClean="0">
                  <a:latin typeface="Consolas" pitchFamily="49" charset="0"/>
                  <a:cs typeface="Consolas" pitchFamily="49" charset="0"/>
                </a:rPr>
                <a:t>ebx</a:t>
              </a:r>
              <a:endParaRPr lang="en-GB" dirty="0" smtClean="0">
                <a:latin typeface="Consolas" pitchFamily="49" charset="0"/>
                <a:cs typeface="Consolas" pitchFamily="49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3275856" y="4365104"/>
            <a:ext cx="1267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GB" i="1" dirty="0" smtClean="0">
                <a:latin typeface="Consolas" pitchFamily="49" charset="0"/>
                <a:cs typeface="Consolas" pitchFamily="49" charset="0"/>
              </a:rPr>
              <a:t>=300</a:t>
            </a:r>
            <a:endParaRPr lang="en-GB" i="1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20" name="Straight Arrow Connector 19"/>
          <p:cNvCxnSpPr>
            <a:stCxn id="23" idx="2"/>
          </p:cNvCxnSpPr>
          <p:nvPr/>
        </p:nvCxnSpPr>
        <p:spPr>
          <a:xfrm>
            <a:off x="2603840" y="2629940"/>
            <a:ext cx="816032" cy="87804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979712" y="2987660"/>
            <a:ext cx="139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GB" i="1" dirty="0" smtClean="0">
                <a:latin typeface="Consolas" pitchFamily="49" charset="0"/>
                <a:cs typeface="Consolas" pitchFamily="49" charset="0"/>
              </a:rPr>
              <a:t>=100</a:t>
            </a:r>
            <a:endParaRPr lang="en-GB" i="1" dirty="0"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787808" y="2210070"/>
            <a:ext cx="1632064" cy="419870"/>
            <a:chOff x="1907704" y="2060848"/>
            <a:chExt cx="2304256" cy="1080120"/>
          </a:xfrm>
        </p:grpSpPr>
        <p:sp>
          <p:nvSpPr>
            <p:cNvPr id="23" name="Rounded Rectangle 22"/>
            <p:cNvSpPr/>
            <p:nvPr/>
          </p:nvSpPr>
          <p:spPr>
            <a:xfrm>
              <a:off x="1907704" y="2060848"/>
              <a:ext cx="2304256" cy="108012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907704" y="2139245"/>
              <a:ext cx="2304256" cy="95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err="1" smtClean="0">
                  <a:latin typeface="Consolas" pitchFamily="49" charset="0"/>
                  <a:cs typeface="Consolas" pitchFamily="49" charset="0"/>
                </a:rPr>
                <a:t>mov</a:t>
              </a:r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 eax,100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6084168" y="3573016"/>
            <a:ext cx="1872208" cy="419870"/>
            <a:chOff x="1907704" y="2060848"/>
            <a:chExt cx="2304256" cy="1080120"/>
          </a:xfrm>
        </p:grpSpPr>
        <p:sp>
          <p:nvSpPr>
            <p:cNvPr id="30" name="Rounded Rectangle 29"/>
            <p:cNvSpPr/>
            <p:nvPr/>
          </p:nvSpPr>
          <p:spPr>
            <a:xfrm>
              <a:off x="1907704" y="2060848"/>
              <a:ext cx="2304256" cy="108012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1907704" y="2139245"/>
              <a:ext cx="2304256" cy="95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add </a:t>
              </a:r>
              <a:r>
                <a:rPr lang="en-GB" dirty="0" err="1" smtClean="0">
                  <a:latin typeface="Consolas" pitchFamily="49" charset="0"/>
                  <a:cs typeface="Consolas" pitchFamily="49" charset="0"/>
                </a:rPr>
                <a:t>ecx</a:t>
              </a:r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, </a:t>
              </a:r>
              <a:r>
                <a:rPr lang="en-GB" dirty="0" err="1" smtClean="0">
                  <a:latin typeface="Consolas" pitchFamily="49" charset="0"/>
                  <a:cs typeface="Consolas" pitchFamily="49" charset="0"/>
                </a:rPr>
                <a:t>edx</a:t>
              </a:r>
              <a:endParaRPr lang="en-GB" dirty="0" smtClean="0">
                <a:latin typeface="Consolas" pitchFamily="49" charset="0"/>
                <a:cs typeface="Consolas" pitchFamily="49" charset="0"/>
              </a:endParaRPr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6156176" y="4355812"/>
            <a:ext cx="1670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err="1" smtClean="0">
                <a:latin typeface="Consolas" pitchFamily="49" charset="0"/>
                <a:cs typeface="Consolas" pitchFamily="49" charset="0"/>
              </a:rPr>
              <a:t>ecx</a:t>
            </a:r>
            <a:r>
              <a:rPr lang="en-GB" i="1" dirty="0" smtClean="0">
                <a:latin typeface="Consolas" pitchFamily="49" charset="0"/>
                <a:cs typeface="Consolas" pitchFamily="49" charset="0"/>
              </a:rPr>
              <a:t>=700</a:t>
            </a:r>
            <a:endParaRPr lang="en-GB" i="1" dirty="0"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41" name="Group 40"/>
          <p:cNvGrpSpPr/>
          <p:nvPr/>
        </p:nvGrpSpPr>
        <p:grpSpPr>
          <a:xfrm>
            <a:off x="5316200" y="2204864"/>
            <a:ext cx="1632064" cy="419870"/>
            <a:chOff x="1907704" y="2060848"/>
            <a:chExt cx="2304256" cy="1080120"/>
          </a:xfrm>
        </p:grpSpPr>
        <p:sp>
          <p:nvSpPr>
            <p:cNvPr id="42" name="Rounded Rectangle 41"/>
            <p:cNvSpPr/>
            <p:nvPr/>
          </p:nvSpPr>
          <p:spPr>
            <a:xfrm>
              <a:off x="1907704" y="2060848"/>
              <a:ext cx="2304256" cy="108012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1907704" y="2139245"/>
              <a:ext cx="2304256" cy="95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err="1" smtClean="0">
                  <a:latin typeface="Consolas" pitchFamily="49" charset="0"/>
                  <a:cs typeface="Consolas" pitchFamily="49" charset="0"/>
                </a:rPr>
                <a:t>mov</a:t>
              </a:r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 ecx,300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3516000" y="2204864"/>
            <a:ext cx="1632064" cy="419870"/>
            <a:chOff x="1907704" y="2060848"/>
            <a:chExt cx="2304256" cy="1080120"/>
          </a:xfrm>
        </p:grpSpPr>
        <p:sp>
          <p:nvSpPr>
            <p:cNvPr id="48" name="Rounded Rectangle 47"/>
            <p:cNvSpPr/>
            <p:nvPr/>
          </p:nvSpPr>
          <p:spPr>
            <a:xfrm>
              <a:off x="1907704" y="2060848"/>
              <a:ext cx="2304256" cy="108012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1907704" y="2139245"/>
              <a:ext cx="2304256" cy="95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err="1" smtClean="0">
                  <a:latin typeface="Consolas" pitchFamily="49" charset="0"/>
                  <a:cs typeface="Consolas" pitchFamily="49" charset="0"/>
                </a:rPr>
                <a:t>mov</a:t>
              </a:r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 ebx,200</a:t>
              </a: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7044392" y="2204864"/>
            <a:ext cx="1632064" cy="419870"/>
            <a:chOff x="1907704" y="2060848"/>
            <a:chExt cx="2304256" cy="1080120"/>
          </a:xfrm>
        </p:grpSpPr>
        <p:sp>
          <p:nvSpPr>
            <p:cNvPr id="54" name="Rounded Rectangle 53"/>
            <p:cNvSpPr/>
            <p:nvPr/>
          </p:nvSpPr>
          <p:spPr>
            <a:xfrm>
              <a:off x="1907704" y="2060848"/>
              <a:ext cx="2304256" cy="108012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907704" y="2139245"/>
              <a:ext cx="2304256" cy="95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dirty="0" err="1" smtClean="0">
                  <a:latin typeface="Consolas" pitchFamily="49" charset="0"/>
                  <a:cs typeface="Consolas" pitchFamily="49" charset="0"/>
                </a:rPr>
                <a:t>mov</a:t>
              </a:r>
              <a:r>
                <a:rPr lang="en-GB" dirty="0" smtClean="0">
                  <a:latin typeface="Consolas" pitchFamily="49" charset="0"/>
                  <a:cs typeface="Consolas" pitchFamily="49" charset="0"/>
                </a:rPr>
                <a:t> edx,400</a:t>
              </a:r>
            </a:p>
          </p:txBody>
        </p:sp>
      </p:grpSp>
      <p:cxnSp>
        <p:nvCxnSpPr>
          <p:cNvPr id="59" name="Straight Arrow Connector 58"/>
          <p:cNvCxnSpPr>
            <a:stCxn id="48" idx="2"/>
          </p:cNvCxnSpPr>
          <p:nvPr/>
        </p:nvCxnSpPr>
        <p:spPr>
          <a:xfrm flipH="1">
            <a:off x="3491880" y="2624734"/>
            <a:ext cx="840152" cy="883246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/>
          <p:cNvSpPr txBox="1"/>
          <p:nvPr/>
        </p:nvSpPr>
        <p:spPr>
          <a:xfrm>
            <a:off x="3880236" y="2996952"/>
            <a:ext cx="1555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err="1">
                <a:latin typeface="Consolas" pitchFamily="49" charset="0"/>
                <a:cs typeface="Consolas" pitchFamily="49" charset="0"/>
              </a:rPr>
              <a:t>e</a:t>
            </a:r>
            <a:r>
              <a:rPr lang="en-GB" i="1" dirty="0" err="1" smtClean="0">
                <a:latin typeface="Consolas" pitchFamily="49" charset="0"/>
                <a:cs typeface="Consolas" pitchFamily="49" charset="0"/>
              </a:rPr>
              <a:t>bx</a:t>
            </a:r>
            <a:r>
              <a:rPr lang="en-GB" i="1" dirty="0" smtClean="0">
                <a:latin typeface="Consolas" pitchFamily="49" charset="0"/>
                <a:cs typeface="Consolas" pitchFamily="49" charset="0"/>
              </a:rPr>
              <a:t>=200</a:t>
            </a:r>
            <a:endParaRPr lang="en-GB" i="1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6132232" y="2642118"/>
            <a:ext cx="816032" cy="87804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5508104" y="3009130"/>
            <a:ext cx="1411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err="1" smtClean="0">
                <a:latin typeface="Consolas" pitchFamily="49" charset="0"/>
                <a:cs typeface="Consolas" pitchFamily="49" charset="0"/>
              </a:rPr>
              <a:t>ecx</a:t>
            </a:r>
            <a:r>
              <a:rPr lang="en-GB" i="1" dirty="0" smtClean="0">
                <a:latin typeface="Consolas" pitchFamily="49" charset="0"/>
                <a:cs typeface="Consolas" pitchFamily="49" charset="0"/>
              </a:rPr>
              <a:t>=300</a:t>
            </a:r>
            <a:endParaRPr lang="en-GB" i="1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66" name="Straight Arrow Connector 65"/>
          <p:cNvCxnSpPr/>
          <p:nvPr/>
        </p:nvCxnSpPr>
        <p:spPr>
          <a:xfrm flipH="1">
            <a:off x="7020272" y="2636912"/>
            <a:ext cx="840152" cy="883246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7408628" y="3009130"/>
            <a:ext cx="14118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err="1" smtClean="0">
                <a:latin typeface="Consolas" pitchFamily="49" charset="0"/>
                <a:cs typeface="Consolas" pitchFamily="49" charset="0"/>
              </a:rPr>
              <a:t>edx</a:t>
            </a:r>
            <a:r>
              <a:rPr lang="en-GB" i="1" dirty="0" smtClean="0">
                <a:latin typeface="Consolas" pitchFamily="49" charset="0"/>
                <a:cs typeface="Consolas" pitchFamily="49" charset="0"/>
              </a:rPr>
              <a:t>=400</a:t>
            </a:r>
            <a:endParaRPr lang="en-GB" i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716016" y="5507940"/>
            <a:ext cx="1267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i="1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GB" i="1" dirty="0" smtClean="0">
                <a:latin typeface="Consolas" pitchFamily="49" charset="0"/>
                <a:cs typeface="Consolas" pitchFamily="49" charset="0"/>
              </a:rPr>
              <a:t>=1000</a:t>
            </a:r>
            <a:endParaRPr lang="en-GB" i="1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903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Symbolic Execution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Why restrict ourselves to the “route” taken by information?</a:t>
            </a:r>
          </a:p>
          <a:p>
            <a:endParaRPr lang="en-GB" dirty="0" smtClean="0"/>
          </a:p>
          <a:p>
            <a:r>
              <a:rPr lang="en-GB" dirty="0" smtClean="0"/>
              <a:t>Emulate instructions when values are known</a:t>
            </a:r>
            <a:endParaRPr lang="en-GB" dirty="0"/>
          </a:p>
          <a:p>
            <a:endParaRPr lang="en-GB" dirty="0"/>
          </a:p>
          <a:p>
            <a:r>
              <a:rPr lang="en-GB" dirty="0" smtClean="0"/>
              <a:t>As well as storing the taint effects of each instruction, store an evaluation function too</a:t>
            </a:r>
          </a:p>
        </p:txBody>
      </p:sp>
    </p:spTree>
    <p:extLst>
      <p:ext uri="{BB962C8B-B14F-4D97-AF65-F5344CB8AC3E}">
        <p14:creationId xmlns:p14="http://schemas.microsoft.com/office/powerpoint/2010/main" val="1363492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Symbolic Execution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Allows us to deal with some (but not all) branches and indirect </a:t>
            </a:r>
            <a:r>
              <a:rPr lang="en-GB" dirty="0" smtClean="0"/>
              <a:t>jumps/calls</a:t>
            </a:r>
          </a:p>
          <a:p>
            <a:pPr lvl="1"/>
            <a:r>
              <a:rPr lang="en-GB" dirty="0" smtClean="0"/>
              <a:t>Opaque predicates</a:t>
            </a:r>
            <a:endParaRPr lang="en-GB" dirty="0"/>
          </a:p>
          <a:p>
            <a:endParaRPr lang="en-GB" dirty="0" smtClean="0"/>
          </a:p>
          <a:p>
            <a:r>
              <a:rPr lang="en-GB" dirty="0"/>
              <a:t>Similar to certain compiler optimizations (constant folding</a:t>
            </a:r>
            <a:r>
              <a:rPr lang="en-GB" dirty="0" smtClean="0"/>
              <a:t>)</a:t>
            </a:r>
          </a:p>
          <a:p>
            <a:endParaRPr lang="en-GB" dirty="0" smtClean="0"/>
          </a:p>
          <a:p>
            <a:r>
              <a:rPr lang="en-GB" dirty="0" smtClean="0"/>
              <a:t>For merged paths, similar choice to before</a:t>
            </a:r>
          </a:p>
          <a:p>
            <a:pPr lvl="1"/>
            <a:r>
              <a:rPr lang="en-GB" dirty="0" smtClean="0"/>
              <a:t>If the incoming values are different, just forget it</a:t>
            </a:r>
          </a:p>
          <a:p>
            <a:pPr lvl="1"/>
            <a:r>
              <a:rPr lang="en-GB" dirty="0" smtClean="0"/>
              <a:t>Find something more complicated to keep all possibilities</a:t>
            </a:r>
            <a:endParaRPr lang="en-GB" dirty="0"/>
          </a:p>
          <a:p>
            <a:pPr lvl="1"/>
            <a:endParaRPr lang="en-GB" dirty="0" smtClean="0"/>
          </a:p>
          <a:p>
            <a:pPr lvl="1"/>
            <a:endParaRPr lang="en-GB" dirty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703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Abstract Interpretation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Why restrict ourselves to exact values?</a:t>
            </a:r>
          </a:p>
          <a:p>
            <a:endParaRPr lang="en-GB" dirty="0"/>
          </a:p>
          <a:p>
            <a:r>
              <a:rPr lang="en-GB" dirty="0" smtClean="0"/>
              <a:t>More limited information can still be useful</a:t>
            </a:r>
          </a:p>
          <a:p>
            <a:endParaRPr lang="en-GB" dirty="0"/>
          </a:p>
          <a:p>
            <a:r>
              <a:rPr lang="en-GB" dirty="0" smtClean="0"/>
              <a:t>Many possibilities</a:t>
            </a:r>
          </a:p>
          <a:p>
            <a:pPr lvl="1"/>
            <a:r>
              <a:rPr lang="en-GB" dirty="0" smtClean="0"/>
              <a:t>Even/odd</a:t>
            </a:r>
          </a:p>
          <a:p>
            <a:pPr lvl="2"/>
            <a:r>
              <a:rPr lang="en-GB" dirty="0" smtClean="0"/>
              <a:t>Or </a:t>
            </a:r>
            <a:r>
              <a:rPr lang="en-GB" dirty="0"/>
              <a:t>other modular </a:t>
            </a:r>
            <a:r>
              <a:rPr lang="en-GB" dirty="0" smtClean="0"/>
              <a:t>congruencies</a:t>
            </a:r>
          </a:p>
          <a:p>
            <a:pPr lvl="1"/>
            <a:r>
              <a:rPr lang="en-GB" dirty="0" smtClean="0"/>
              <a:t>Positive/negative</a:t>
            </a:r>
          </a:p>
          <a:p>
            <a:pPr lvl="1"/>
            <a:r>
              <a:rPr lang="en-GB" dirty="0" smtClean="0"/>
              <a:t>Alphanumeric or not</a:t>
            </a:r>
          </a:p>
          <a:p>
            <a:pPr lvl="1"/>
            <a:r>
              <a:rPr lang="en-GB" dirty="0" smtClean="0"/>
              <a:t>Ranges</a:t>
            </a:r>
          </a:p>
        </p:txBody>
      </p:sp>
    </p:spTree>
    <p:extLst>
      <p:ext uri="{BB962C8B-B14F-4D97-AF65-F5344CB8AC3E}">
        <p14:creationId xmlns:p14="http://schemas.microsoft.com/office/powerpoint/2010/main" val="678499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Abstract Interpretation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44008" y="1772817"/>
            <a:ext cx="3970784" cy="4801313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dirty="0" smtClean="0"/>
              <a:t>Instructions can pass non-exact value information</a:t>
            </a:r>
          </a:p>
          <a:p>
            <a:endParaRPr lang="en-GB" dirty="0"/>
          </a:p>
          <a:p>
            <a:r>
              <a:rPr lang="en-GB" dirty="0" smtClean="0"/>
              <a:t>Can be specialized for specific cases (as with the </a:t>
            </a:r>
            <a:r>
              <a:rPr lang="en-GB" dirty="0" err="1" smtClean="0"/>
              <a:t>mul</a:t>
            </a:r>
            <a:r>
              <a:rPr lang="en-GB" dirty="0" smtClean="0"/>
              <a:t> here)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23528" y="2348880"/>
            <a:ext cx="37444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{</a:t>
            </a:r>
            <a:r>
              <a:rPr lang="en-GB" sz="2400" i="1" dirty="0" err="1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eax</a:t>
            </a:r>
            <a:r>
              <a:rPr lang="en-GB" sz="2400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 totally unknown}</a:t>
            </a:r>
            <a:endParaRPr lang="en-GB" sz="2400" i="1" dirty="0" smtClean="0">
              <a:solidFill>
                <a:schemeClr val="accent4">
                  <a:lumMod val="75000"/>
                </a:schemeClr>
              </a:solidFill>
              <a:latin typeface="Corbel" pitchFamily="34" charset="0"/>
              <a:cs typeface="Consolas" pitchFamily="49" charset="0"/>
            </a:endParaRPr>
          </a:p>
          <a:p>
            <a:pPr algn="ctr"/>
            <a:endParaRPr lang="en-GB" sz="2400" dirty="0" smtClean="0">
              <a:latin typeface="Consolas" pitchFamily="49" charset="0"/>
              <a:cs typeface="Consolas" pitchFamily="49" charset="0"/>
            </a:endParaRPr>
          </a:p>
          <a:p>
            <a:pPr algn="ctr"/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mul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, 2</a:t>
            </a:r>
          </a:p>
          <a:p>
            <a:pPr algn="ctr"/>
            <a:endParaRPr lang="en-GB" sz="2400" dirty="0" smtClean="0">
              <a:latin typeface="Consolas" pitchFamily="49" charset="0"/>
              <a:cs typeface="Consolas" pitchFamily="49" charset="0"/>
            </a:endParaRPr>
          </a:p>
          <a:p>
            <a:pPr lvl="0" algn="ctr"/>
            <a:r>
              <a:rPr lang="en-GB" sz="2400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{</a:t>
            </a:r>
            <a:r>
              <a:rPr lang="en-GB" sz="2400" i="1" dirty="0" err="1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eax</a:t>
            </a:r>
            <a:r>
              <a:rPr lang="en-GB" sz="2400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 is even}</a:t>
            </a:r>
            <a:endParaRPr lang="en-GB" sz="2400" i="1" dirty="0">
              <a:solidFill>
                <a:srgbClr val="FF0000"/>
              </a:solidFill>
              <a:latin typeface="Corbel" pitchFamily="34" charset="0"/>
              <a:cs typeface="Consolas" pitchFamily="49" charset="0"/>
            </a:endParaRPr>
          </a:p>
          <a:p>
            <a:pPr algn="ctr"/>
            <a:endParaRPr lang="en-GB" sz="2400" dirty="0" smtClean="0">
              <a:latin typeface="Consolas" pitchFamily="49" charset="0"/>
              <a:cs typeface="Consolas" pitchFamily="49" charset="0"/>
            </a:endParaRPr>
          </a:p>
          <a:p>
            <a:pPr algn="ctr"/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inc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eax</a:t>
            </a:r>
            <a:endParaRPr lang="en-GB" sz="2400" dirty="0" smtClean="0">
              <a:latin typeface="Consolas" pitchFamily="49" charset="0"/>
              <a:cs typeface="Consolas" pitchFamily="49" charset="0"/>
            </a:endParaRPr>
          </a:p>
          <a:p>
            <a:pPr algn="ctr"/>
            <a:endParaRPr lang="en-GB" sz="2400" dirty="0" smtClean="0">
              <a:latin typeface="Consolas" pitchFamily="49" charset="0"/>
              <a:cs typeface="Consolas" pitchFamily="49" charset="0"/>
            </a:endParaRPr>
          </a:p>
          <a:p>
            <a:pPr lvl="0" algn="ctr"/>
            <a:r>
              <a:rPr lang="en-GB" sz="2400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{</a:t>
            </a:r>
            <a:r>
              <a:rPr lang="en-GB" sz="2400" i="1" dirty="0" err="1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eax</a:t>
            </a:r>
            <a:r>
              <a:rPr lang="en-GB" sz="2400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 is odd}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43129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Backwards Abstract Interpretation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Requires “inverse” evaluation functions for instructions</a:t>
            </a:r>
          </a:p>
          <a:p>
            <a:pPr lvl="1"/>
            <a:r>
              <a:rPr lang="en-GB" dirty="0" smtClean="0"/>
              <a:t>Many will not be possible or only provide limited information</a:t>
            </a:r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dirty="0" smtClean="0"/>
              <a:t>Allows the user to ask “what restrictions must hold in order for a value to match”</a:t>
            </a:r>
          </a:p>
          <a:p>
            <a:pPr lvl="1"/>
            <a:r>
              <a:rPr lang="en-GB" dirty="0" smtClean="0"/>
              <a:t>Meeting the restrictions does not </a:t>
            </a:r>
            <a:r>
              <a:rPr lang="en-GB" i="1" dirty="0" smtClean="0"/>
              <a:t>guarantee </a:t>
            </a:r>
            <a:r>
              <a:rPr lang="en-GB" dirty="0" smtClean="0"/>
              <a:t>that the value matches – not weakest preconditions</a:t>
            </a:r>
          </a:p>
        </p:txBody>
      </p:sp>
    </p:spTree>
    <p:extLst>
      <p:ext uri="{BB962C8B-B14F-4D97-AF65-F5344CB8AC3E}">
        <p14:creationId xmlns:p14="http://schemas.microsoft.com/office/powerpoint/2010/main" val="2415007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Path constraints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Every branch choice depends on values</a:t>
            </a:r>
          </a:p>
          <a:p>
            <a:pPr lvl="1"/>
            <a:r>
              <a:rPr lang="en-GB" dirty="0"/>
              <a:t>e</a:t>
            </a:r>
            <a:r>
              <a:rPr lang="en-GB" dirty="0" smtClean="0"/>
              <a:t>.g. a </a:t>
            </a:r>
            <a:r>
              <a:rPr lang="en-GB" dirty="0" err="1" smtClean="0"/>
              <a:t>jz</a:t>
            </a:r>
            <a:r>
              <a:rPr lang="en-GB" dirty="0" smtClean="0"/>
              <a:t> will branch one way if the z flag is set, the other if not</a:t>
            </a:r>
          </a:p>
          <a:p>
            <a:endParaRPr lang="en-GB" dirty="0"/>
          </a:p>
          <a:p>
            <a:r>
              <a:rPr lang="en-GB" dirty="0" smtClean="0"/>
              <a:t>We can spread this back up in the same way</a:t>
            </a:r>
          </a:p>
          <a:p>
            <a:pPr lvl="1"/>
            <a:r>
              <a:rPr lang="en-GB" dirty="0" smtClean="0"/>
              <a:t>And use this information to improve the analysis</a:t>
            </a:r>
          </a:p>
          <a:p>
            <a:endParaRPr lang="en-GB" dirty="0"/>
          </a:p>
          <a:p>
            <a:r>
              <a:rPr lang="en-GB" dirty="0" smtClean="0"/>
              <a:t>Allows path-specific “input crafting”</a:t>
            </a:r>
          </a:p>
          <a:p>
            <a:pPr lvl="1"/>
            <a:r>
              <a:rPr lang="en-GB" dirty="0" smtClean="0"/>
              <a:t>“What must be true for this code to be reached”</a:t>
            </a:r>
          </a:p>
          <a:p>
            <a:pPr marL="118872" indent="0">
              <a:buNone/>
            </a:pPr>
            <a:endParaRPr lang="en-GB" dirty="0"/>
          </a:p>
          <a:p>
            <a:r>
              <a:rPr lang="en-GB" dirty="0"/>
              <a:t>Useful against control-flow obfuscation</a:t>
            </a:r>
          </a:p>
          <a:p>
            <a:endParaRPr lang="en-GB" dirty="0"/>
          </a:p>
          <a:p>
            <a:r>
              <a:rPr lang="en-GB" dirty="0"/>
              <a:t>Further links with compiler optimizations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114635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More complex solving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So far, no use of constraint solvers or computer algebra systems</a:t>
            </a:r>
          </a:p>
          <a:p>
            <a:endParaRPr lang="en-GB" dirty="0"/>
          </a:p>
          <a:p>
            <a:r>
              <a:rPr lang="en-GB" dirty="0" smtClean="0"/>
              <a:t>Every input was considered “independent” of other calculations</a:t>
            </a:r>
          </a:p>
          <a:p>
            <a:endParaRPr lang="en-GB" dirty="0"/>
          </a:p>
          <a:p>
            <a:r>
              <a:rPr lang="en-GB" dirty="0" smtClean="0"/>
              <a:t>But that’s not always the case</a:t>
            </a:r>
          </a:p>
          <a:p>
            <a:pPr lvl="1"/>
            <a:r>
              <a:rPr lang="en-GB" dirty="0"/>
              <a:t>e</a:t>
            </a:r>
            <a:r>
              <a:rPr lang="en-GB" dirty="0" smtClean="0"/>
              <a:t>.g. polynomial equations</a:t>
            </a:r>
          </a:p>
          <a:p>
            <a:endParaRPr lang="en-GB" dirty="0"/>
          </a:p>
          <a:p>
            <a:r>
              <a:rPr lang="en-GB" dirty="0" smtClean="0"/>
              <a:t>So we can use the external systems to help</a:t>
            </a:r>
          </a:p>
          <a:p>
            <a:pPr lvl="1"/>
            <a:r>
              <a:rPr lang="en-GB" dirty="0"/>
              <a:t>B</a:t>
            </a:r>
            <a:r>
              <a:rPr lang="en-GB" dirty="0" smtClean="0"/>
              <a:t>ut we can reduce the complexity of queries by using our analysis information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9448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000" dirty="0" smtClean="0"/>
              <a:t>Let’s </a:t>
            </a:r>
            <a:r>
              <a:rPr lang="en-GB" sz="3000" dirty="0"/>
              <a:t>model things </a:t>
            </a:r>
            <a:r>
              <a:rPr lang="en-GB" sz="3000" dirty="0" smtClean="0"/>
              <a:t>like ‘real’ </a:t>
            </a:r>
            <a:r>
              <a:rPr lang="en-GB" sz="3000" dirty="0"/>
              <a:t>engineers</a:t>
            </a:r>
          </a:p>
          <a:p>
            <a:pPr lvl="1"/>
            <a:r>
              <a:rPr lang="en-GB" sz="2600" dirty="0"/>
              <a:t>Allows us to ask the model questions</a:t>
            </a:r>
          </a:p>
          <a:p>
            <a:pPr lvl="1"/>
            <a:r>
              <a:rPr lang="en-GB" sz="2600" dirty="0"/>
              <a:t>Include everything we discover</a:t>
            </a:r>
          </a:p>
          <a:p>
            <a:pPr lvl="2"/>
            <a:r>
              <a:rPr lang="en-GB" sz="2200" dirty="0"/>
              <a:t>Both through manual and automated techniques</a:t>
            </a:r>
            <a:endParaRPr lang="en-GB" sz="2600" dirty="0"/>
          </a:p>
          <a:p>
            <a:pPr lvl="1"/>
            <a:r>
              <a:rPr lang="en-GB" sz="2600" dirty="0"/>
              <a:t>Gradually </a:t>
            </a:r>
            <a:r>
              <a:rPr lang="en-GB" sz="2600" dirty="0" smtClean="0"/>
              <a:t>move to </a:t>
            </a:r>
            <a:r>
              <a:rPr lang="en-GB" sz="2600" dirty="0"/>
              <a:t>higher-level concepts</a:t>
            </a:r>
          </a:p>
          <a:p>
            <a:pPr lvl="1"/>
            <a:r>
              <a:rPr lang="en-GB" sz="2600" dirty="0"/>
              <a:t>But still allow drilling down to the exact </a:t>
            </a:r>
            <a:r>
              <a:rPr lang="en-GB" sz="2600" dirty="0" smtClean="0"/>
              <a:t>detail</a:t>
            </a:r>
          </a:p>
          <a:p>
            <a:pPr marL="457200" lvl="1" indent="0">
              <a:buNone/>
            </a:pPr>
            <a:endParaRPr lang="en-GB" sz="2600" dirty="0" smtClean="0"/>
          </a:p>
          <a:p>
            <a:pPr marL="457200" lvl="1" indent="0">
              <a:buNone/>
            </a:pP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378124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Abstraction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So far, no functions – entirely interprocedural</a:t>
            </a:r>
          </a:p>
          <a:p>
            <a:endParaRPr lang="en-GB" dirty="0" smtClean="0"/>
          </a:p>
          <a:p>
            <a:r>
              <a:rPr lang="en-GB" dirty="0" smtClean="0"/>
              <a:t>No assumptions about code structure used</a:t>
            </a:r>
          </a:p>
          <a:p>
            <a:pPr lvl="1"/>
            <a:r>
              <a:rPr lang="en-GB" dirty="0" smtClean="0"/>
              <a:t>e.g. stack frames, functions always return, etc.</a:t>
            </a:r>
          </a:p>
          <a:p>
            <a:pPr marL="457200" lvl="1" indent="0">
              <a:buNone/>
            </a:pPr>
            <a:endParaRPr lang="en-GB" dirty="0" smtClean="0"/>
          </a:p>
          <a:p>
            <a:r>
              <a:rPr lang="en-GB" dirty="0" smtClean="0"/>
              <a:t>Haven’t been able to deal with APIs or loops</a:t>
            </a:r>
          </a:p>
          <a:p>
            <a:endParaRPr lang="en-GB" dirty="0"/>
          </a:p>
          <a:p>
            <a:r>
              <a:rPr lang="en-GB" dirty="0" smtClean="0"/>
              <a:t>Simple solution: </a:t>
            </a:r>
            <a:r>
              <a:rPr lang="en-GB" dirty="0"/>
              <a:t>think of them as instructions</a:t>
            </a:r>
          </a:p>
        </p:txBody>
      </p:sp>
    </p:spTree>
    <p:extLst>
      <p:ext uri="{BB962C8B-B14F-4D97-AF65-F5344CB8AC3E}">
        <p14:creationId xmlns:p14="http://schemas.microsoft.com/office/powerpoint/2010/main" val="1938197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Abstraction: Functions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/>
          </a:p>
          <a:p>
            <a:r>
              <a:rPr lang="en-GB" dirty="0" smtClean="0"/>
              <a:t>Bunch existing instructions together</a:t>
            </a:r>
          </a:p>
          <a:p>
            <a:endParaRPr lang="en-GB" dirty="0"/>
          </a:p>
          <a:p>
            <a:r>
              <a:rPr lang="en-GB" dirty="0" smtClean="0"/>
              <a:t>Not just for labelling and visualizations; allows function specific improvements</a:t>
            </a:r>
          </a:p>
          <a:p>
            <a:endParaRPr lang="en-GB" dirty="0"/>
          </a:p>
          <a:p>
            <a:r>
              <a:rPr lang="en-GB" dirty="0" smtClean="0"/>
              <a:t>Perform costly optimizations only once</a:t>
            </a:r>
          </a:p>
          <a:p>
            <a:endParaRPr lang="en-GB" dirty="0"/>
          </a:p>
          <a:p>
            <a:r>
              <a:rPr lang="en-GB" dirty="0" smtClean="0"/>
              <a:t>Allows custom inverse implementations</a:t>
            </a:r>
          </a:p>
          <a:p>
            <a:pPr lvl="1"/>
            <a:r>
              <a:rPr lang="en-GB" dirty="0"/>
              <a:t>e</a:t>
            </a:r>
            <a:r>
              <a:rPr lang="en-GB" dirty="0" smtClean="0"/>
              <a:t>.g. MD5 cracking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477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Abstraction: APIs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Recognize the API based on call address</a:t>
            </a:r>
          </a:p>
          <a:p>
            <a:pPr lvl="1"/>
            <a:r>
              <a:rPr lang="en-GB" dirty="0" smtClean="0"/>
              <a:t>Can use a symbolic base for modules</a:t>
            </a:r>
          </a:p>
          <a:p>
            <a:endParaRPr lang="en-GB" dirty="0"/>
          </a:p>
          <a:p>
            <a:r>
              <a:rPr lang="en-GB" dirty="0" smtClean="0"/>
              <a:t>Define </a:t>
            </a:r>
            <a:r>
              <a:rPr lang="en-GB" dirty="0"/>
              <a:t>what we know about </a:t>
            </a:r>
            <a:r>
              <a:rPr lang="en-GB" dirty="0" smtClean="0"/>
              <a:t>behaviour</a:t>
            </a:r>
          </a:p>
          <a:p>
            <a:pPr lvl="1"/>
            <a:r>
              <a:rPr lang="en-GB" dirty="0"/>
              <a:t>e</a:t>
            </a:r>
            <a:r>
              <a:rPr lang="en-GB" dirty="0" smtClean="0"/>
              <a:t>.g. Possible return values</a:t>
            </a:r>
          </a:p>
          <a:p>
            <a:endParaRPr lang="en-GB" dirty="0"/>
          </a:p>
          <a:p>
            <a:r>
              <a:rPr lang="en-GB" dirty="0" smtClean="0"/>
              <a:t>External modelling</a:t>
            </a:r>
          </a:p>
          <a:p>
            <a:pPr lvl="1"/>
            <a:r>
              <a:rPr lang="en-GB" dirty="0" smtClean="0"/>
              <a:t>e.g. For writing/reading pipes or atoms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Can check for anti-debug/emulation too</a:t>
            </a:r>
          </a:p>
          <a:p>
            <a:pPr lvl="1"/>
            <a:r>
              <a:rPr lang="en-GB" dirty="0" smtClean="0"/>
              <a:t>Overwritten API code</a:t>
            </a:r>
          </a:p>
          <a:p>
            <a:pPr lvl="1"/>
            <a:r>
              <a:rPr lang="en-GB" dirty="0" smtClean="0"/>
              <a:t>Using undefined OS behaviour</a:t>
            </a:r>
          </a:p>
        </p:txBody>
      </p:sp>
    </p:spTree>
    <p:extLst>
      <p:ext uri="{BB962C8B-B14F-4D97-AF65-F5344CB8AC3E}">
        <p14:creationId xmlns:p14="http://schemas.microsoft.com/office/powerpoint/2010/main" val="3256154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Abstraction: Loops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 smtClean="0"/>
              <a:t>The loop becomes an instruction with all potentially read locations as inputs and all potentially written locations as outputs</a:t>
            </a:r>
          </a:p>
          <a:p>
            <a:pPr lvl="1"/>
            <a:r>
              <a:rPr lang="en-GB" dirty="0" smtClean="0"/>
              <a:t>Can be refined further by checking internal constraints</a:t>
            </a:r>
          </a:p>
          <a:p>
            <a:endParaRPr lang="en-GB" dirty="0"/>
          </a:p>
          <a:p>
            <a:r>
              <a:rPr lang="en-GB" dirty="0" smtClean="0"/>
              <a:t>A few cases have easy models</a:t>
            </a:r>
          </a:p>
          <a:p>
            <a:pPr lvl="1"/>
            <a:r>
              <a:rPr lang="en-GB" dirty="0" smtClean="0"/>
              <a:t>e.g. repeated adds = multiplication</a:t>
            </a:r>
          </a:p>
          <a:p>
            <a:pPr marL="118872" indent="0">
              <a:buNone/>
            </a:pPr>
            <a:endParaRPr lang="en-GB" dirty="0"/>
          </a:p>
          <a:p>
            <a:r>
              <a:rPr lang="en-GB" dirty="0" smtClean="0"/>
              <a:t>Otherwise, do what we can</a:t>
            </a:r>
          </a:p>
          <a:p>
            <a:pPr lvl="1"/>
            <a:r>
              <a:rPr lang="en-GB" dirty="0" smtClean="0"/>
              <a:t>Anything too complicated is just defined as tainted by all potential inputs with no evaluation</a:t>
            </a:r>
          </a:p>
          <a:p>
            <a:pPr lvl="1"/>
            <a:endParaRPr lang="en-GB" dirty="0"/>
          </a:p>
          <a:p>
            <a:r>
              <a:rPr lang="en-GB" dirty="0" smtClean="0"/>
              <a:t>Again, the user can improve the analysis manually</a:t>
            </a:r>
          </a:p>
          <a:p>
            <a:pPr lvl="1"/>
            <a:r>
              <a:rPr lang="en-GB" dirty="0" smtClean="0"/>
              <a:t>Unroll iterations, add evaluators, etc.</a:t>
            </a:r>
            <a:endParaRPr lang="en-GB" dirty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80719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Abstraction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 smtClean="0"/>
              <a:t>Gradually forming more expressive units</a:t>
            </a:r>
            <a:endParaRPr lang="en-GB" dirty="0"/>
          </a:p>
          <a:p>
            <a:pPr lvl="1"/>
            <a:r>
              <a:rPr lang="en-GB" dirty="0"/>
              <a:t>Becoming increasingly </a:t>
            </a:r>
            <a:r>
              <a:rPr lang="en-GB" dirty="0" smtClean="0"/>
              <a:t>higher-level</a:t>
            </a:r>
          </a:p>
          <a:p>
            <a:pPr lvl="1"/>
            <a:r>
              <a:rPr lang="en-GB" dirty="0" smtClean="0"/>
              <a:t>More flexible than </a:t>
            </a:r>
            <a:r>
              <a:rPr lang="en-GB" dirty="0" err="1" smtClean="0"/>
              <a:t>decompilation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Can always zoom back in to the details</a:t>
            </a:r>
          </a:p>
          <a:p>
            <a:endParaRPr lang="en-GB" dirty="0" smtClean="0"/>
          </a:p>
          <a:p>
            <a:r>
              <a:rPr lang="en-GB" dirty="0" smtClean="0"/>
              <a:t>Reflects what’s happening in the analyst’s mind</a:t>
            </a:r>
          </a:p>
          <a:p>
            <a:pPr lvl="1"/>
            <a:r>
              <a:rPr lang="en-GB" dirty="0" smtClean="0"/>
              <a:t>Figuring out components and how they fit together</a:t>
            </a:r>
          </a:p>
          <a:p>
            <a:pPr lvl="1"/>
            <a:r>
              <a:rPr lang="en-GB" dirty="0" smtClean="0"/>
              <a:t>Easier to manage and navigate than just by function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7664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Memory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Automated static analysis tools can’t miss bugs</a:t>
            </a:r>
          </a:p>
          <a:p>
            <a:pPr lvl="1"/>
            <a:r>
              <a:rPr lang="en-GB" dirty="0" smtClean="0"/>
              <a:t>False positives are a necessary evil for them</a:t>
            </a:r>
          </a:p>
          <a:p>
            <a:pPr marL="118872" indent="0">
              <a:buNone/>
            </a:pPr>
            <a:endParaRPr lang="en-GB" dirty="0" smtClean="0"/>
          </a:p>
          <a:p>
            <a:r>
              <a:rPr lang="en-GB" dirty="0" smtClean="0"/>
              <a:t>Whenever </a:t>
            </a:r>
            <a:r>
              <a:rPr lang="en-GB" dirty="0"/>
              <a:t>there’s ambiguity, they have to assume the </a:t>
            </a:r>
            <a:r>
              <a:rPr lang="en-GB" dirty="0" smtClean="0"/>
              <a:t>worst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We </a:t>
            </a:r>
            <a:r>
              <a:rPr lang="en-GB" dirty="0"/>
              <a:t>can allow the user to focus on </a:t>
            </a:r>
            <a:r>
              <a:rPr lang="en-GB" dirty="0" smtClean="0"/>
              <a:t>the cases they consider interesting</a:t>
            </a:r>
          </a:p>
          <a:p>
            <a:pPr lvl="1"/>
            <a:r>
              <a:rPr lang="en-GB" dirty="0" smtClean="0"/>
              <a:t>The ‘normal’ cases for some RE tasks</a:t>
            </a:r>
          </a:p>
          <a:p>
            <a:pPr lvl="1"/>
            <a:r>
              <a:rPr lang="en-GB" dirty="0" smtClean="0"/>
              <a:t>The ‘edge’ cases for others (e.g. </a:t>
            </a:r>
            <a:r>
              <a:rPr lang="en-GB" dirty="0" err="1" smtClean="0"/>
              <a:t>vuln</a:t>
            </a:r>
            <a:r>
              <a:rPr lang="en-GB" dirty="0" smtClean="0"/>
              <a:t> research)</a:t>
            </a:r>
          </a:p>
        </p:txBody>
      </p:sp>
    </p:spTree>
    <p:extLst>
      <p:ext uri="{BB962C8B-B14F-4D97-AF65-F5344CB8AC3E}">
        <p14:creationId xmlns:p14="http://schemas.microsoft.com/office/powerpoint/2010/main" val="2291188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Memory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Considering when accesses overlap</a:t>
            </a:r>
          </a:p>
          <a:p>
            <a:r>
              <a:rPr lang="en-GB" dirty="0" smtClean="0"/>
              <a:t>A form of alias analysis</a:t>
            </a:r>
            <a:endParaRPr lang="en-GB" dirty="0"/>
          </a:p>
          <a:p>
            <a:endParaRPr lang="en-GB" dirty="0"/>
          </a:p>
          <a:p>
            <a:endParaRPr lang="en-GB" dirty="0" smtClean="0"/>
          </a:p>
        </p:txBody>
      </p:sp>
      <p:cxnSp>
        <p:nvCxnSpPr>
          <p:cNvPr id="8" name="Straight Arrow Connector 7"/>
          <p:cNvCxnSpPr>
            <a:endCxn id="10" idx="0"/>
          </p:cNvCxnSpPr>
          <p:nvPr/>
        </p:nvCxnSpPr>
        <p:spPr>
          <a:xfrm flipH="1">
            <a:off x="1933029" y="4477189"/>
            <a:ext cx="2" cy="1010426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326301" y="5487615"/>
            <a:ext cx="1213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eax</a:t>
            </a:r>
            <a:endParaRPr lang="en-GB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2705131" y="3547754"/>
            <a:ext cx="936104" cy="9361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3009830" y="3723418"/>
            <a:ext cx="326705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?</a:t>
            </a:r>
            <a:endParaRPr lang="en-GB" sz="3200" dirty="0"/>
          </a:p>
        </p:txBody>
      </p:sp>
      <p:cxnSp>
        <p:nvCxnSpPr>
          <p:cNvPr id="14" name="Straight Arrow Connector 13"/>
          <p:cNvCxnSpPr>
            <a:endCxn id="15" idx="0"/>
          </p:cNvCxnSpPr>
          <p:nvPr/>
        </p:nvCxnSpPr>
        <p:spPr>
          <a:xfrm flipH="1">
            <a:off x="3173184" y="4513475"/>
            <a:ext cx="1" cy="97414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2566456" y="5487615"/>
            <a:ext cx="1213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ebx</a:t>
            </a:r>
            <a:endParaRPr lang="en-GB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27984" y="3645024"/>
            <a:ext cx="37444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 [</a:t>
            </a: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GB" sz="2400" dirty="0">
                <a:latin typeface="Consolas" pitchFamily="49" charset="0"/>
                <a:cs typeface="Consolas" pitchFamily="49" charset="0"/>
              </a:rPr>
              <a:t>]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, 123</a:t>
            </a:r>
          </a:p>
          <a:p>
            <a:pPr algn="ctr"/>
            <a:endParaRPr lang="en-GB" sz="2400" dirty="0">
              <a:latin typeface="Consolas" pitchFamily="49" charset="0"/>
              <a:cs typeface="Consolas" pitchFamily="49" charset="0"/>
            </a:endParaRPr>
          </a:p>
          <a:p>
            <a:pPr algn="ctr"/>
            <a:r>
              <a:rPr lang="en-GB" sz="2400" dirty="0" err="1">
                <a:latin typeface="Consolas" pitchFamily="49" charset="0"/>
                <a:cs typeface="Consolas" pitchFamily="49" charset="0"/>
              </a:rPr>
              <a:t>mov</a:t>
            </a:r>
            <a:r>
              <a:rPr lang="en-GB" sz="2400" dirty="0">
                <a:latin typeface="Consolas" pitchFamily="49" charset="0"/>
                <a:cs typeface="Consolas" pitchFamily="49" charset="0"/>
              </a:rPr>
              <a:t> [</a:t>
            </a: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ebx</a:t>
            </a:r>
            <a:r>
              <a:rPr lang="en-GB" sz="2400" dirty="0">
                <a:latin typeface="Consolas" pitchFamily="49" charset="0"/>
                <a:cs typeface="Consolas" pitchFamily="49" charset="0"/>
              </a:rPr>
              <a:t>], 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456</a:t>
            </a:r>
          </a:p>
          <a:p>
            <a:pPr algn="ctr"/>
            <a:endParaRPr lang="en-GB" sz="2400" dirty="0" smtClean="0">
              <a:latin typeface="Consolas" pitchFamily="49" charset="0"/>
              <a:cs typeface="Consolas" pitchFamily="49" charset="0"/>
            </a:endParaRPr>
          </a:p>
          <a:p>
            <a:pPr algn="ctr"/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ecx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, [</a:t>
            </a: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]</a:t>
            </a:r>
            <a:endParaRPr lang="en-GB" sz="2400" dirty="0"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464976" y="3547753"/>
            <a:ext cx="936104" cy="936104"/>
            <a:chOff x="1475656" y="3573016"/>
            <a:chExt cx="936104" cy="936104"/>
          </a:xfrm>
        </p:grpSpPr>
        <p:sp>
          <p:nvSpPr>
            <p:cNvPr id="17" name="Oval 16"/>
            <p:cNvSpPr/>
            <p:nvPr/>
          </p:nvSpPr>
          <p:spPr>
            <a:xfrm>
              <a:off x="1475656" y="3573016"/>
              <a:ext cx="936104" cy="93610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780355" y="3748680"/>
              <a:ext cx="326705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dirty="0" smtClean="0"/>
                <a:t>?</a:t>
              </a:r>
              <a:endParaRPr lang="en-GB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190941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Memory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Pointers to objects don’t just magically appear</a:t>
            </a:r>
          </a:p>
          <a:p>
            <a:pPr lvl="1"/>
            <a:r>
              <a:rPr lang="en-GB" dirty="0" smtClean="0"/>
              <a:t>Based on results from allocation functions</a:t>
            </a:r>
          </a:p>
          <a:p>
            <a:pPr marL="118872" indent="0">
              <a:buNone/>
            </a:pPr>
            <a:endParaRPr lang="en-GB" dirty="0"/>
          </a:p>
          <a:p>
            <a:r>
              <a:rPr lang="en-GB" dirty="0" smtClean="0"/>
              <a:t>So compare the taint sources!</a:t>
            </a:r>
          </a:p>
          <a:p>
            <a:endParaRPr lang="en-GB" dirty="0"/>
          </a:p>
          <a:p>
            <a:r>
              <a:rPr lang="en-GB" dirty="0"/>
              <a:t>Not immune to deliberate </a:t>
            </a:r>
            <a:r>
              <a:rPr lang="en-GB" dirty="0" smtClean="0"/>
              <a:t>obfuscation</a:t>
            </a:r>
            <a:endParaRPr lang="en-GB" dirty="0"/>
          </a:p>
          <a:p>
            <a:pPr lvl="1"/>
            <a:r>
              <a:rPr lang="en-GB" dirty="0"/>
              <a:t>e.g. a loop searching memory, like egg hunters </a:t>
            </a:r>
            <a:r>
              <a:rPr lang="en-GB" dirty="0" smtClean="0"/>
              <a:t>in </a:t>
            </a:r>
            <a:r>
              <a:rPr lang="en-GB" dirty="0" err="1" smtClean="0"/>
              <a:t>shellcode</a:t>
            </a:r>
            <a:endParaRPr lang="en-GB" dirty="0" smtClean="0"/>
          </a:p>
          <a:p>
            <a:pPr lvl="1"/>
            <a:endParaRPr lang="en-GB" dirty="0"/>
          </a:p>
          <a:p>
            <a:r>
              <a:rPr lang="en-GB" dirty="0" smtClean="0"/>
              <a:t>… but still useful in many cases</a:t>
            </a:r>
          </a:p>
        </p:txBody>
      </p:sp>
    </p:spTree>
    <p:extLst>
      <p:ext uri="{BB962C8B-B14F-4D97-AF65-F5344CB8AC3E}">
        <p14:creationId xmlns:p14="http://schemas.microsoft.com/office/powerpoint/2010/main" val="3191739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Memory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427984" y="3645024"/>
            <a:ext cx="37444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 [</a:t>
            </a: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GB" sz="2400" dirty="0">
                <a:latin typeface="Consolas" pitchFamily="49" charset="0"/>
                <a:cs typeface="Consolas" pitchFamily="49" charset="0"/>
              </a:rPr>
              <a:t>]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, 123</a:t>
            </a:r>
          </a:p>
          <a:p>
            <a:pPr algn="ctr"/>
            <a:endParaRPr lang="en-GB" sz="2400" dirty="0">
              <a:latin typeface="Consolas" pitchFamily="49" charset="0"/>
              <a:cs typeface="Consolas" pitchFamily="49" charset="0"/>
            </a:endParaRPr>
          </a:p>
          <a:p>
            <a:pPr algn="ctr"/>
            <a:r>
              <a:rPr lang="en-GB" sz="2400" dirty="0" err="1">
                <a:latin typeface="Consolas" pitchFamily="49" charset="0"/>
                <a:cs typeface="Consolas" pitchFamily="49" charset="0"/>
              </a:rPr>
              <a:t>mov</a:t>
            </a:r>
            <a:r>
              <a:rPr lang="en-GB" sz="2400" dirty="0">
                <a:latin typeface="Consolas" pitchFamily="49" charset="0"/>
                <a:cs typeface="Consolas" pitchFamily="49" charset="0"/>
              </a:rPr>
              <a:t> [</a:t>
            </a: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ebx</a:t>
            </a:r>
            <a:r>
              <a:rPr lang="en-GB" sz="2400" dirty="0">
                <a:latin typeface="Consolas" pitchFamily="49" charset="0"/>
                <a:cs typeface="Consolas" pitchFamily="49" charset="0"/>
              </a:rPr>
              <a:t>], 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456</a:t>
            </a:r>
          </a:p>
          <a:p>
            <a:pPr algn="ctr"/>
            <a:endParaRPr lang="en-GB" sz="2400" dirty="0" smtClean="0">
              <a:latin typeface="Consolas" pitchFamily="49" charset="0"/>
              <a:cs typeface="Consolas" pitchFamily="49" charset="0"/>
            </a:endParaRPr>
          </a:p>
          <a:p>
            <a:pPr algn="ctr"/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ecx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, [</a:t>
            </a: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]</a:t>
            </a:r>
            <a:endParaRPr lang="en-GB" sz="24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7" name="Straight Arrow Connector 16"/>
          <p:cNvCxnSpPr>
            <a:stCxn id="18" idx="2"/>
          </p:cNvCxnSpPr>
          <p:nvPr/>
        </p:nvCxnSpPr>
        <p:spPr>
          <a:xfrm flipH="1">
            <a:off x="1933029" y="2594521"/>
            <a:ext cx="606727" cy="834479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933028" y="2132856"/>
            <a:ext cx="1213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esi</a:t>
            </a:r>
            <a:endParaRPr lang="en-GB" sz="24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19" name="Straight Arrow Connector 18"/>
          <p:cNvCxnSpPr>
            <a:stCxn id="18" idx="2"/>
          </p:cNvCxnSpPr>
          <p:nvPr/>
        </p:nvCxnSpPr>
        <p:spPr>
          <a:xfrm>
            <a:off x="2539756" y="2594521"/>
            <a:ext cx="633428" cy="834479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ontent Placeholder 2"/>
          <p:cNvSpPr txBox="1">
            <a:spLocks/>
          </p:cNvSpPr>
          <p:nvPr/>
        </p:nvSpPr>
        <p:spPr>
          <a:xfrm>
            <a:off x="4427984" y="1740048"/>
            <a:ext cx="4032448" cy="1440159"/>
          </a:xfrm>
          <a:prstGeom prst="rect">
            <a:avLst/>
          </a:prstGeom>
        </p:spPr>
        <p:txBody>
          <a:bodyPr vert="horz" lIns="54864" tIns="91440" rtlCol="0">
            <a:normAutofit fontScale="925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dirty="0" smtClean="0"/>
              <a:t>Sharing a taint source – prioritize equal case</a:t>
            </a:r>
            <a:endParaRPr lang="en-GB" dirty="0"/>
          </a:p>
        </p:txBody>
      </p:sp>
      <p:cxnSp>
        <p:nvCxnSpPr>
          <p:cNvPr id="30" name="Straight Arrow Connector 29"/>
          <p:cNvCxnSpPr>
            <a:endCxn id="31" idx="0"/>
          </p:cNvCxnSpPr>
          <p:nvPr/>
        </p:nvCxnSpPr>
        <p:spPr>
          <a:xfrm flipH="1">
            <a:off x="1933029" y="4477189"/>
            <a:ext cx="2" cy="1010426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1326301" y="5487615"/>
            <a:ext cx="1213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eax</a:t>
            </a:r>
            <a:endParaRPr lang="en-GB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2705131" y="3547754"/>
            <a:ext cx="936104" cy="9361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TextBox 32"/>
          <p:cNvSpPr txBox="1"/>
          <p:nvPr/>
        </p:nvSpPr>
        <p:spPr>
          <a:xfrm>
            <a:off x="3009830" y="3723418"/>
            <a:ext cx="326705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?</a:t>
            </a:r>
            <a:endParaRPr lang="en-GB" sz="3200" dirty="0"/>
          </a:p>
        </p:txBody>
      </p:sp>
      <p:cxnSp>
        <p:nvCxnSpPr>
          <p:cNvPr id="34" name="Straight Arrow Connector 33"/>
          <p:cNvCxnSpPr>
            <a:endCxn id="35" idx="0"/>
          </p:cNvCxnSpPr>
          <p:nvPr/>
        </p:nvCxnSpPr>
        <p:spPr>
          <a:xfrm flipH="1">
            <a:off x="3173184" y="4513475"/>
            <a:ext cx="1" cy="97414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566456" y="5487615"/>
            <a:ext cx="1213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ebx</a:t>
            </a:r>
            <a:endParaRPr lang="en-GB" sz="2400" dirty="0"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36" name="Group 35"/>
          <p:cNvGrpSpPr/>
          <p:nvPr/>
        </p:nvGrpSpPr>
        <p:grpSpPr>
          <a:xfrm>
            <a:off x="1464976" y="3547753"/>
            <a:ext cx="936104" cy="936104"/>
            <a:chOff x="1475656" y="3573016"/>
            <a:chExt cx="936104" cy="936104"/>
          </a:xfrm>
        </p:grpSpPr>
        <p:sp>
          <p:nvSpPr>
            <p:cNvPr id="37" name="Oval 36"/>
            <p:cNvSpPr/>
            <p:nvPr/>
          </p:nvSpPr>
          <p:spPr>
            <a:xfrm>
              <a:off x="1475656" y="3573016"/>
              <a:ext cx="936104" cy="93610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780355" y="3748680"/>
              <a:ext cx="326705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dirty="0" smtClean="0"/>
                <a:t>?</a:t>
              </a:r>
              <a:endParaRPr lang="en-GB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882803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Memory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  <a:p>
            <a:endParaRPr lang="en-GB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4427984" y="3645024"/>
            <a:ext cx="374441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 [</a:t>
            </a: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GB" sz="2400" dirty="0">
                <a:latin typeface="Consolas" pitchFamily="49" charset="0"/>
                <a:cs typeface="Consolas" pitchFamily="49" charset="0"/>
              </a:rPr>
              <a:t>]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, 123</a:t>
            </a:r>
          </a:p>
          <a:p>
            <a:pPr algn="ctr"/>
            <a:endParaRPr lang="en-GB" sz="2400" dirty="0">
              <a:latin typeface="Consolas" pitchFamily="49" charset="0"/>
              <a:cs typeface="Consolas" pitchFamily="49" charset="0"/>
            </a:endParaRPr>
          </a:p>
          <a:p>
            <a:pPr algn="ctr"/>
            <a:r>
              <a:rPr lang="en-GB" sz="2400" dirty="0" err="1">
                <a:latin typeface="Consolas" pitchFamily="49" charset="0"/>
                <a:cs typeface="Consolas" pitchFamily="49" charset="0"/>
              </a:rPr>
              <a:t>mov</a:t>
            </a:r>
            <a:r>
              <a:rPr lang="en-GB" sz="2400" dirty="0">
                <a:latin typeface="Consolas" pitchFamily="49" charset="0"/>
                <a:cs typeface="Consolas" pitchFamily="49" charset="0"/>
              </a:rPr>
              <a:t> [</a:t>
            </a: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ebx</a:t>
            </a:r>
            <a:r>
              <a:rPr lang="en-GB" sz="2400" dirty="0">
                <a:latin typeface="Consolas" pitchFamily="49" charset="0"/>
                <a:cs typeface="Consolas" pitchFamily="49" charset="0"/>
              </a:rPr>
              <a:t>], 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456</a:t>
            </a:r>
          </a:p>
          <a:p>
            <a:pPr algn="ctr"/>
            <a:endParaRPr lang="en-GB" sz="2400" dirty="0" smtClean="0">
              <a:latin typeface="Consolas" pitchFamily="49" charset="0"/>
              <a:cs typeface="Consolas" pitchFamily="49" charset="0"/>
            </a:endParaRPr>
          </a:p>
          <a:p>
            <a:pPr algn="ctr"/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ecx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, [</a:t>
            </a:r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GB" sz="2400" dirty="0" smtClean="0">
                <a:latin typeface="Consolas" pitchFamily="49" charset="0"/>
                <a:cs typeface="Consolas" pitchFamily="49" charset="0"/>
              </a:rPr>
              <a:t>]</a:t>
            </a:r>
            <a:endParaRPr lang="en-GB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6" name="Content Placeholder 2"/>
          <p:cNvSpPr txBox="1">
            <a:spLocks/>
          </p:cNvSpPr>
          <p:nvPr/>
        </p:nvSpPr>
        <p:spPr>
          <a:xfrm>
            <a:off x="4427984" y="1740048"/>
            <a:ext cx="4032448" cy="1440159"/>
          </a:xfrm>
          <a:prstGeom prst="rect">
            <a:avLst/>
          </a:prstGeom>
        </p:spPr>
        <p:txBody>
          <a:bodyPr vert="horz" lIns="54864" tIns="91440" rtlCol="0">
            <a:normAutofit fontScale="92500" lnSpcReduction="10000"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dirty="0" smtClean="0"/>
              <a:t>No shared taint source – prioritize unequal case</a:t>
            </a:r>
            <a:endParaRPr lang="en-GB" dirty="0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1932080" y="2460127"/>
            <a:ext cx="1" cy="1003757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325353" y="1959223"/>
            <a:ext cx="1213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esi</a:t>
            </a:r>
            <a:endParaRPr lang="en-GB" sz="24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H="1">
            <a:off x="3172235" y="2460127"/>
            <a:ext cx="1" cy="1003757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565508" y="1988840"/>
            <a:ext cx="1213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edi</a:t>
            </a:r>
            <a:endParaRPr lang="en-GB" sz="2400" dirty="0">
              <a:latin typeface="Consolas" pitchFamily="49" charset="0"/>
              <a:cs typeface="Consolas" pitchFamily="49" charset="0"/>
            </a:endParaRPr>
          </a:p>
        </p:txBody>
      </p:sp>
      <p:cxnSp>
        <p:nvCxnSpPr>
          <p:cNvPr id="24" name="Straight Arrow Connector 23"/>
          <p:cNvCxnSpPr>
            <a:endCxn id="25" idx="0"/>
          </p:cNvCxnSpPr>
          <p:nvPr/>
        </p:nvCxnSpPr>
        <p:spPr>
          <a:xfrm flipH="1">
            <a:off x="1933029" y="4477189"/>
            <a:ext cx="2" cy="1010426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1326301" y="5487615"/>
            <a:ext cx="1213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eax</a:t>
            </a:r>
            <a:endParaRPr lang="en-GB" sz="24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7" name="Oval 26"/>
          <p:cNvSpPr/>
          <p:nvPr/>
        </p:nvSpPr>
        <p:spPr>
          <a:xfrm>
            <a:off x="2705131" y="3547754"/>
            <a:ext cx="936104" cy="93610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3009830" y="3723418"/>
            <a:ext cx="326705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?</a:t>
            </a:r>
            <a:endParaRPr lang="en-GB" sz="3200" dirty="0"/>
          </a:p>
        </p:txBody>
      </p:sp>
      <p:cxnSp>
        <p:nvCxnSpPr>
          <p:cNvPr id="29" name="Straight Arrow Connector 28"/>
          <p:cNvCxnSpPr>
            <a:endCxn id="30" idx="0"/>
          </p:cNvCxnSpPr>
          <p:nvPr/>
        </p:nvCxnSpPr>
        <p:spPr>
          <a:xfrm flipH="1">
            <a:off x="3173184" y="4513475"/>
            <a:ext cx="1" cy="974140"/>
          </a:xfrm>
          <a:prstGeom prst="straightConnector1">
            <a:avLst/>
          </a:prstGeom>
          <a:ln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566456" y="5487615"/>
            <a:ext cx="1213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err="1" smtClean="0">
                <a:latin typeface="Consolas" pitchFamily="49" charset="0"/>
                <a:cs typeface="Consolas" pitchFamily="49" charset="0"/>
              </a:rPr>
              <a:t>ebx</a:t>
            </a:r>
            <a:endParaRPr lang="en-GB" sz="2400" dirty="0">
              <a:latin typeface="Consolas" pitchFamily="49" charset="0"/>
              <a:cs typeface="Consolas" pitchFamily="49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1464976" y="3547753"/>
            <a:ext cx="936104" cy="936104"/>
            <a:chOff x="1475656" y="3573016"/>
            <a:chExt cx="936104" cy="936104"/>
          </a:xfrm>
        </p:grpSpPr>
        <p:sp>
          <p:nvSpPr>
            <p:cNvPr id="32" name="Oval 31"/>
            <p:cNvSpPr/>
            <p:nvPr/>
          </p:nvSpPr>
          <p:spPr>
            <a:xfrm>
              <a:off x="1475656" y="3573016"/>
              <a:ext cx="936104" cy="936104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780355" y="3748680"/>
              <a:ext cx="326705" cy="58477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3200" dirty="0" smtClean="0"/>
                <a:t>?</a:t>
              </a:r>
              <a:endParaRPr lang="en-GB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4062107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Dynamic Taint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008" y="1772817"/>
            <a:ext cx="3970784" cy="4801313"/>
          </a:xfrm>
        </p:spPr>
        <p:txBody>
          <a:bodyPr/>
          <a:lstStyle/>
          <a:p>
            <a:r>
              <a:rPr lang="en-GB" dirty="0" smtClean="0"/>
              <a:t>Step through, instruction by instruction</a:t>
            </a:r>
          </a:p>
          <a:p>
            <a:endParaRPr lang="en-GB" dirty="0"/>
          </a:p>
          <a:p>
            <a:r>
              <a:rPr lang="en-GB" dirty="0" smtClean="0"/>
              <a:t>If the input to something is tainted, the output is tainted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1772816"/>
            <a:ext cx="374441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{define </a:t>
            </a:r>
            <a:r>
              <a:rPr lang="en-GB" i="1" dirty="0" err="1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eax</a:t>
            </a:r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 as tainted}</a:t>
            </a:r>
          </a:p>
          <a:p>
            <a:pPr algn="ctr"/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algn="ctr"/>
            <a:r>
              <a:rPr lang="en-GB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ebx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eax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algn="ctr"/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lvl="0" algn="ctr"/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{tainted: </a:t>
            </a:r>
            <a:r>
              <a:rPr lang="en-GB" i="1" dirty="0" err="1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eax</a:t>
            </a:r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, </a:t>
            </a:r>
            <a:r>
              <a:rPr lang="en-GB" i="1" dirty="0" err="1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ebx</a:t>
            </a:r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}</a:t>
            </a:r>
            <a:endParaRPr lang="en-GB" i="1" dirty="0">
              <a:solidFill>
                <a:srgbClr val="FF0000"/>
              </a:solidFill>
              <a:latin typeface="Corbel" pitchFamily="34" charset="0"/>
              <a:cs typeface="Consolas" pitchFamily="49" charset="0"/>
            </a:endParaRPr>
          </a:p>
          <a:p>
            <a:pPr algn="ctr"/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algn="ctr"/>
            <a:r>
              <a:rPr lang="en-GB" dirty="0" smtClean="0">
                <a:latin typeface="Consolas" pitchFamily="49" charset="0"/>
                <a:cs typeface="Consolas" pitchFamily="49" charset="0"/>
              </a:rPr>
              <a:t>add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edx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ecx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algn="ctr"/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lvl="0" algn="ctr"/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{tainted: </a:t>
            </a:r>
            <a:r>
              <a:rPr lang="en-GB" i="1" dirty="0" err="1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eax</a:t>
            </a:r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, </a:t>
            </a:r>
            <a:r>
              <a:rPr lang="en-GB" i="1" dirty="0" err="1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ebx</a:t>
            </a:r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}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algn="ctr"/>
            <a:endParaRPr lang="en-GB" dirty="0">
              <a:latin typeface="Consolas" pitchFamily="49" charset="0"/>
              <a:cs typeface="Consolas" pitchFamily="49" charset="0"/>
            </a:endParaRPr>
          </a:p>
          <a:p>
            <a:pPr algn="ctr"/>
            <a:r>
              <a:rPr lang="en-GB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GB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edx</a:t>
            </a:r>
            <a:endParaRPr lang="en-GB" dirty="0">
              <a:latin typeface="Consolas" pitchFamily="49" charset="0"/>
              <a:cs typeface="Consolas" pitchFamily="49" charset="0"/>
            </a:endParaRPr>
          </a:p>
          <a:p>
            <a:pPr algn="ctr"/>
            <a:endParaRPr lang="en-GB" dirty="0">
              <a:latin typeface="Consolas" pitchFamily="49" charset="0"/>
              <a:cs typeface="Consolas" pitchFamily="49" charset="0"/>
            </a:endParaRPr>
          </a:p>
          <a:p>
            <a:pPr algn="ctr"/>
            <a:r>
              <a:rPr lang="en-GB" i="1" dirty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{tainted: </a:t>
            </a:r>
            <a:r>
              <a:rPr lang="en-GB" i="1" dirty="0" err="1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ebx</a:t>
            </a:r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}</a:t>
            </a:r>
          </a:p>
          <a:p>
            <a:pPr algn="ctr"/>
            <a:endParaRPr lang="en-GB" dirty="0">
              <a:latin typeface="Consolas" pitchFamily="49" charset="0"/>
              <a:cs typeface="Consolas" pitchFamily="49" charset="0"/>
            </a:endParaRPr>
          </a:p>
          <a:p>
            <a:pPr algn="ctr"/>
            <a:r>
              <a:rPr lang="en-GB" dirty="0">
                <a:latin typeface="Consolas" pitchFamily="49" charset="0"/>
                <a:cs typeface="Consolas" pitchFamily="49" charset="0"/>
              </a:rPr>
              <a:t>add </a:t>
            </a:r>
            <a:r>
              <a:rPr lang="en-GB" dirty="0" err="1">
                <a:latin typeface="Consolas" pitchFamily="49" charset="0"/>
                <a:cs typeface="Consolas" pitchFamily="49" charset="0"/>
              </a:rPr>
              <a:t>edx</a:t>
            </a:r>
            <a:r>
              <a:rPr lang="en-GB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>
                <a:latin typeface="Consolas" pitchFamily="49" charset="0"/>
                <a:cs typeface="Consolas" pitchFamily="49" charset="0"/>
              </a:rPr>
              <a:t>ebx</a:t>
            </a:r>
            <a:endParaRPr lang="en-GB" dirty="0">
              <a:latin typeface="Consolas" pitchFamily="49" charset="0"/>
              <a:cs typeface="Consolas" pitchFamily="49" charset="0"/>
            </a:endParaRPr>
          </a:p>
          <a:p>
            <a:pPr algn="ctr"/>
            <a:endParaRPr lang="en-GB" dirty="0">
              <a:latin typeface="Consolas" pitchFamily="49" charset="0"/>
              <a:cs typeface="Consolas" pitchFamily="49" charset="0"/>
            </a:endParaRPr>
          </a:p>
          <a:p>
            <a:pPr lvl="0" algn="ctr"/>
            <a:r>
              <a:rPr lang="en-GB" i="1" dirty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{</a:t>
            </a:r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tainted: </a:t>
            </a:r>
            <a:r>
              <a:rPr lang="en-GB" i="1" dirty="0" err="1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ebx</a:t>
            </a:r>
            <a:r>
              <a:rPr lang="en-GB" i="1" dirty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, </a:t>
            </a:r>
            <a:r>
              <a:rPr lang="en-GB" i="1" dirty="0" err="1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edx</a:t>
            </a:r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}</a:t>
            </a:r>
            <a:endParaRPr lang="en-GB" i="1" dirty="0">
              <a:solidFill>
                <a:srgbClr val="FF0000"/>
              </a:solidFill>
              <a:latin typeface="Corbel" pitchFamily="34" charset="0"/>
              <a:cs typeface="Consolas" pitchFamily="49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6387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Dynamic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Perform runs to collect example values</a:t>
            </a:r>
          </a:p>
          <a:p>
            <a:pPr lvl="1"/>
            <a:r>
              <a:rPr lang="en-GB" dirty="0" smtClean="0"/>
              <a:t>Can be guided by our analysis</a:t>
            </a:r>
          </a:p>
          <a:p>
            <a:pPr lvl="2"/>
            <a:r>
              <a:rPr lang="en-GB" dirty="0" smtClean="0"/>
              <a:t>Input values</a:t>
            </a:r>
          </a:p>
          <a:p>
            <a:pPr lvl="2"/>
            <a:r>
              <a:rPr lang="en-GB" dirty="0" smtClean="0"/>
              <a:t>Which values to collect</a:t>
            </a:r>
          </a:p>
          <a:p>
            <a:pPr lvl="2"/>
            <a:r>
              <a:rPr lang="en-GB" dirty="0" smtClean="0"/>
              <a:t>Where to intercept</a:t>
            </a:r>
          </a:p>
          <a:p>
            <a:pPr lvl="1"/>
            <a:r>
              <a:rPr lang="en-GB" dirty="0" smtClean="0"/>
              <a:t>Useful for still-unresolved indirect calls/jumps</a:t>
            </a:r>
          </a:p>
          <a:p>
            <a:pPr lvl="1"/>
            <a:r>
              <a:rPr lang="en-GB" dirty="0" smtClean="0"/>
              <a:t>Also useful to just display for the user!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Improve memory heuristics</a:t>
            </a:r>
          </a:p>
          <a:p>
            <a:endParaRPr lang="en-GB" dirty="0"/>
          </a:p>
          <a:p>
            <a:r>
              <a:rPr lang="en-GB" dirty="0" smtClean="0"/>
              <a:t>Timing and hit count information also useful</a:t>
            </a:r>
          </a:p>
          <a:p>
            <a:pPr lvl="1"/>
            <a:r>
              <a:rPr lang="en-GB" dirty="0" smtClean="0"/>
              <a:t>Much like profiling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2127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Virtualizing Packers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Opcode</a:t>
            </a:r>
            <a:r>
              <a:rPr lang="en-GB" dirty="0" smtClean="0"/>
              <a:t> handlers become instructions</a:t>
            </a:r>
          </a:p>
          <a:p>
            <a:endParaRPr lang="en-GB" dirty="0" smtClean="0"/>
          </a:p>
          <a:p>
            <a:r>
              <a:rPr lang="en-GB" dirty="0" smtClean="0"/>
              <a:t>Suddenly we have a disassembler and debugger with no additional effort</a:t>
            </a:r>
          </a:p>
          <a:p>
            <a:pPr lvl="1"/>
            <a:r>
              <a:rPr lang="en-GB" dirty="0" smtClean="0"/>
              <a:t>Can compare routines between VM and native implementation</a:t>
            </a:r>
          </a:p>
          <a:p>
            <a:endParaRPr lang="en-GB" dirty="0"/>
          </a:p>
          <a:p>
            <a:r>
              <a:rPr lang="en-GB" dirty="0" smtClean="0"/>
              <a:t>Could be useful for Java or Flash VMs too</a:t>
            </a:r>
          </a:p>
          <a:p>
            <a:pPr lvl="1"/>
            <a:r>
              <a:rPr lang="en-GB" dirty="0" smtClean="0"/>
              <a:t>Needs further investigation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1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 Intermediate Language?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Haven’t mentioned any sort of Intermediate Language</a:t>
            </a:r>
          </a:p>
          <a:p>
            <a:endParaRPr lang="en-GB" dirty="0"/>
          </a:p>
          <a:p>
            <a:r>
              <a:rPr lang="en-GB" dirty="0" smtClean="0"/>
              <a:t>The whole thing can be thought of as an extensible IL</a:t>
            </a:r>
          </a:p>
          <a:p>
            <a:endParaRPr lang="en-GB" dirty="0"/>
          </a:p>
          <a:p>
            <a:r>
              <a:rPr lang="en-GB" dirty="0"/>
              <a:t>Share defined abstractions between </a:t>
            </a:r>
            <a:r>
              <a:rPr lang="en-GB" dirty="0" smtClean="0"/>
              <a:t>projects</a:t>
            </a:r>
          </a:p>
          <a:p>
            <a:pPr lvl="1"/>
            <a:r>
              <a:rPr lang="en-GB" dirty="0" smtClean="0"/>
              <a:t>For library code, etc.</a:t>
            </a:r>
          </a:p>
        </p:txBody>
      </p:sp>
    </p:spTree>
    <p:extLst>
      <p:ext uri="{BB962C8B-B14F-4D97-AF65-F5344CB8AC3E}">
        <p14:creationId xmlns:p14="http://schemas.microsoft.com/office/powerpoint/2010/main" val="27059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Principles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Integrate techniques</a:t>
            </a:r>
          </a:p>
          <a:p>
            <a:pPr lvl="1"/>
            <a:r>
              <a:rPr lang="en-GB" dirty="0" smtClean="0"/>
              <a:t>Share information as much as possible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 smtClean="0"/>
              <a:t>Stay interactive</a:t>
            </a:r>
          </a:p>
          <a:p>
            <a:pPr lvl="1"/>
            <a:r>
              <a:rPr lang="en-GB" dirty="0" smtClean="0"/>
              <a:t>Both for analysis and visualization</a:t>
            </a:r>
          </a:p>
          <a:p>
            <a:pPr lvl="1"/>
            <a:endParaRPr lang="en-GB" dirty="0"/>
          </a:p>
          <a:p>
            <a:r>
              <a:rPr lang="en-GB" dirty="0" smtClean="0"/>
              <a:t>Allow flexible abstraction</a:t>
            </a:r>
          </a:p>
          <a:p>
            <a:pPr lvl="1"/>
            <a:r>
              <a:rPr lang="en-GB" dirty="0" smtClean="0"/>
              <a:t>Reflect what happens in the analyst’s mind</a:t>
            </a:r>
            <a:endParaRPr lang="en-GB" dirty="0"/>
          </a:p>
          <a:p>
            <a:pPr lvl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72642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Theoretical extensions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Type recovery</a:t>
            </a:r>
          </a:p>
          <a:p>
            <a:pPr lvl="1"/>
            <a:r>
              <a:rPr lang="en-GB" dirty="0" smtClean="0"/>
              <a:t>C++ classes</a:t>
            </a:r>
          </a:p>
          <a:p>
            <a:endParaRPr lang="en-GB" dirty="0"/>
          </a:p>
          <a:p>
            <a:r>
              <a:rPr lang="en-GB" dirty="0" smtClean="0"/>
              <a:t>Dealing with new obfuscation methods</a:t>
            </a:r>
          </a:p>
          <a:p>
            <a:pPr lvl="1"/>
            <a:r>
              <a:rPr lang="en-GB" dirty="0" smtClean="0"/>
              <a:t>White-box cryptography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/>
              <a:t>Functional programming</a:t>
            </a:r>
            <a:r>
              <a:rPr lang="en-GB" dirty="0" smtClean="0"/>
              <a:t>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2707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Implementation - </a:t>
            </a:r>
            <a:r>
              <a:rPr lang="en-GB" dirty="0" err="1" smtClean="0"/>
              <a:t>REvealer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Under heavy development</a:t>
            </a:r>
          </a:p>
          <a:p>
            <a:pPr lvl="1"/>
            <a:r>
              <a:rPr lang="en-GB" dirty="0" smtClean="0"/>
              <a:t>Release likely in early 2011</a:t>
            </a:r>
          </a:p>
          <a:p>
            <a:pPr lvl="1"/>
            <a:endParaRPr lang="en-GB" dirty="0"/>
          </a:p>
          <a:p>
            <a:r>
              <a:rPr lang="en-GB" dirty="0" smtClean="0"/>
              <a:t>GUI</a:t>
            </a:r>
          </a:p>
          <a:p>
            <a:pPr lvl="1"/>
            <a:r>
              <a:rPr lang="en-GB" dirty="0" smtClean="0"/>
              <a:t>Useful visualization of all this</a:t>
            </a:r>
          </a:p>
          <a:p>
            <a:endParaRPr lang="en-GB" dirty="0" smtClean="0"/>
          </a:p>
          <a:p>
            <a:r>
              <a:rPr lang="en-GB" dirty="0" smtClean="0"/>
              <a:t>Dynamic extensions</a:t>
            </a:r>
          </a:p>
          <a:p>
            <a:pPr lvl="1"/>
            <a:r>
              <a:rPr lang="en-GB" dirty="0" smtClean="0"/>
              <a:t>Hypervisor based?</a:t>
            </a:r>
          </a:p>
          <a:p>
            <a:pPr lvl="1"/>
            <a:endParaRPr lang="en-GB" dirty="0"/>
          </a:p>
          <a:p>
            <a:r>
              <a:rPr lang="en-GB" dirty="0"/>
              <a:t>Other information sources</a:t>
            </a:r>
          </a:p>
          <a:p>
            <a:pPr lvl="1"/>
            <a:r>
              <a:rPr lang="en-GB" dirty="0"/>
              <a:t>Debugging symbols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Extensible… somehow!</a:t>
            </a:r>
          </a:p>
          <a:p>
            <a:pPr lvl="1"/>
            <a:r>
              <a:rPr lang="en-GB" dirty="0" smtClean="0"/>
              <a:t>Python? </a:t>
            </a:r>
            <a:endParaRPr lang="en-GB" dirty="0"/>
          </a:p>
          <a:p>
            <a:pPr lvl="1"/>
            <a:r>
              <a:rPr lang="en-GB" dirty="0" err="1" smtClean="0"/>
              <a:t>Lua</a:t>
            </a:r>
            <a:r>
              <a:rPr lang="en-GB" dirty="0" smtClean="0"/>
              <a:t>?</a:t>
            </a:r>
            <a:endParaRPr lang="en-GB" dirty="0"/>
          </a:p>
          <a:p>
            <a:pPr lvl="1"/>
            <a:endParaRPr lang="en-GB" dirty="0" smtClean="0"/>
          </a:p>
          <a:p>
            <a:pPr marL="45720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8986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Special Thanks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Rolf </a:t>
            </a:r>
            <a:r>
              <a:rPr lang="en-GB" dirty="0" err="1" smtClean="0"/>
              <a:t>Rolles</a:t>
            </a:r>
            <a:endParaRPr lang="en-GB" dirty="0" smtClean="0"/>
          </a:p>
          <a:p>
            <a:r>
              <a:rPr lang="en-GB" dirty="0" smtClean="0"/>
              <a:t>Sean </a:t>
            </a:r>
            <a:r>
              <a:rPr lang="en-GB" dirty="0" err="1" smtClean="0"/>
              <a:t>Heelan</a:t>
            </a:r>
            <a:endParaRPr lang="en-GB" dirty="0" smtClean="0"/>
          </a:p>
          <a:p>
            <a:r>
              <a:rPr lang="en-GB" dirty="0" smtClean="0"/>
              <a:t>Cyril </a:t>
            </a:r>
            <a:r>
              <a:rPr lang="en-GB" dirty="0" err="1" smtClean="0"/>
              <a:t>Paciullo</a:t>
            </a:r>
            <a:endParaRPr lang="en-GB" dirty="0" smtClean="0"/>
          </a:p>
          <a:p>
            <a:r>
              <a:rPr lang="en-GB" dirty="0" smtClean="0"/>
              <a:t>Shawn </a:t>
            </a:r>
            <a:r>
              <a:rPr lang="en-GB" dirty="0" err="1" smtClean="0"/>
              <a:t>Zivontsis</a:t>
            </a:r>
            <a:endParaRPr lang="en-GB" dirty="0"/>
          </a:p>
          <a:p>
            <a:r>
              <a:rPr lang="en-GB" dirty="0"/>
              <a:t>Jonathan </a:t>
            </a:r>
            <a:r>
              <a:rPr lang="en-GB" dirty="0" smtClean="0"/>
              <a:t>Kay</a:t>
            </a:r>
          </a:p>
          <a:p>
            <a:r>
              <a:rPr lang="en-GB" dirty="0" err="1"/>
              <a:t>Sérgio</a:t>
            </a:r>
            <a:r>
              <a:rPr lang="en-GB" dirty="0"/>
              <a:t> </a:t>
            </a:r>
            <a:r>
              <a:rPr lang="en-GB" dirty="0" smtClean="0"/>
              <a:t>Silva</a:t>
            </a:r>
          </a:p>
          <a:p>
            <a:r>
              <a:rPr lang="en-GB" dirty="0" err="1" smtClean="0"/>
              <a:t>Tareq</a:t>
            </a:r>
            <a:r>
              <a:rPr lang="en-GB" dirty="0" smtClean="0"/>
              <a:t> </a:t>
            </a:r>
            <a:r>
              <a:rPr lang="en-GB" dirty="0" err="1"/>
              <a:t>Saade</a:t>
            </a:r>
            <a:endParaRPr lang="en-GB" dirty="0"/>
          </a:p>
          <a:p>
            <a:r>
              <a:rPr lang="en-GB" dirty="0"/>
              <a:t>Daniel </a:t>
            </a:r>
            <a:r>
              <a:rPr lang="en-GB" dirty="0" err="1" smtClean="0"/>
              <a:t>Hauenstein</a:t>
            </a:r>
            <a:endParaRPr lang="en-GB" dirty="0" smtClean="0"/>
          </a:p>
          <a:p>
            <a:r>
              <a:rPr lang="en-GB" dirty="0" smtClean="0"/>
              <a:t>Jason </a:t>
            </a:r>
            <a:r>
              <a:rPr lang="en-GB" dirty="0" err="1" smtClean="0"/>
              <a:t>Geffner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138474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Thank you for listening!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Mailing </a:t>
            </a:r>
            <a:r>
              <a:rPr lang="en-GB" dirty="0"/>
              <a:t>l</a:t>
            </a:r>
            <a:r>
              <a:rPr lang="en-GB" dirty="0" smtClean="0"/>
              <a:t>ist</a:t>
            </a:r>
            <a:r>
              <a:rPr lang="en-GB" dirty="0"/>
              <a:t>: </a:t>
            </a:r>
            <a:r>
              <a:rPr lang="en-GB" dirty="0">
                <a:hlinkClick r:id="rId3"/>
              </a:rPr>
              <a:t>http://revealer.co.uk</a:t>
            </a:r>
            <a:endParaRPr lang="en-GB" dirty="0"/>
          </a:p>
          <a:p>
            <a:endParaRPr lang="en-GB" dirty="0" smtClean="0"/>
          </a:p>
          <a:p>
            <a:r>
              <a:rPr lang="en-GB" dirty="0" smtClean="0"/>
              <a:t>E-mail: </a:t>
            </a:r>
            <a:r>
              <a:rPr lang="en-GB" dirty="0" smtClean="0">
                <a:hlinkClick r:id="rId4"/>
              </a:rPr>
              <a:t>recon@wtbw.co.uk</a:t>
            </a:r>
            <a:endParaRPr lang="en-GB" dirty="0" smtClean="0"/>
          </a:p>
          <a:p>
            <a:r>
              <a:rPr lang="en-GB" dirty="0" smtClean="0"/>
              <a:t>Twitter: </a:t>
            </a:r>
            <a:r>
              <a:rPr lang="en-GB" dirty="0" smtClean="0">
                <a:hlinkClick r:id="rId5"/>
              </a:rPr>
              <a:t>http://twitter.com/WillWhistler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Other useful links:</a:t>
            </a:r>
            <a:endParaRPr lang="en-GB" dirty="0"/>
          </a:p>
          <a:p>
            <a:r>
              <a:rPr lang="en-GB" dirty="0" smtClean="0">
                <a:hlinkClick r:id="rId6"/>
              </a:rPr>
              <a:t>http://reddit.com/r/ReverseEngineering</a:t>
            </a:r>
            <a:endParaRPr lang="en-GB" dirty="0" smtClean="0"/>
          </a:p>
          <a:p>
            <a:r>
              <a:rPr lang="en-GB" dirty="0" smtClean="0">
                <a:hlinkClick r:id="rId7"/>
              </a:rPr>
              <a:t>http://ref.x86asm.net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15980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Dynamic Taint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4008" y="1772817"/>
            <a:ext cx="3970784" cy="4801313"/>
          </a:xfrm>
        </p:spPr>
        <p:txBody>
          <a:bodyPr/>
          <a:lstStyle/>
          <a:p>
            <a:r>
              <a:rPr lang="en-GB" dirty="0" smtClean="0"/>
              <a:t>Used by vulnerability researchers to find where data from the network is used</a:t>
            </a:r>
          </a:p>
          <a:p>
            <a:endParaRPr lang="en-GB" dirty="0"/>
          </a:p>
          <a:p>
            <a:r>
              <a:rPr lang="en-GB" dirty="0" smtClean="0"/>
              <a:t>But useful in other reversing contexts too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323528" y="1772816"/>
            <a:ext cx="374441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{define </a:t>
            </a:r>
            <a:r>
              <a:rPr lang="en-GB" i="1" dirty="0" err="1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eax</a:t>
            </a:r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 as tainted}</a:t>
            </a:r>
          </a:p>
          <a:p>
            <a:pPr algn="ctr"/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algn="ctr"/>
            <a:r>
              <a:rPr lang="en-GB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ebx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eax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algn="ctr"/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lvl="0" algn="ctr"/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{tainted: </a:t>
            </a:r>
            <a:r>
              <a:rPr lang="en-GB" i="1" dirty="0" err="1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eax</a:t>
            </a:r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, </a:t>
            </a:r>
            <a:r>
              <a:rPr lang="en-GB" i="1" dirty="0" err="1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ebx</a:t>
            </a:r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}</a:t>
            </a:r>
            <a:endParaRPr lang="en-GB" i="1" dirty="0">
              <a:solidFill>
                <a:srgbClr val="FF0000"/>
              </a:solidFill>
              <a:latin typeface="Corbel" pitchFamily="34" charset="0"/>
              <a:cs typeface="Consolas" pitchFamily="49" charset="0"/>
            </a:endParaRPr>
          </a:p>
          <a:p>
            <a:pPr algn="ctr"/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algn="ctr"/>
            <a:r>
              <a:rPr lang="en-GB" dirty="0" smtClean="0">
                <a:latin typeface="Consolas" pitchFamily="49" charset="0"/>
                <a:cs typeface="Consolas" pitchFamily="49" charset="0"/>
              </a:rPr>
              <a:t>add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edx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ecx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algn="ctr"/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lvl="0" algn="ctr"/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{tainted: </a:t>
            </a:r>
            <a:r>
              <a:rPr lang="en-GB" i="1" dirty="0" err="1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eax</a:t>
            </a:r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, </a:t>
            </a:r>
            <a:r>
              <a:rPr lang="en-GB" i="1" dirty="0" err="1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ebx</a:t>
            </a:r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}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algn="ctr"/>
            <a:endParaRPr lang="en-GB" dirty="0">
              <a:latin typeface="Consolas" pitchFamily="49" charset="0"/>
              <a:cs typeface="Consolas" pitchFamily="49" charset="0"/>
            </a:endParaRPr>
          </a:p>
          <a:p>
            <a:pPr algn="ctr"/>
            <a:r>
              <a:rPr lang="en-GB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GB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edx</a:t>
            </a:r>
            <a:endParaRPr lang="en-GB" dirty="0">
              <a:latin typeface="Consolas" pitchFamily="49" charset="0"/>
              <a:cs typeface="Consolas" pitchFamily="49" charset="0"/>
            </a:endParaRPr>
          </a:p>
          <a:p>
            <a:pPr algn="ctr"/>
            <a:endParaRPr lang="en-GB" dirty="0">
              <a:latin typeface="Consolas" pitchFamily="49" charset="0"/>
              <a:cs typeface="Consolas" pitchFamily="49" charset="0"/>
            </a:endParaRPr>
          </a:p>
          <a:p>
            <a:pPr algn="ctr"/>
            <a:r>
              <a:rPr lang="en-GB" i="1" dirty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{tainted: </a:t>
            </a:r>
            <a:r>
              <a:rPr lang="en-GB" i="1" dirty="0" err="1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ebx</a:t>
            </a:r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}</a:t>
            </a:r>
          </a:p>
          <a:p>
            <a:pPr algn="ctr"/>
            <a:endParaRPr lang="en-GB" dirty="0">
              <a:latin typeface="Consolas" pitchFamily="49" charset="0"/>
              <a:cs typeface="Consolas" pitchFamily="49" charset="0"/>
            </a:endParaRPr>
          </a:p>
          <a:p>
            <a:pPr algn="ctr"/>
            <a:r>
              <a:rPr lang="en-GB" dirty="0">
                <a:latin typeface="Consolas" pitchFamily="49" charset="0"/>
                <a:cs typeface="Consolas" pitchFamily="49" charset="0"/>
              </a:rPr>
              <a:t>add </a:t>
            </a:r>
            <a:r>
              <a:rPr lang="en-GB" dirty="0" err="1">
                <a:latin typeface="Consolas" pitchFamily="49" charset="0"/>
                <a:cs typeface="Consolas" pitchFamily="49" charset="0"/>
              </a:rPr>
              <a:t>edx</a:t>
            </a:r>
            <a:r>
              <a:rPr lang="en-GB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>
                <a:latin typeface="Consolas" pitchFamily="49" charset="0"/>
                <a:cs typeface="Consolas" pitchFamily="49" charset="0"/>
              </a:rPr>
              <a:t>ebx</a:t>
            </a:r>
            <a:endParaRPr lang="en-GB" dirty="0">
              <a:latin typeface="Consolas" pitchFamily="49" charset="0"/>
              <a:cs typeface="Consolas" pitchFamily="49" charset="0"/>
            </a:endParaRPr>
          </a:p>
          <a:p>
            <a:pPr algn="ctr"/>
            <a:endParaRPr lang="en-GB" dirty="0">
              <a:latin typeface="Consolas" pitchFamily="49" charset="0"/>
              <a:cs typeface="Consolas" pitchFamily="49" charset="0"/>
            </a:endParaRPr>
          </a:p>
          <a:p>
            <a:pPr lvl="0" algn="ctr"/>
            <a:r>
              <a:rPr lang="en-GB" i="1" dirty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{</a:t>
            </a:r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tainted: </a:t>
            </a:r>
            <a:r>
              <a:rPr lang="en-GB" i="1" dirty="0" err="1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ebx</a:t>
            </a:r>
            <a:r>
              <a:rPr lang="en-GB" i="1" dirty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, </a:t>
            </a:r>
            <a:r>
              <a:rPr lang="en-GB" i="1" dirty="0" err="1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edx</a:t>
            </a:r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}</a:t>
            </a:r>
            <a:endParaRPr lang="en-GB" i="1" dirty="0">
              <a:solidFill>
                <a:srgbClr val="FF0000"/>
              </a:solidFill>
              <a:latin typeface="Corbel" pitchFamily="34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228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Dynamic Taint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1797825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Dynamic, so deals with one execution path</a:t>
            </a:r>
          </a:p>
          <a:p>
            <a:pPr lvl="1"/>
            <a:r>
              <a:rPr lang="en-GB" dirty="0" smtClean="0"/>
              <a:t>No problems with loops/</a:t>
            </a:r>
            <a:r>
              <a:rPr lang="en-GB" dirty="0" err="1" smtClean="0"/>
              <a:t>etc</a:t>
            </a:r>
            <a:endParaRPr lang="en-GB" dirty="0" smtClean="0"/>
          </a:p>
          <a:p>
            <a:endParaRPr lang="en-GB" dirty="0"/>
          </a:p>
          <a:p>
            <a:r>
              <a:rPr lang="en-GB" dirty="0" smtClean="0"/>
              <a:t>Exact memory addresses are available at use</a:t>
            </a:r>
          </a:p>
          <a:p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467544" y="4437112"/>
            <a:ext cx="820891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38912" lvl="0" indent="-320040">
              <a:buClr>
                <a:srgbClr val="F0AD00"/>
              </a:buClr>
              <a:buSzPct val="80000"/>
              <a:buFont typeface="Wingdings 2"/>
              <a:buChar char=""/>
            </a:pPr>
            <a:r>
              <a:rPr lang="en-GB" sz="3200" dirty="0" smtClean="0">
                <a:solidFill>
                  <a:prstClr val="black"/>
                </a:solidFill>
              </a:rPr>
              <a:t>Just </a:t>
            </a:r>
            <a:r>
              <a:rPr lang="en-GB" sz="3200" dirty="0">
                <a:solidFill>
                  <a:prstClr val="black"/>
                </a:solidFill>
              </a:rPr>
              <a:t>look up </a:t>
            </a:r>
            <a:r>
              <a:rPr lang="en-GB" sz="3200" dirty="0" err="1">
                <a:solidFill>
                  <a:prstClr val="black"/>
                </a:solidFill>
              </a:rPr>
              <a:t>esi</a:t>
            </a:r>
            <a:r>
              <a:rPr lang="en-GB" sz="3200" dirty="0">
                <a:solidFill>
                  <a:prstClr val="black"/>
                </a:solidFill>
              </a:rPr>
              <a:t> and </a:t>
            </a:r>
            <a:r>
              <a:rPr lang="en-GB" sz="3200" dirty="0" err="1">
                <a:solidFill>
                  <a:prstClr val="black"/>
                </a:solidFill>
              </a:rPr>
              <a:t>ecx</a:t>
            </a:r>
            <a:r>
              <a:rPr lang="en-GB" sz="3200" dirty="0">
                <a:solidFill>
                  <a:prstClr val="black"/>
                </a:solidFill>
              </a:rPr>
              <a:t> to get the exact memory address being </a:t>
            </a:r>
            <a:r>
              <a:rPr lang="en-GB" sz="3200" dirty="0" smtClean="0">
                <a:solidFill>
                  <a:prstClr val="black"/>
                </a:solidFill>
              </a:rPr>
              <a:t>read</a:t>
            </a:r>
          </a:p>
          <a:p>
            <a:pPr marL="438912" lvl="0" indent="-320040">
              <a:buClr>
                <a:srgbClr val="F0AD00"/>
              </a:buClr>
              <a:buSzPct val="80000"/>
              <a:buFont typeface="Wingdings 2"/>
              <a:buChar char=""/>
            </a:pPr>
            <a:endParaRPr lang="en-GB" sz="3200" dirty="0" smtClean="0">
              <a:solidFill>
                <a:prstClr val="black"/>
              </a:solidFill>
            </a:endParaRPr>
          </a:p>
          <a:p>
            <a:pPr marL="438912" lvl="0" indent="-320040">
              <a:buClr>
                <a:srgbClr val="F0AD00"/>
              </a:buClr>
              <a:buSzPct val="80000"/>
              <a:buFont typeface="Wingdings 2"/>
              <a:buChar char=""/>
            </a:pPr>
            <a:r>
              <a:rPr lang="en-GB" sz="3200" dirty="0" smtClean="0">
                <a:solidFill>
                  <a:prstClr val="black"/>
                </a:solidFill>
              </a:rPr>
              <a:t>Some complications, but still very useful</a:t>
            </a:r>
            <a:endParaRPr lang="en-GB" sz="32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3636313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GB" sz="3200" dirty="0" err="1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mov</a:t>
            </a:r>
            <a:r>
              <a:rPr lang="en-GB" sz="3200" dirty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GB" sz="3200" dirty="0" err="1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eax</a:t>
            </a:r>
            <a:r>
              <a:rPr lang="en-GB" sz="3200" dirty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, </a:t>
            </a:r>
            <a:r>
              <a:rPr lang="en-GB" sz="3200" dirty="0" err="1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dword</a:t>
            </a:r>
            <a:r>
              <a:rPr lang="en-GB" sz="3200" dirty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</a:t>
            </a:r>
            <a:r>
              <a:rPr lang="en-GB" sz="3200" dirty="0" err="1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ptr</a:t>
            </a:r>
            <a:r>
              <a:rPr lang="en-GB" sz="3200" dirty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 [</a:t>
            </a:r>
            <a:r>
              <a:rPr lang="en-GB" sz="3200" dirty="0" err="1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esi+ecx</a:t>
            </a:r>
            <a:r>
              <a:rPr lang="en-GB" sz="3200" dirty="0" smtClean="0">
                <a:solidFill>
                  <a:prstClr val="black"/>
                </a:solidFill>
                <a:latin typeface="Consolas" pitchFamily="49" charset="0"/>
                <a:cs typeface="Consolas" pitchFamily="49" charset="0"/>
              </a:rPr>
              <a:t>]</a:t>
            </a:r>
            <a:endParaRPr lang="en-GB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55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Multiple Taint Sources</a:t>
            </a:r>
            <a:endParaRPr lang="en-GB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44008" y="1772817"/>
            <a:ext cx="3970784" cy="4801313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lvl1pPr marL="438912" indent="-320040" algn="l" rtl="0" eaLnBrk="1" latinLnBrk="0" hangingPunct="1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52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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/>
              <a:buChar char="▪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161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/>
              <a:buChar char="▪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26464" indent="-182880" algn="l" rtl="0" eaLnBrk="1" latinLnBrk="0" hangingPunct="1">
              <a:spcBef>
                <a:spcPct val="20000"/>
              </a:spcBef>
              <a:buClr>
                <a:schemeClr val="accent5"/>
              </a:buClr>
              <a:buFont typeface="Wingdings 3"/>
              <a:buChar char=""/>
              <a:defRPr kumimoji="0"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27632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31136" indent="-18288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 pitchFamily="18" charset="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dirty="0" smtClean="0"/>
              <a:t>More than one taint source</a:t>
            </a:r>
          </a:p>
          <a:p>
            <a:endParaRPr lang="en-GB" dirty="0"/>
          </a:p>
          <a:p>
            <a:r>
              <a:rPr lang="en-GB" dirty="0" smtClean="0"/>
              <a:t>Analysis done simultaneously</a:t>
            </a:r>
          </a:p>
          <a:p>
            <a:endParaRPr lang="en-GB" dirty="0"/>
          </a:p>
          <a:p>
            <a:r>
              <a:rPr lang="en-GB" dirty="0" smtClean="0"/>
              <a:t>Locations can be tainted by more than one source</a:t>
            </a:r>
            <a:endParaRPr lang="en-GB" dirty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323528" y="1772816"/>
            <a:ext cx="374441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{</a:t>
            </a:r>
            <a:r>
              <a:rPr lang="en-GB" i="1" dirty="0" err="1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eax</a:t>
            </a:r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 tainted red} </a:t>
            </a:r>
            <a:r>
              <a:rPr lang="en-GB" i="1" dirty="0" smtClean="0">
                <a:solidFill>
                  <a:schemeClr val="accent4">
                    <a:lumMod val="75000"/>
                  </a:schemeClr>
                </a:solidFill>
                <a:latin typeface="Corbel" pitchFamily="34" charset="0"/>
                <a:cs typeface="Consolas" pitchFamily="49" charset="0"/>
              </a:rPr>
              <a:t>{</a:t>
            </a:r>
            <a:r>
              <a:rPr lang="en-GB" i="1" dirty="0" err="1" smtClean="0">
                <a:solidFill>
                  <a:schemeClr val="accent4">
                    <a:lumMod val="75000"/>
                  </a:schemeClr>
                </a:solidFill>
                <a:latin typeface="Corbel" pitchFamily="34" charset="0"/>
                <a:cs typeface="Consolas" pitchFamily="49" charset="0"/>
              </a:rPr>
              <a:t>ecx</a:t>
            </a:r>
            <a:r>
              <a:rPr lang="en-GB" i="1" dirty="0" smtClean="0">
                <a:solidFill>
                  <a:schemeClr val="accent4">
                    <a:lumMod val="75000"/>
                  </a:schemeClr>
                </a:solidFill>
                <a:latin typeface="Corbel" pitchFamily="34" charset="0"/>
                <a:cs typeface="Consolas" pitchFamily="49" charset="0"/>
              </a:rPr>
              <a:t> tainted green}</a:t>
            </a:r>
          </a:p>
          <a:p>
            <a:pPr algn="ctr"/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algn="ctr"/>
            <a:r>
              <a:rPr lang="en-GB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ebx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eax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algn="ctr"/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lvl="0" algn="ctr"/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{red: </a:t>
            </a:r>
            <a:r>
              <a:rPr lang="en-GB" i="1" dirty="0" err="1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eax</a:t>
            </a:r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, </a:t>
            </a:r>
            <a:r>
              <a:rPr lang="en-GB" i="1" dirty="0" err="1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ebx</a:t>
            </a:r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} </a:t>
            </a:r>
            <a:r>
              <a:rPr lang="en-GB" i="1" dirty="0" smtClean="0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{green: </a:t>
            </a:r>
            <a:r>
              <a:rPr lang="en-GB" i="1" dirty="0" err="1" smtClean="0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ecx</a:t>
            </a:r>
            <a:r>
              <a:rPr lang="en-GB" i="1" dirty="0" smtClean="0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}</a:t>
            </a:r>
            <a:endParaRPr lang="en-GB" i="1" dirty="0">
              <a:solidFill>
                <a:srgbClr val="FF0000"/>
              </a:solidFill>
              <a:latin typeface="Corbel" pitchFamily="34" charset="0"/>
              <a:cs typeface="Consolas" pitchFamily="49" charset="0"/>
            </a:endParaRPr>
          </a:p>
          <a:p>
            <a:pPr algn="ctr"/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algn="ctr"/>
            <a:r>
              <a:rPr lang="en-GB" dirty="0" smtClean="0">
                <a:latin typeface="Consolas" pitchFamily="49" charset="0"/>
                <a:cs typeface="Consolas" pitchFamily="49" charset="0"/>
              </a:rPr>
              <a:t>add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edx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ecx</a:t>
            </a:r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algn="ctr"/>
            <a:endParaRPr lang="en-GB" dirty="0" smtClean="0">
              <a:latin typeface="Consolas" pitchFamily="49" charset="0"/>
              <a:cs typeface="Consolas" pitchFamily="49" charset="0"/>
            </a:endParaRPr>
          </a:p>
          <a:p>
            <a:pPr lvl="0" algn="ctr"/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{</a:t>
            </a:r>
            <a:r>
              <a:rPr lang="en-GB" i="1" dirty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red: </a:t>
            </a:r>
            <a:r>
              <a:rPr lang="en-GB" i="1" dirty="0" err="1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eax</a:t>
            </a:r>
            <a:r>
              <a:rPr lang="en-GB" i="1" dirty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, </a:t>
            </a:r>
            <a:r>
              <a:rPr lang="en-GB" i="1" dirty="0" err="1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ebx</a:t>
            </a:r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} </a:t>
            </a:r>
            <a:r>
              <a:rPr lang="en-GB" i="1" dirty="0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{green: </a:t>
            </a:r>
            <a:r>
              <a:rPr lang="en-GB" i="1" dirty="0" err="1" smtClean="0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ecx</a:t>
            </a:r>
            <a:r>
              <a:rPr lang="en-GB" i="1" dirty="0" smtClean="0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, </a:t>
            </a:r>
            <a:r>
              <a:rPr lang="en-GB" i="1" dirty="0" err="1" smtClean="0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edx</a:t>
            </a:r>
            <a:r>
              <a:rPr lang="en-GB" i="1" dirty="0" smtClean="0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}</a:t>
            </a:r>
            <a:endParaRPr lang="en-GB" i="1" dirty="0">
              <a:solidFill>
                <a:srgbClr val="FF0000"/>
              </a:solidFill>
              <a:latin typeface="Corbel" pitchFamily="34" charset="0"/>
              <a:cs typeface="Consolas" pitchFamily="49" charset="0"/>
            </a:endParaRPr>
          </a:p>
          <a:p>
            <a:pPr algn="ctr"/>
            <a:endParaRPr lang="en-GB" dirty="0">
              <a:latin typeface="Consolas" pitchFamily="49" charset="0"/>
              <a:cs typeface="Consolas" pitchFamily="49" charset="0"/>
            </a:endParaRPr>
          </a:p>
          <a:p>
            <a:pPr algn="ctr"/>
            <a:r>
              <a:rPr lang="en-GB" dirty="0" err="1" smtClean="0">
                <a:latin typeface="Consolas" pitchFamily="49" charset="0"/>
                <a:cs typeface="Consolas" pitchFamily="49" charset="0"/>
              </a:rPr>
              <a:t>mov</a:t>
            </a:r>
            <a:r>
              <a:rPr lang="en-GB" dirty="0" smtClean="0">
                <a:latin typeface="Consolas" pitchFamily="49" charset="0"/>
                <a:cs typeface="Consolas" pitchFamily="49" charset="0"/>
              </a:rPr>
              <a:t>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eax</a:t>
            </a:r>
            <a:r>
              <a:rPr lang="en-GB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 smtClean="0">
                <a:latin typeface="Consolas" pitchFamily="49" charset="0"/>
                <a:cs typeface="Consolas" pitchFamily="49" charset="0"/>
              </a:rPr>
              <a:t>edx</a:t>
            </a:r>
            <a:endParaRPr lang="en-GB" dirty="0">
              <a:latin typeface="Consolas" pitchFamily="49" charset="0"/>
              <a:cs typeface="Consolas" pitchFamily="49" charset="0"/>
            </a:endParaRPr>
          </a:p>
          <a:p>
            <a:pPr algn="ctr"/>
            <a:endParaRPr lang="en-GB" dirty="0">
              <a:latin typeface="Consolas" pitchFamily="49" charset="0"/>
              <a:cs typeface="Consolas" pitchFamily="49" charset="0"/>
            </a:endParaRPr>
          </a:p>
          <a:p>
            <a:pPr lvl="0" algn="ctr"/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{red: </a:t>
            </a:r>
            <a:r>
              <a:rPr lang="en-GB" i="1" dirty="0" err="1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ebx</a:t>
            </a:r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} </a:t>
            </a:r>
            <a:r>
              <a:rPr lang="en-GB" i="1" dirty="0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{green: </a:t>
            </a:r>
            <a:r>
              <a:rPr lang="en-GB" i="1" dirty="0" err="1" smtClean="0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eax</a:t>
            </a:r>
            <a:r>
              <a:rPr lang="en-GB" i="1" dirty="0" smtClean="0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, </a:t>
            </a:r>
            <a:r>
              <a:rPr lang="en-GB" i="1" dirty="0" err="1" smtClean="0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ecx</a:t>
            </a:r>
            <a:r>
              <a:rPr lang="en-GB" i="1" dirty="0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, </a:t>
            </a:r>
            <a:r>
              <a:rPr lang="en-GB" i="1" dirty="0" err="1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edx</a:t>
            </a:r>
            <a:r>
              <a:rPr lang="en-GB" i="1" dirty="0" smtClean="0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}</a:t>
            </a:r>
            <a:endParaRPr lang="en-GB" i="1" dirty="0" smtClean="0">
              <a:solidFill>
                <a:srgbClr val="FF0000"/>
              </a:solidFill>
              <a:latin typeface="Corbel" pitchFamily="34" charset="0"/>
              <a:cs typeface="Consolas" pitchFamily="49" charset="0"/>
            </a:endParaRPr>
          </a:p>
          <a:p>
            <a:pPr algn="ctr"/>
            <a:endParaRPr lang="en-GB" dirty="0">
              <a:latin typeface="Consolas" pitchFamily="49" charset="0"/>
              <a:cs typeface="Consolas" pitchFamily="49" charset="0"/>
            </a:endParaRPr>
          </a:p>
          <a:p>
            <a:pPr algn="ctr"/>
            <a:r>
              <a:rPr lang="en-GB" dirty="0">
                <a:latin typeface="Consolas" pitchFamily="49" charset="0"/>
                <a:cs typeface="Consolas" pitchFamily="49" charset="0"/>
              </a:rPr>
              <a:t>add </a:t>
            </a:r>
            <a:r>
              <a:rPr lang="en-GB" dirty="0" err="1">
                <a:latin typeface="Consolas" pitchFamily="49" charset="0"/>
                <a:cs typeface="Consolas" pitchFamily="49" charset="0"/>
              </a:rPr>
              <a:t>edx</a:t>
            </a:r>
            <a:r>
              <a:rPr lang="en-GB" dirty="0">
                <a:latin typeface="Consolas" pitchFamily="49" charset="0"/>
                <a:cs typeface="Consolas" pitchFamily="49" charset="0"/>
              </a:rPr>
              <a:t>, </a:t>
            </a:r>
            <a:r>
              <a:rPr lang="en-GB" dirty="0" err="1">
                <a:latin typeface="Consolas" pitchFamily="49" charset="0"/>
                <a:cs typeface="Consolas" pitchFamily="49" charset="0"/>
              </a:rPr>
              <a:t>ebx</a:t>
            </a:r>
            <a:endParaRPr lang="en-GB" dirty="0">
              <a:latin typeface="Consolas" pitchFamily="49" charset="0"/>
              <a:cs typeface="Consolas" pitchFamily="49" charset="0"/>
            </a:endParaRPr>
          </a:p>
          <a:p>
            <a:pPr algn="ctr"/>
            <a:endParaRPr lang="en-GB" dirty="0">
              <a:latin typeface="Consolas" pitchFamily="49" charset="0"/>
              <a:cs typeface="Consolas" pitchFamily="49" charset="0"/>
            </a:endParaRPr>
          </a:p>
          <a:p>
            <a:pPr lvl="0" algn="ctr"/>
            <a:r>
              <a:rPr lang="en-GB" i="1" dirty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{red: </a:t>
            </a:r>
            <a:r>
              <a:rPr lang="en-GB" i="1" dirty="0" err="1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ebx</a:t>
            </a:r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, </a:t>
            </a:r>
            <a:r>
              <a:rPr lang="en-GB" i="1" dirty="0" err="1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edx</a:t>
            </a:r>
            <a:r>
              <a:rPr lang="en-GB" i="1" dirty="0" smtClean="0">
                <a:solidFill>
                  <a:srgbClr val="FF0000"/>
                </a:solidFill>
                <a:latin typeface="Corbel" pitchFamily="34" charset="0"/>
                <a:cs typeface="Consolas" pitchFamily="49" charset="0"/>
              </a:rPr>
              <a:t>} </a:t>
            </a:r>
            <a:r>
              <a:rPr lang="en-GB" i="1" dirty="0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{green: </a:t>
            </a:r>
            <a:r>
              <a:rPr lang="en-GB" i="1" dirty="0" err="1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eax</a:t>
            </a:r>
            <a:r>
              <a:rPr lang="en-GB" i="1" dirty="0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, </a:t>
            </a:r>
            <a:r>
              <a:rPr lang="en-GB" i="1" dirty="0" err="1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ecx</a:t>
            </a:r>
            <a:r>
              <a:rPr lang="en-GB" i="1" dirty="0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, </a:t>
            </a:r>
            <a:r>
              <a:rPr lang="en-GB" i="1" dirty="0" err="1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edx</a:t>
            </a:r>
            <a:r>
              <a:rPr lang="en-GB" i="1" dirty="0">
                <a:solidFill>
                  <a:srgbClr val="6BB76D">
                    <a:lumMod val="75000"/>
                  </a:srgbClr>
                </a:solidFill>
                <a:latin typeface="Corbel" pitchFamily="34" charset="0"/>
                <a:cs typeface="Consolas" pitchFamily="49" charset="0"/>
              </a:rPr>
              <a:t>}</a:t>
            </a:r>
            <a:endParaRPr lang="en-GB" i="1" dirty="0">
              <a:solidFill>
                <a:srgbClr val="FF0000"/>
              </a:solidFill>
              <a:latin typeface="Corbel" pitchFamily="34" charset="0"/>
              <a:cs typeface="Consolas" pitchFamily="49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07661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Multiple Taint 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Let’s </a:t>
            </a:r>
            <a:r>
              <a:rPr lang="en-GB" dirty="0" smtClean="0"/>
              <a:t>define every external input to </a:t>
            </a:r>
            <a:r>
              <a:rPr lang="en-GB" dirty="0"/>
              <a:t>our </a:t>
            </a:r>
            <a:r>
              <a:rPr lang="en-GB" dirty="0" smtClean="0"/>
              <a:t>code as a taint source</a:t>
            </a:r>
            <a:endParaRPr lang="en-GB" dirty="0"/>
          </a:p>
          <a:p>
            <a:endParaRPr lang="en-GB" dirty="0"/>
          </a:p>
          <a:p>
            <a:r>
              <a:rPr lang="en-GB" dirty="0" smtClean="0"/>
              <a:t>CPU timestamp, file reads, </a:t>
            </a:r>
            <a:r>
              <a:rPr lang="en-GB" dirty="0"/>
              <a:t>network buffers, API results…</a:t>
            </a:r>
          </a:p>
          <a:p>
            <a:endParaRPr lang="en-GB" dirty="0"/>
          </a:p>
          <a:p>
            <a:r>
              <a:rPr lang="en-GB" dirty="0" smtClean="0"/>
              <a:t>Useful to see where values have come from when looking at code for the first time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123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Static Taint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want to deal with more than one particular run through</a:t>
            </a:r>
          </a:p>
          <a:p>
            <a:endParaRPr lang="en-GB" dirty="0"/>
          </a:p>
          <a:p>
            <a:r>
              <a:rPr lang="en-GB" dirty="0" smtClean="0"/>
              <a:t>Ideally all possible!</a:t>
            </a:r>
          </a:p>
          <a:p>
            <a:endParaRPr lang="en-GB" dirty="0"/>
          </a:p>
          <a:p>
            <a:r>
              <a:rPr lang="en-GB" dirty="0" smtClean="0"/>
              <a:t>So we go static instead</a:t>
            </a:r>
          </a:p>
          <a:p>
            <a:endParaRPr lang="en-GB" dirty="0"/>
          </a:p>
          <a:p>
            <a:r>
              <a:rPr lang="en-GB" dirty="0" smtClean="0"/>
              <a:t>But now we have some problems…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8362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0.3|0.2|0.2|0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3|0.1|0.1|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2|0.3|0.2|0.2|0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4|0.4|0.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2201</Words>
  <Application>Microsoft Office PowerPoint</Application>
  <PresentationFormat>On-screen Show (4:3)</PresentationFormat>
  <Paragraphs>607</Paragraphs>
  <Slides>47</Slides>
  <Notes>47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Module</vt:lpstr>
      <vt:lpstr>Reversing, better</vt:lpstr>
      <vt:lpstr>Introduction</vt:lpstr>
      <vt:lpstr>Introduction</vt:lpstr>
      <vt:lpstr>Dynamic Taint Analysis</vt:lpstr>
      <vt:lpstr>Dynamic Taint Analysis</vt:lpstr>
      <vt:lpstr>Dynamic Taint Analysis</vt:lpstr>
      <vt:lpstr>Multiple Taint Sources</vt:lpstr>
      <vt:lpstr>Multiple Taint Sources</vt:lpstr>
      <vt:lpstr>Static Taint Analysis</vt:lpstr>
      <vt:lpstr>Static Taint Analysis</vt:lpstr>
      <vt:lpstr>Path Explosion Problem</vt:lpstr>
      <vt:lpstr>Paths</vt:lpstr>
      <vt:lpstr>Paths</vt:lpstr>
      <vt:lpstr>Paths</vt:lpstr>
      <vt:lpstr>Storing results</vt:lpstr>
      <vt:lpstr>Storing by difference</vt:lpstr>
      <vt:lpstr>Storing by effects</vt:lpstr>
      <vt:lpstr>Storing by effects</vt:lpstr>
      <vt:lpstr>Slicing</vt:lpstr>
      <vt:lpstr>Slicing</vt:lpstr>
      <vt:lpstr>Data flow</vt:lpstr>
      <vt:lpstr>Symbolic Execution</vt:lpstr>
      <vt:lpstr>Symbolic Execution</vt:lpstr>
      <vt:lpstr>Symbolic Execution</vt:lpstr>
      <vt:lpstr>Abstract Interpretation</vt:lpstr>
      <vt:lpstr>Abstract Interpretation</vt:lpstr>
      <vt:lpstr>Backwards Abstract Interpretation</vt:lpstr>
      <vt:lpstr>Path constraints</vt:lpstr>
      <vt:lpstr>More complex solving</vt:lpstr>
      <vt:lpstr>Abstraction</vt:lpstr>
      <vt:lpstr>Abstraction: Functions</vt:lpstr>
      <vt:lpstr>Abstraction: APIs</vt:lpstr>
      <vt:lpstr>Abstraction: Loops</vt:lpstr>
      <vt:lpstr>Abstraction</vt:lpstr>
      <vt:lpstr>Memory</vt:lpstr>
      <vt:lpstr>Memory</vt:lpstr>
      <vt:lpstr>Memory</vt:lpstr>
      <vt:lpstr>Memory</vt:lpstr>
      <vt:lpstr>Memory</vt:lpstr>
      <vt:lpstr>Dynamic</vt:lpstr>
      <vt:lpstr>Virtualizing Packers</vt:lpstr>
      <vt:lpstr>No Intermediate Language?</vt:lpstr>
      <vt:lpstr>Principles</vt:lpstr>
      <vt:lpstr>Theoretical extensions</vt:lpstr>
      <vt:lpstr>Implementation - REvealer</vt:lpstr>
      <vt:lpstr>Special Thanks </vt:lpstr>
      <vt:lpstr>Thank you for listening!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2010-07-13T16:31:11Z</dcterms:created>
  <dcterms:modified xsi:type="dcterms:W3CDTF">2010-07-13T16:31:23Z</dcterms:modified>
</cp:coreProperties>
</file>