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9" r:id="rId5"/>
  </p:sldMasterIdLst>
  <p:notesMasterIdLst>
    <p:notesMasterId r:id="rId59"/>
  </p:notesMasterIdLst>
  <p:handoutMasterIdLst>
    <p:handoutMasterId r:id="rId60"/>
  </p:handoutMasterIdLst>
  <p:sldIdLst>
    <p:sldId id="277" r:id="rId6"/>
    <p:sldId id="322" r:id="rId7"/>
    <p:sldId id="323" r:id="rId8"/>
    <p:sldId id="278" r:id="rId9"/>
    <p:sldId id="279" r:id="rId10"/>
    <p:sldId id="280" r:id="rId11"/>
    <p:sldId id="336" r:id="rId12"/>
    <p:sldId id="281" r:id="rId13"/>
    <p:sldId id="284" r:id="rId14"/>
    <p:sldId id="285" r:id="rId15"/>
    <p:sldId id="286" r:id="rId16"/>
    <p:sldId id="287" r:id="rId17"/>
    <p:sldId id="288" r:id="rId18"/>
    <p:sldId id="289" r:id="rId19"/>
    <p:sldId id="328" r:id="rId20"/>
    <p:sldId id="290" r:id="rId21"/>
    <p:sldId id="291" r:id="rId22"/>
    <p:sldId id="292" r:id="rId23"/>
    <p:sldId id="293" r:id="rId24"/>
    <p:sldId id="294" r:id="rId25"/>
    <p:sldId id="324" r:id="rId26"/>
    <p:sldId id="332" r:id="rId27"/>
    <p:sldId id="330" r:id="rId28"/>
    <p:sldId id="331" r:id="rId29"/>
    <p:sldId id="296" r:id="rId30"/>
    <p:sldId id="299" r:id="rId31"/>
    <p:sldId id="298" r:id="rId32"/>
    <p:sldId id="300" r:id="rId33"/>
    <p:sldId id="301" r:id="rId34"/>
    <p:sldId id="302" r:id="rId35"/>
    <p:sldId id="303" r:id="rId36"/>
    <p:sldId id="305" r:id="rId37"/>
    <p:sldId id="307" r:id="rId38"/>
    <p:sldId id="308" r:id="rId39"/>
    <p:sldId id="309" r:id="rId40"/>
    <p:sldId id="310" r:id="rId41"/>
    <p:sldId id="311" r:id="rId42"/>
    <p:sldId id="325" r:id="rId43"/>
    <p:sldId id="335" r:id="rId44"/>
    <p:sldId id="327" r:id="rId45"/>
    <p:sldId id="314" r:id="rId46"/>
    <p:sldId id="315" r:id="rId47"/>
    <p:sldId id="316" r:id="rId48"/>
    <p:sldId id="337" r:id="rId49"/>
    <p:sldId id="317" r:id="rId50"/>
    <p:sldId id="338" r:id="rId51"/>
    <p:sldId id="329" r:id="rId52"/>
    <p:sldId id="319" r:id="rId53"/>
    <p:sldId id="321" r:id="rId54"/>
    <p:sldId id="320" r:id="rId55"/>
    <p:sldId id="304" r:id="rId56"/>
    <p:sldId id="333" r:id="rId57"/>
    <p:sldId id="334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2CC"/>
    <a:srgbClr val="D1D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5" autoAdjust="0"/>
    <p:restoredTop sz="82671" autoAdjust="0"/>
  </p:normalViewPr>
  <p:slideViewPr>
    <p:cSldViewPr snapToGrid="0" snapToObjects="1">
      <p:cViewPr>
        <p:scale>
          <a:sx n="75" d="100"/>
          <a:sy n="75" d="100"/>
        </p:scale>
        <p:origin x="-3082" y="-744"/>
      </p:cViewPr>
      <p:guideLst>
        <p:guide orient="horz" pos="4255"/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6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</a:t>
            </a:r>
            <a:r>
              <a:rPr lang="en-US" baseline="0" dirty="0" smtClean="0"/>
              <a:t> of Gadgets Eliminated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Dosbox</c:v>
                </c:pt>
                <c:pt idx="1">
                  <c:v>Notepad++</c:v>
                </c:pt>
                <c:pt idx="2">
                  <c:v>gzip</c:v>
                </c:pt>
                <c:pt idx="3">
                  <c:v>vpr</c:v>
                </c:pt>
                <c:pt idx="4">
                  <c:v>mdf</c:v>
                </c:pt>
                <c:pt idx="5">
                  <c:v>parser</c:v>
                </c:pt>
                <c:pt idx="6">
                  <c:v>gap</c:v>
                </c:pt>
                <c:pt idx="7">
                  <c:v>bzip2</c:v>
                </c:pt>
                <c:pt idx="8">
                  <c:v>twolf</c:v>
                </c:pt>
                <c:pt idx="9">
                  <c:v>mesa</c:v>
                </c:pt>
                <c:pt idx="10">
                  <c:v>art</c:v>
                </c:pt>
                <c:pt idx="11">
                  <c:v>equake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0.99990000000000001</c:v>
                </c:pt>
                <c:pt idx="1">
                  <c:v>0.99990000000000001</c:v>
                </c:pt>
                <c:pt idx="2">
                  <c:v>0.99970000000000003</c:v>
                </c:pt>
                <c:pt idx="3">
                  <c:v>0.99990000000000001</c:v>
                </c:pt>
                <c:pt idx="4">
                  <c:v>1</c:v>
                </c:pt>
                <c:pt idx="5">
                  <c:v>1</c:v>
                </c:pt>
                <c:pt idx="6">
                  <c:v>0.99990000000000001</c:v>
                </c:pt>
                <c:pt idx="7">
                  <c:v>0.99950000000000006</c:v>
                </c:pt>
                <c:pt idx="8">
                  <c:v>1</c:v>
                </c:pt>
                <c:pt idx="9">
                  <c:v>0.99990000000000001</c:v>
                </c:pt>
                <c:pt idx="10">
                  <c:v>1</c:v>
                </c:pt>
                <c:pt idx="11">
                  <c:v>0.99960000000000004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233152"/>
        <c:axId val="115234688"/>
      </c:barChart>
      <c:catAx>
        <c:axId val="11523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5234688"/>
        <c:crosses val="autoZero"/>
        <c:auto val="1"/>
        <c:lblAlgn val="ctr"/>
        <c:lblOffset val="100"/>
        <c:noMultiLvlLbl val="0"/>
      </c:catAx>
      <c:valAx>
        <c:axId val="115234688"/>
        <c:scaling>
          <c:orientation val="minMax"/>
          <c:max val="1"/>
          <c:min val="0.99919999999999998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11523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Windows Runtime Overhead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gzip</c:v>
                </c:pt>
                <c:pt idx="1">
                  <c:v>vpr</c:v>
                </c:pt>
                <c:pt idx="2">
                  <c:v>mcf</c:v>
                </c:pt>
                <c:pt idx="3">
                  <c:v>parser</c:v>
                </c:pt>
                <c:pt idx="4">
                  <c:v>gap</c:v>
                </c:pt>
                <c:pt idx="5">
                  <c:v>bzip2</c:v>
                </c:pt>
                <c:pt idx="6">
                  <c:v>twolf</c:v>
                </c:pt>
                <c:pt idx="7">
                  <c:v>mesa</c:v>
                </c:pt>
                <c:pt idx="8">
                  <c:v>art</c:v>
                </c:pt>
                <c:pt idx="9">
                  <c:v>equake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2E-3</c:v>
                </c:pt>
                <c:pt idx="1">
                  <c:v>6.0999999999999999E-2</c:v>
                </c:pt>
                <c:pt idx="2">
                  <c:v>0</c:v>
                </c:pt>
                <c:pt idx="3">
                  <c:v>-5.2999999999999999E-2</c:v>
                </c:pt>
                <c:pt idx="4">
                  <c:v>0.17199999999999999</c:v>
                </c:pt>
                <c:pt idx="5">
                  <c:v>4.5999999999999999E-2</c:v>
                </c:pt>
                <c:pt idx="6">
                  <c:v>3.9E-2</c:v>
                </c:pt>
                <c:pt idx="7">
                  <c:v>0.115</c:v>
                </c:pt>
                <c:pt idx="8">
                  <c:v>0</c:v>
                </c:pt>
                <c:pt idx="9">
                  <c:v>8.3000000000000004E-2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90880"/>
        <c:axId val="115725440"/>
      </c:barChart>
      <c:catAx>
        <c:axId val="115690880"/>
        <c:scaling>
          <c:orientation val="minMax"/>
        </c:scaling>
        <c:delete val="0"/>
        <c:axPos val="b"/>
        <c:numFmt formatCode="0.00%" sourceLinked="0"/>
        <c:majorTickMark val="out"/>
        <c:minorTickMark val="none"/>
        <c:tickLblPos val="low"/>
        <c:crossAx val="115725440"/>
        <c:crosses val="autoZero"/>
        <c:auto val="1"/>
        <c:lblAlgn val="ctr"/>
        <c:lblOffset val="100"/>
        <c:noMultiLvlLbl val="0"/>
      </c:catAx>
      <c:valAx>
        <c:axId val="1157254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569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Stirred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Sheet1!$A$2:$A$25</c:f>
              <c:strCache>
                <c:ptCount val="24"/>
                <c:pt idx="0">
                  <c:v>base64</c:v>
                </c:pt>
                <c:pt idx="1">
                  <c:v>cat</c:v>
                </c:pt>
                <c:pt idx="2">
                  <c:v>cksum</c:v>
                </c:pt>
                <c:pt idx="3">
                  <c:v>comm</c:v>
                </c:pt>
                <c:pt idx="4">
                  <c:v>cp</c:v>
                </c:pt>
                <c:pt idx="5">
                  <c:v>expand</c:v>
                </c:pt>
                <c:pt idx="6">
                  <c:v>factor</c:v>
                </c:pt>
                <c:pt idx="7">
                  <c:v>fold</c:v>
                </c:pt>
                <c:pt idx="8">
                  <c:v>head</c:v>
                </c:pt>
                <c:pt idx="9">
                  <c:v>join</c:v>
                </c:pt>
                <c:pt idx="10">
                  <c:v>ls</c:v>
                </c:pt>
                <c:pt idx="11">
                  <c:v>md5sum</c:v>
                </c:pt>
                <c:pt idx="12">
                  <c:v>nl</c:v>
                </c:pt>
                <c:pt idx="13">
                  <c:v>od</c:v>
                </c:pt>
                <c:pt idx="14">
                  <c:v>paste</c:v>
                </c:pt>
                <c:pt idx="15">
                  <c:v>sha1sum</c:v>
                </c:pt>
                <c:pt idx="16">
                  <c:v>sha224sum</c:v>
                </c:pt>
                <c:pt idx="17">
                  <c:v>sha256sum</c:v>
                </c:pt>
                <c:pt idx="18">
                  <c:v>sha384sum</c:v>
                </c:pt>
                <c:pt idx="19">
                  <c:v>sha512sum</c:v>
                </c:pt>
                <c:pt idx="20">
                  <c:v>shred</c:v>
                </c:pt>
                <c:pt idx="21">
                  <c:v>shuf</c:v>
                </c:pt>
                <c:pt idx="22">
                  <c:v>unexpand</c:v>
                </c:pt>
                <c:pt idx="23">
                  <c:v>wc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-0.122</c:v>
                </c:pt>
                <c:pt idx="1">
                  <c:v>-1.7000000000000001E-2</c:v>
                </c:pt>
                <c:pt idx="2">
                  <c:v>8.0000000000000002E-3</c:v>
                </c:pt>
                <c:pt idx="3">
                  <c:v>2.5999999999999999E-2</c:v>
                </c:pt>
                <c:pt idx="4">
                  <c:v>-3.5000000000000003E-2</c:v>
                </c:pt>
                <c:pt idx="5">
                  <c:v>0.03</c:v>
                </c:pt>
                <c:pt idx="6">
                  <c:v>5.0000000000000001E-3</c:v>
                </c:pt>
                <c:pt idx="7">
                  <c:v>2.4E-2</c:v>
                </c:pt>
                <c:pt idx="8">
                  <c:v>7.0000000000000001E-3</c:v>
                </c:pt>
                <c:pt idx="9">
                  <c:v>0.03</c:v>
                </c:pt>
                <c:pt idx="10">
                  <c:v>2E-3</c:v>
                </c:pt>
                <c:pt idx="11">
                  <c:v>1.2E-2</c:v>
                </c:pt>
                <c:pt idx="12">
                  <c:v>2E-3</c:v>
                </c:pt>
                <c:pt idx="13">
                  <c:v>1.7999999999999999E-2</c:v>
                </c:pt>
                <c:pt idx="14">
                  <c:v>2.5999999999999999E-2</c:v>
                </c:pt>
                <c:pt idx="15">
                  <c:v>1.2E-2</c:v>
                </c:pt>
                <c:pt idx="16">
                  <c:v>2E-3</c:v>
                </c:pt>
                <c:pt idx="17">
                  <c:v>4.0000000000000001E-3</c:v>
                </c:pt>
                <c:pt idx="18">
                  <c:v>0.01</c:v>
                </c:pt>
                <c:pt idx="19">
                  <c:v>8.0000000000000002E-3</c:v>
                </c:pt>
                <c:pt idx="20">
                  <c:v>4.5999999999999999E-2</c:v>
                </c:pt>
                <c:pt idx="21">
                  <c:v>-2.5000000000000001E-2</c:v>
                </c:pt>
                <c:pt idx="22">
                  <c:v>-6.0000000000000001E-3</c:v>
                </c:pt>
                <c:pt idx="23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92480"/>
        <c:axId val="115131136"/>
      </c:barChart>
      <c:catAx>
        <c:axId val="115092480"/>
        <c:scaling>
          <c:orientation val="minMax"/>
        </c:scaling>
        <c:delete val="0"/>
        <c:axPos val="b"/>
        <c:numFmt formatCode="0.00%" sourceLinked="0"/>
        <c:majorTickMark val="out"/>
        <c:minorTickMark val="none"/>
        <c:tickLblPos val="low"/>
        <c:crossAx val="115131136"/>
        <c:crosses val="autoZero"/>
        <c:auto val="1"/>
        <c:lblAlgn val="ctr"/>
        <c:lblOffset val="100"/>
        <c:noMultiLvlLbl val="0"/>
      </c:catAx>
      <c:valAx>
        <c:axId val="115131136"/>
        <c:scaling>
          <c:orientation val="minMax"/>
          <c:max val="5.000000000000001E-2"/>
          <c:min val="-0.15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5092480"/>
        <c:crosses val="autoZero"/>
        <c:crossBetween val="between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Sheet1!$A$2:$A$22</c:f>
              <c:strCache>
                <c:ptCount val="21"/>
                <c:pt idx="0">
                  <c:v>gzip     </c:v>
                </c:pt>
                <c:pt idx="1">
                  <c:v>vpr      </c:v>
                </c:pt>
                <c:pt idx="2">
                  <c:v>mcf      </c:v>
                </c:pt>
                <c:pt idx="3">
                  <c:v>gap      </c:v>
                </c:pt>
                <c:pt idx="4">
                  <c:v>bzip2    </c:v>
                </c:pt>
                <c:pt idx="5">
                  <c:v>twolf    </c:v>
                </c:pt>
                <c:pt idx="6">
                  <c:v>mesa     </c:v>
                </c:pt>
                <c:pt idx="7">
                  <c:v>art      </c:v>
                </c:pt>
                <c:pt idx="8">
                  <c:v>equake   </c:v>
                </c:pt>
                <c:pt idx="9">
                  <c:v>gcc      </c:v>
                </c:pt>
                <c:pt idx="10">
                  <c:v>g++      </c:v>
                </c:pt>
                <c:pt idx="11">
                  <c:v>jar      </c:v>
                </c:pt>
                <c:pt idx="12">
                  <c:v>objcopy  </c:v>
                </c:pt>
                <c:pt idx="13">
                  <c:v>size     </c:v>
                </c:pt>
                <c:pt idx="14">
                  <c:v>strings  </c:v>
                </c:pt>
                <c:pt idx="15">
                  <c:v>as       </c:v>
                </c:pt>
                <c:pt idx="16">
                  <c:v>ar       </c:v>
                </c:pt>
                <c:pt idx="17">
                  <c:v>whetstone</c:v>
                </c:pt>
                <c:pt idx="18">
                  <c:v>linpack  </c:v>
                </c:pt>
                <c:pt idx="19">
                  <c:v>pi_ccs5  </c:v>
                </c:pt>
                <c:pt idx="20">
                  <c:v>md5      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1.5999999999999945E-2</c:v>
                </c:pt>
                <c:pt idx="1">
                  <c:v>-8.2000000000000031E-2</c:v>
                </c:pt>
                <c:pt idx="2">
                  <c:v>9.2999999999999972E-2</c:v>
                </c:pt>
                <c:pt idx="3">
                  <c:v>2.7000000000000027E-2</c:v>
                </c:pt>
                <c:pt idx="4">
                  <c:v>9.2999999999999972E-2</c:v>
                </c:pt>
                <c:pt idx="5">
                  <c:v>4.2999999999999969E-2</c:v>
                </c:pt>
                <c:pt idx="6">
                  <c:v>-1.2000000000000028E-2</c:v>
                </c:pt>
                <c:pt idx="7">
                  <c:v>-0.01</c:v>
                </c:pt>
                <c:pt idx="8">
                  <c:v>1.2999999999999972E-2</c:v>
                </c:pt>
                <c:pt idx="9">
                  <c:v>3.4000000000000058E-2</c:v>
                </c:pt>
                <c:pt idx="10">
                  <c:v>2.0999999999999942E-2</c:v>
                </c:pt>
                <c:pt idx="11">
                  <c:v>2.5999999999999943E-2</c:v>
                </c:pt>
                <c:pt idx="12">
                  <c:v>3.5999999999999942E-2</c:v>
                </c:pt>
                <c:pt idx="13">
                  <c:v>8.9000000000000051E-2</c:v>
                </c:pt>
                <c:pt idx="14">
                  <c:v>3.7999999999999971E-2</c:v>
                </c:pt>
                <c:pt idx="15">
                  <c:v>0.16</c:v>
                </c:pt>
                <c:pt idx="16">
                  <c:v>-7.7999999999999972E-2</c:v>
                </c:pt>
                <c:pt idx="17">
                  <c:v>-9.9999999999994321E-4</c:v>
                </c:pt>
                <c:pt idx="18">
                  <c:v>-2.0000000000000282E-3</c:v>
                </c:pt>
                <c:pt idx="19">
                  <c:v>1.4000000000000058E-2</c:v>
                </c:pt>
                <c:pt idx="20">
                  <c:v>5.5E-2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509248"/>
        <c:axId val="173523328"/>
      </c:barChart>
      <c:catAx>
        <c:axId val="173509248"/>
        <c:scaling>
          <c:orientation val="minMax"/>
        </c:scaling>
        <c:delete val="0"/>
        <c:axPos val="b"/>
        <c:majorTickMark val="out"/>
        <c:minorTickMark val="none"/>
        <c:tickLblPos val="low"/>
        <c:crossAx val="173523328"/>
        <c:crosses val="autoZero"/>
        <c:auto val="1"/>
        <c:lblAlgn val="ctr"/>
        <c:lblOffset val="100"/>
        <c:noMultiLvlLbl val="0"/>
      </c:catAx>
      <c:valAx>
        <c:axId val="173523328"/>
        <c:scaling>
          <c:orientation val="minMax"/>
          <c:max val="0.16000000000000003"/>
          <c:min val="-8.0000000000000016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3509248"/>
        <c:crosses val="autoZero"/>
        <c:crossBetween val="between"/>
        <c:majorUnit val="4.0000000000000008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Stirred</c:v>
                </c:pt>
              </c:strCache>
            </c:strRef>
          </c:tx>
          <c:spPr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Sheet1!$A$2:$A$25</c:f>
              <c:strCache>
                <c:ptCount val="24"/>
                <c:pt idx="0">
                  <c:v>base64</c:v>
                </c:pt>
                <c:pt idx="1">
                  <c:v>cat</c:v>
                </c:pt>
                <c:pt idx="2">
                  <c:v>cksum</c:v>
                </c:pt>
                <c:pt idx="3">
                  <c:v>comm</c:v>
                </c:pt>
                <c:pt idx="4">
                  <c:v>cp</c:v>
                </c:pt>
                <c:pt idx="5">
                  <c:v>expand</c:v>
                </c:pt>
                <c:pt idx="6">
                  <c:v>factor</c:v>
                </c:pt>
                <c:pt idx="7">
                  <c:v>fold</c:v>
                </c:pt>
                <c:pt idx="8">
                  <c:v>head</c:v>
                </c:pt>
                <c:pt idx="9">
                  <c:v>join</c:v>
                </c:pt>
                <c:pt idx="10">
                  <c:v>ls</c:v>
                </c:pt>
                <c:pt idx="11">
                  <c:v>md5sum</c:v>
                </c:pt>
                <c:pt idx="12">
                  <c:v>nl</c:v>
                </c:pt>
                <c:pt idx="13">
                  <c:v>od</c:v>
                </c:pt>
                <c:pt idx="14">
                  <c:v>paste</c:v>
                </c:pt>
                <c:pt idx="15">
                  <c:v>sha1sum</c:v>
                </c:pt>
                <c:pt idx="16">
                  <c:v>sha224sum</c:v>
                </c:pt>
                <c:pt idx="17">
                  <c:v>sha256sum</c:v>
                </c:pt>
                <c:pt idx="18">
                  <c:v>sha384sum</c:v>
                </c:pt>
                <c:pt idx="19">
                  <c:v>sha512sum</c:v>
                </c:pt>
                <c:pt idx="20">
                  <c:v>shred</c:v>
                </c:pt>
                <c:pt idx="21">
                  <c:v>shuf</c:v>
                </c:pt>
                <c:pt idx="22">
                  <c:v>unexpand</c:v>
                </c:pt>
                <c:pt idx="23">
                  <c:v>wc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-0.122</c:v>
                </c:pt>
                <c:pt idx="1">
                  <c:v>-1.7000000000000001E-2</c:v>
                </c:pt>
                <c:pt idx="2">
                  <c:v>8.0000000000000002E-3</c:v>
                </c:pt>
                <c:pt idx="3">
                  <c:v>2.5999999999999999E-2</c:v>
                </c:pt>
                <c:pt idx="4">
                  <c:v>-3.5000000000000003E-2</c:v>
                </c:pt>
                <c:pt idx="5">
                  <c:v>0.03</c:v>
                </c:pt>
                <c:pt idx="6">
                  <c:v>5.0000000000000001E-3</c:v>
                </c:pt>
                <c:pt idx="7">
                  <c:v>2.4E-2</c:v>
                </c:pt>
                <c:pt idx="8">
                  <c:v>7.0000000000000001E-3</c:v>
                </c:pt>
                <c:pt idx="9">
                  <c:v>0.03</c:v>
                </c:pt>
                <c:pt idx="10">
                  <c:v>2E-3</c:v>
                </c:pt>
                <c:pt idx="11">
                  <c:v>1.2E-2</c:v>
                </c:pt>
                <c:pt idx="12">
                  <c:v>2E-3</c:v>
                </c:pt>
                <c:pt idx="13">
                  <c:v>1.7999999999999999E-2</c:v>
                </c:pt>
                <c:pt idx="14">
                  <c:v>2.5999999999999999E-2</c:v>
                </c:pt>
                <c:pt idx="15">
                  <c:v>1.2E-2</c:v>
                </c:pt>
                <c:pt idx="16">
                  <c:v>2E-3</c:v>
                </c:pt>
                <c:pt idx="17">
                  <c:v>4.0000000000000001E-3</c:v>
                </c:pt>
                <c:pt idx="18">
                  <c:v>0.01</c:v>
                </c:pt>
                <c:pt idx="19">
                  <c:v>8.0000000000000002E-3</c:v>
                </c:pt>
                <c:pt idx="20">
                  <c:v>4.5999999999999999E-2</c:v>
                </c:pt>
                <c:pt idx="21">
                  <c:v>-2.5000000000000001E-2</c:v>
                </c:pt>
                <c:pt idx="22">
                  <c:v>-6.0000000000000001E-3</c:v>
                </c:pt>
                <c:pt idx="23">
                  <c:v>1.2E-2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Unstirred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base64</c:v>
                </c:pt>
                <c:pt idx="1">
                  <c:v>cat</c:v>
                </c:pt>
                <c:pt idx="2">
                  <c:v>cksum</c:v>
                </c:pt>
                <c:pt idx="3">
                  <c:v>comm</c:v>
                </c:pt>
                <c:pt idx="4">
                  <c:v>cp</c:v>
                </c:pt>
                <c:pt idx="5">
                  <c:v>expand</c:v>
                </c:pt>
                <c:pt idx="6">
                  <c:v>factor</c:v>
                </c:pt>
                <c:pt idx="7">
                  <c:v>fold</c:v>
                </c:pt>
                <c:pt idx="8">
                  <c:v>head</c:v>
                </c:pt>
                <c:pt idx="9">
                  <c:v>join</c:v>
                </c:pt>
                <c:pt idx="10">
                  <c:v>ls</c:v>
                </c:pt>
                <c:pt idx="11">
                  <c:v>md5sum</c:v>
                </c:pt>
                <c:pt idx="12">
                  <c:v>nl</c:v>
                </c:pt>
                <c:pt idx="13">
                  <c:v>od</c:v>
                </c:pt>
                <c:pt idx="14">
                  <c:v>paste</c:v>
                </c:pt>
                <c:pt idx="15">
                  <c:v>sha1sum</c:v>
                </c:pt>
                <c:pt idx="16">
                  <c:v>sha224sum</c:v>
                </c:pt>
                <c:pt idx="17">
                  <c:v>sha256sum</c:v>
                </c:pt>
                <c:pt idx="18">
                  <c:v>sha384sum</c:v>
                </c:pt>
                <c:pt idx="19">
                  <c:v>sha512sum</c:v>
                </c:pt>
                <c:pt idx="20">
                  <c:v>shred</c:v>
                </c:pt>
                <c:pt idx="21">
                  <c:v>shuf</c:v>
                </c:pt>
                <c:pt idx="22">
                  <c:v>unexpand</c:v>
                </c:pt>
                <c:pt idx="23">
                  <c:v>wc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7.0000000000000001E-3</c:v>
                </c:pt>
                <c:pt idx="1">
                  <c:v>-2.3E-2</c:v>
                </c:pt>
                <c:pt idx="2">
                  <c:v>-1E-3</c:v>
                </c:pt>
                <c:pt idx="3">
                  <c:v>-2E-3</c:v>
                </c:pt>
                <c:pt idx="4">
                  <c:v>-0.14499999999999999</c:v>
                </c:pt>
                <c:pt idx="5">
                  <c:v>3.0000000000000001E-3</c:v>
                </c:pt>
                <c:pt idx="6">
                  <c:v>8.0000000000000002E-3</c:v>
                </c:pt>
                <c:pt idx="7">
                  <c:v>2E-3</c:v>
                </c:pt>
                <c:pt idx="8">
                  <c:v>-1E-3</c:v>
                </c:pt>
                <c:pt idx="9">
                  <c:v>1E-3</c:v>
                </c:pt>
                <c:pt idx="10">
                  <c:v>-3.4000000000000002E-2</c:v>
                </c:pt>
                <c:pt idx="11">
                  <c:v>-2E-3</c:v>
                </c:pt>
                <c:pt idx="12">
                  <c:v>2.3E-2</c:v>
                </c:pt>
                <c:pt idx="13">
                  <c:v>-3.2000000000000001E-2</c:v>
                </c:pt>
                <c:pt idx="14">
                  <c:v>-8.9999999999999993E-3</c:v>
                </c:pt>
                <c:pt idx="15">
                  <c:v>-0.01</c:v>
                </c:pt>
                <c:pt idx="16">
                  <c:v>-7.0000000000000001E-3</c:v>
                </c:pt>
                <c:pt idx="17">
                  <c:v>2E-3</c:v>
                </c:pt>
                <c:pt idx="18">
                  <c:v>4.0000000000000001E-3</c:v>
                </c:pt>
                <c:pt idx="19">
                  <c:v>8.0000000000000002E-3</c:v>
                </c:pt>
                <c:pt idx="20">
                  <c:v>2.5999999999999999E-2</c:v>
                </c:pt>
                <c:pt idx="21">
                  <c:v>8.9999999999999993E-3</c:v>
                </c:pt>
                <c:pt idx="22">
                  <c:v>-4.3999999999999997E-2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29472"/>
        <c:axId val="176735360"/>
      </c:barChart>
      <c:catAx>
        <c:axId val="176729472"/>
        <c:scaling>
          <c:orientation val="minMax"/>
        </c:scaling>
        <c:delete val="0"/>
        <c:axPos val="b"/>
        <c:numFmt formatCode="0.00%" sourceLinked="0"/>
        <c:majorTickMark val="out"/>
        <c:minorTickMark val="none"/>
        <c:tickLblPos val="low"/>
        <c:crossAx val="176735360"/>
        <c:crosses val="autoZero"/>
        <c:auto val="1"/>
        <c:lblAlgn val="ctr"/>
        <c:lblOffset val="100"/>
        <c:noMultiLvlLbl val="0"/>
      </c:catAx>
      <c:valAx>
        <c:axId val="176735360"/>
        <c:scaling>
          <c:orientation val="minMax"/>
          <c:max val="4.0000000000000008E-2"/>
          <c:min val="-0.16000000000000003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6729472"/>
        <c:crosses val="autoZero"/>
        <c:crossBetween val="between"/>
        <c:majorUnit val="4.0000000000000008E-2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B6B31-13DB-C747-BEC9-ACDD7222858D}" type="datetimeFigureOut">
              <a:rPr lang="en-US" smtClean="0">
                <a:latin typeface="Arial"/>
                <a:cs typeface="Arial"/>
              </a:rPr>
              <a:pPr/>
              <a:t>7/2/2014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BB84-3172-8D44-8972-D3E98A9951F8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138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BE45AFC9-A905-5F44-A1EA-077C56CFE383}" type="datetimeFigureOut">
              <a:rPr lang="en-US" smtClean="0"/>
              <a:pPr/>
              <a:t>7/2/2014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13E1F6D1-47F8-F249-A1AE-E5301C431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1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7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A690-50EF-40D0-BE49-B1FD393B43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5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57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2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8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52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7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6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F6D1-47F8-F249-A1AE-E5301C4316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5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5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60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9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09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09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80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6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1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5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81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1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3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19C4-A820-4DEB-B988-3B0829245D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6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741" y="2305905"/>
            <a:ext cx="8046519" cy="1572230"/>
          </a:xfrm>
          <a:effectLst/>
        </p:spPr>
        <p:txBody>
          <a:bodyPr>
            <a:noAutofit/>
          </a:bodyPr>
          <a:lstStyle>
            <a:lvl1pPr algn="ctr">
              <a:defRPr sz="4500" b="0">
                <a:solidFill>
                  <a:srgbClr val="822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741" y="4103680"/>
            <a:ext cx="8046519" cy="648532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 rot="5400000">
            <a:off x="8938258" y="2034540"/>
            <a:ext cx="182880" cy="2286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 userDrawn="1"/>
        </p:nvSpPr>
        <p:spPr>
          <a:xfrm rot="10800000">
            <a:off x="0" y="2057400"/>
            <a:ext cx="228600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-1" y="5432727"/>
            <a:ext cx="86868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 userDrawn="1"/>
        </p:nvSpPr>
        <p:spPr>
          <a:xfrm rot="10800000">
            <a:off x="0" y="5889927"/>
            <a:ext cx="228600" cy="118872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0" hasCustomPrompt="1"/>
          </p:nvPr>
        </p:nvSpPr>
        <p:spPr>
          <a:xfrm>
            <a:off x="2184085" y="5432727"/>
            <a:ext cx="3878047" cy="36472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16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Name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459339" y="5500826"/>
            <a:ext cx="1724747" cy="292388"/>
          </a:xfrm>
          <a:prstGeom prst="rect">
            <a:avLst/>
          </a:prstGeom>
          <a:noFill/>
        </p:spPr>
        <p:txBody>
          <a:bodyPr wrap="square" lIns="0" bIns="0" rtlCol="0" anchor="b" anchorCtr="0">
            <a:spAutoFit/>
          </a:bodyPr>
          <a:lstStyle/>
          <a:p>
            <a:r>
              <a:rPr lang="en-US" sz="1600" b="0" i="0" dirty="0" smtClean="0">
                <a:solidFill>
                  <a:schemeClr val="bg2"/>
                </a:solidFill>
                <a:latin typeface="Arial"/>
                <a:cs typeface="Arial"/>
              </a:rPr>
              <a:t>PRESENTED BY:</a:t>
            </a:r>
            <a:endParaRPr lang="en-US" sz="1600" b="0" i="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943264" y="5432727"/>
            <a:ext cx="2562594" cy="360487"/>
          </a:xfrm>
        </p:spPr>
        <p:txBody>
          <a:bodyPr lIns="0" tIns="0" rIns="0" bIns="0" anchor="b" anchorCtr="0">
            <a:normAutofit/>
          </a:bodyPr>
          <a:lstStyle>
            <a:lvl1pPr algn="r">
              <a:buFontTx/>
              <a:buNone/>
              <a:defRPr sz="1400" cap="all" spc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 GOES HERE</a:t>
            </a:r>
            <a:endParaRPr lang="en-US" dirty="0"/>
          </a:p>
        </p:txBody>
      </p:sp>
      <p:sp>
        <p:nvSpPr>
          <p:cNvPr id="30" name="Footer Placeholder 4"/>
          <p:cNvSpPr txBox="1">
            <a:spLocks/>
          </p:cNvSpPr>
          <p:nvPr userDrawn="1"/>
        </p:nvSpPr>
        <p:spPr>
          <a:xfrm>
            <a:off x="459339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Mandiant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7" name="Picture 16" descr="Mandiant_title ba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11430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607857"/>
            <a:ext cx="9144000" cy="16497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0" y="4257575"/>
            <a:ext cx="228600" cy="18288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 userDrawn="1"/>
        </p:nvSpPr>
        <p:spPr>
          <a:xfrm rot="5400000">
            <a:off x="8938260" y="4234715"/>
            <a:ext cx="182880" cy="2286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642885"/>
            <a:ext cx="7315199" cy="1572230"/>
          </a:xfrm>
          <a:effectLst/>
        </p:spPr>
        <p:txBody>
          <a:bodyPr anchor="ctr" anchorCtr="0">
            <a:noAutofit/>
          </a:bodyPr>
          <a:lstStyle>
            <a:lvl1pPr algn="ctr">
              <a:defRPr sz="26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5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448"/>
            <a:ext cx="8229600" cy="4864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Mandiant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304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3" name="Picture 22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4" name="Right Triangle 13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Mandiant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384"/>
            <a:ext cx="4040188" cy="394177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30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384"/>
            <a:ext cx="4041775" cy="394177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4" name="Picture 23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6" name="Right Triangle 15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Mandiant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2" name="Picture 21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2" name="Right Triangle 11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Mandiant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5400000">
            <a:off x="8938258" y="2034540"/>
            <a:ext cx="182880" cy="22860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0" y="2057400"/>
            <a:ext cx="228600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andiant_title ba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1143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548741" y="2305905"/>
            <a:ext cx="8046519" cy="157223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8224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48741" y="4103680"/>
            <a:ext cx="8046519" cy="64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b="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59339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Mandiant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1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9144000" cy="1143000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>
          <a:xfrm rot="5400000">
            <a:off x="8938259" y="1208404"/>
            <a:ext cx="182880" cy="22860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0" y="1231265"/>
            <a:ext cx="228601" cy="182880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880" y="1466448"/>
            <a:ext cx="7306919" cy="4864512"/>
          </a:xfrm>
        </p:spPr>
        <p:txBody>
          <a:bodyPr anchor="ctr" anchorCtr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92" y="6410622"/>
            <a:ext cx="20615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5E8E4241-3A02-CC46-B36E-7394D8EDC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2328"/>
            <a:ext cx="8229600" cy="914400"/>
          </a:xfrm>
          <a:effectLst/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3" name="Picture 12" descr="Mandiant_logo_K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21032"/>
            <a:ext cx="1566725" cy="237752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36235" y="6410622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Mandiant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Corporation. All rights reserved.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45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658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58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kern="1200">
          <a:solidFill>
            <a:srgbClr val="8224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rgbClr val="37424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rgbClr val="37424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658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58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6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kern="1200">
          <a:solidFill>
            <a:srgbClr val="8224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rgbClr val="37424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rgbClr val="37424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37424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lare-on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17" y="1842347"/>
            <a:ext cx="8046519" cy="23880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X86 Binary Rewriting</a:t>
            </a:r>
            <a:br>
              <a:rPr lang="en-US" sz="5400" dirty="0" smtClean="0"/>
            </a:br>
            <a:r>
              <a:rPr lang="en-US" sz="3200" dirty="0" smtClean="0"/>
              <a:t>Many Binaries. Such Secure. Wow.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84085" y="5466595"/>
            <a:ext cx="3878047" cy="364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Richard Wartell (@</a:t>
            </a:r>
            <a:r>
              <a:rPr lang="en-US" sz="3200" b="1" dirty="0" err="1" smtClean="0"/>
              <a:t>wartortell</a:t>
            </a:r>
            <a:r>
              <a:rPr lang="en-US" sz="3200" b="1" dirty="0" smtClean="0"/>
              <a:t>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06/29/14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</a:t>
            </a:fld>
            <a:endParaRPr lang="en-US"/>
          </a:p>
        </p:txBody>
      </p:sp>
      <p:pic>
        <p:nvPicPr>
          <p:cNvPr id="3074" name="Picture 2" descr="C:\Users\Administrator\Downloads\wartortell_pro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168" y="5466595"/>
            <a:ext cx="375552" cy="39885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ownloads\danland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21" y="6071208"/>
            <a:ext cx="1286123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ownloads\27e05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02" y="6061387"/>
            <a:ext cx="563934" cy="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ocuments\GitHub\Reversing_Challenges\Coin\FLARE Assets\FLARE Assets\_logo\logo_large_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92" y="6147882"/>
            <a:ext cx="1208601" cy="52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ROP is one example of a broad class of attacks that require attackers to know or predict the location of binary features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ROP Defense Strategy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3657600"/>
            <a:ext cx="8382000" cy="2590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/>
              <a:t>Defense </a:t>
            </a:r>
            <a:r>
              <a:rPr lang="en-US" sz="3600" b="1" u="sng" dirty="0" smtClean="0"/>
              <a:t>Goal</a:t>
            </a:r>
          </a:p>
          <a:p>
            <a:pPr algn="ctr"/>
            <a:r>
              <a:rPr lang="en-US" sz="3600" dirty="0" smtClean="0"/>
              <a:t>Frustrate </a:t>
            </a:r>
            <a:r>
              <a:rPr lang="en-US" sz="3600" dirty="0"/>
              <a:t>such attacks by </a:t>
            </a:r>
            <a:r>
              <a:rPr lang="en-US" sz="3600" dirty="0" smtClean="0"/>
              <a:t>randomizing feature space </a:t>
            </a:r>
            <a:r>
              <a:rPr lang="en-US" sz="3600" dirty="0"/>
              <a:t>or removing </a:t>
            </a:r>
            <a:r>
              <a:rPr lang="en-US" sz="3600" dirty="0" smtClean="0"/>
              <a:t>features</a:t>
            </a:r>
            <a:endParaRPr lang="en-US" sz="36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920" y="1466448"/>
            <a:ext cx="5262880" cy="4864512"/>
          </a:xfrm>
        </p:spPr>
        <p:txBody>
          <a:bodyPr/>
          <a:lstStyle/>
          <a:p>
            <a:r>
              <a:rPr lang="en-US" sz="2800" dirty="0" smtClean="0"/>
              <a:t>Control the machine code instructions</a:t>
            </a:r>
            <a:r>
              <a:rPr lang="en-US" sz="2800" dirty="0"/>
              <a:t> </a:t>
            </a:r>
            <a:r>
              <a:rPr lang="en-US" sz="2800" dirty="0" smtClean="0"/>
              <a:t>used in compilation (</a:t>
            </a:r>
            <a:r>
              <a:rPr lang="en-US" sz="2800" dirty="0" err="1" smtClean="0"/>
              <a:t>Gfree</a:t>
            </a:r>
            <a:r>
              <a:rPr lang="en-US" sz="2800" dirty="0" smtClean="0"/>
              <a:t> [2] and </a:t>
            </a:r>
            <a:r>
              <a:rPr lang="en-US" sz="2800" dirty="0" err="1" smtClean="0"/>
              <a:t>Returnless</a:t>
            </a:r>
            <a:r>
              <a:rPr lang="en-US" sz="2800" dirty="0" smtClean="0"/>
              <a:t> [3])</a:t>
            </a:r>
          </a:p>
          <a:p>
            <a:pPr lvl="1"/>
            <a:r>
              <a:rPr lang="en-US" sz="2400" dirty="0" smtClean="0"/>
              <a:t>Use no return instructions</a:t>
            </a:r>
          </a:p>
          <a:p>
            <a:pPr lvl="1"/>
            <a:r>
              <a:rPr lang="en-US" sz="2400" dirty="0" smtClean="0"/>
              <a:t>Avoid gadget </a:t>
            </a:r>
            <a:r>
              <a:rPr lang="en-US" sz="2400" dirty="0" err="1" smtClean="0"/>
              <a:t>opcodes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800" dirty="0" smtClean="0"/>
              <a:t>Hardens against ROP</a:t>
            </a:r>
          </a:p>
          <a:p>
            <a:r>
              <a:rPr lang="en-US" sz="2800" dirty="0" smtClean="0"/>
              <a:t>Requires code producer cooperation</a:t>
            </a:r>
          </a:p>
          <a:p>
            <a:pPr lvl="1"/>
            <a:r>
              <a:rPr lang="en-US" sz="2400" dirty="0" smtClean="0"/>
              <a:t>Legacy binaries unsupported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Anti-</a:t>
            </a:r>
            <a:r>
              <a:rPr lang="en-US" sz="3600" dirty="0" err="1" smtClean="0"/>
              <a:t>RoP</a:t>
            </a:r>
            <a:r>
              <a:rPr lang="en-US" sz="3600" dirty="0" smtClean="0"/>
              <a:t> Compilers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880" y="1366520"/>
            <a:ext cx="2850906" cy="2072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let rec merge = function </a:t>
            </a:r>
            <a:endParaRPr lang="en-US" sz="16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|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list, [] </a:t>
            </a:r>
            <a:endParaRPr lang="en-US" sz="16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|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[],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list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-&gt; list </a:t>
            </a:r>
            <a:endParaRPr lang="en-US" sz="16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|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h1::t1, h2::t2 -&gt; </a:t>
            </a:r>
            <a:endParaRPr lang="en-US" sz="16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if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h1 &lt;= h2 then </a:t>
            </a:r>
            <a:endParaRPr lang="en-US" sz="16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  h1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 :: merge (t1, h2::t2)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else 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 h2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 :: merge (h1::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t1, t2);;</a:t>
            </a:r>
            <a:endParaRPr lang="en-US" sz="16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732280" y="351536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746934" y="511556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4434" y="3972560"/>
            <a:ext cx="22098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Gadget-removing Compiler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280" y="5572760"/>
            <a:ext cx="185810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Gadget-free Binary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834662"/>
            <a:ext cx="2438401" cy="4478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8177" y="4103077"/>
            <a:ext cx="1982624" cy="2101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3357266" y="1466448"/>
            <a:ext cx="5329534" cy="4864512"/>
          </a:xfrm>
        </p:spPr>
        <p:txBody>
          <a:bodyPr/>
          <a:lstStyle/>
          <a:p>
            <a:r>
              <a:rPr lang="en-US" sz="3200" dirty="0" smtClean="0"/>
              <a:t>ASLR randomizes the image base</a:t>
            </a:r>
            <a:r>
              <a:rPr lang="en-US" sz="3200" dirty="0"/>
              <a:t> </a:t>
            </a:r>
            <a:r>
              <a:rPr lang="en-US" sz="3200" dirty="0" smtClean="0"/>
              <a:t>of each library</a:t>
            </a:r>
          </a:p>
          <a:p>
            <a:pPr lvl="1"/>
            <a:r>
              <a:rPr lang="en-US" sz="2800" dirty="0" smtClean="0"/>
              <a:t>Gadgets hard to predict</a:t>
            </a:r>
          </a:p>
          <a:p>
            <a:pPr lvl="1"/>
            <a:r>
              <a:rPr lang="en-US" sz="2800" dirty="0" smtClean="0"/>
              <a:t>With the right gadgets you can calculate your offset</a:t>
            </a:r>
          </a:p>
          <a:p>
            <a:pPr lvl="1"/>
            <a:r>
              <a:rPr lang="en-US" sz="2800" dirty="0" smtClean="0"/>
              <a:t>Brute force attacks still possible [4]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ASLR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1" y="2642088"/>
            <a:ext cx="461665" cy="29205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b="1" dirty="0" smtClean="0"/>
              <a:t>Virtual Address Space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1" y="601974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2</a:t>
            </a:r>
            <a:r>
              <a:rPr lang="en-US" u="sng" baseline="30000" dirty="0" smtClean="0"/>
              <a:t>0</a:t>
            </a:r>
            <a:endParaRPr lang="en-US" u="sng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1" y="154153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2</a:t>
            </a:r>
            <a:r>
              <a:rPr lang="en-US" u="sng" baseline="30000" dirty="0" smtClean="0"/>
              <a:t>32</a:t>
            </a:r>
            <a:endParaRPr lang="en-US" u="sng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711009" y="5709139"/>
            <a:ext cx="1727391" cy="15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11010" y="5550877"/>
            <a:ext cx="1727391" cy="152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11009" y="5246077"/>
            <a:ext cx="1727391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11009" y="5077544"/>
            <a:ext cx="1727391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11009" y="4907559"/>
            <a:ext cx="1727391" cy="15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82397" y="4103077"/>
            <a:ext cx="237003" cy="21013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 smtClean="0"/>
              <a:t>User  Address  Space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608177" y="1987062"/>
            <a:ext cx="1982624" cy="21160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582397" y="1987062"/>
            <a:ext cx="237003" cy="2116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dirty="0" smtClean="0"/>
              <a:t>Sys. Address Space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711009" y="5398477"/>
            <a:ext cx="1727391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6771 0.01968 C 0.08299 0.02384 0.09167 0.03009 0.09167 0.03657 C 0.09167 0.04398 0.08299 0.05 0.06771 0.05394 L -3.33333E-6 0.0740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6788 -0.03148 C -0.08316 -0.03819 -0.09166 -0.04814 -0.09166 -0.05833 C -0.09166 -0.07013 -0.08316 -0.07939 -0.06788 -0.08611 L -3.33333E-6 -0.1173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55 L 0.04914 0.02963 C 0.06042 0.03519 0.06667 0.04352 0.06667 0.05255 C 0.06667 0.06227 0.06042 0.07014 0.04914 0.07593 L -3.33333E-6 0.10255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55 L -0.06163 0.01644 C -0.07569 0.01968 -0.08333 0.02477 -0.08333 0.0294 C -0.08333 0.03473 -0.07569 0.03936 -0.06163 0.0426 L -3.33333E-6 0.05811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6146 -0.01134 C 0.07552 -0.01366 0.08334 -0.01713 0.08334 -0.02083 C 0.08334 -0.025 0.07552 -0.02847 0.06146 -0.03078 L -3.33333E-6 -0.0419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62 L -0.0493 -0.04027 C -0.06059 -0.04907 -0.06666 -0.06203 -0.06666 -0.07569 C -0.06666 -0.0912 -0.06059 -0.1037 -0.0493 -0.1125 L -3.33333E-6 -0.15393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240" y="1466448"/>
            <a:ext cx="5750560" cy="48645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Instruction Location Randomization (ILR) [5]</a:t>
            </a:r>
          </a:p>
          <a:p>
            <a:pPr lvl="1"/>
            <a:r>
              <a:rPr lang="en-US" dirty="0" smtClean="0"/>
              <a:t>Randomize each instruction address using a virtual machine </a:t>
            </a:r>
          </a:p>
          <a:p>
            <a:pPr lvl="1"/>
            <a:r>
              <a:rPr lang="en-US" dirty="0" smtClean="0"/>
              <a:t>Increases search space</a:t>
            </a:r>
          </a:p>
          <a:p>
            <a:pPr lvl="1"/>
            <a:r>
              <a:rPr lang="en-US" dirty="0" smtClean="0"/>
              <a:t>Cannot randomize all instructions</a:t>
            </a:r>
          </a:p>
          <a:p>
            <a:pPr lvl="1"/>
            <a:r>
              <a:rPr lang="en-US" dirty="0" smtClean="0"/>
              <a:t>Overhead due to VM (13%)</a:t>
            </a:r>
          </a:p>
          <a:p>
            <a:r>
              <a:rPr lang="en-US" dirty="0" smtClean="0"/>
              <a:t>In-place Randomization (IPR) [6]</a:t>
            </a:r>
          </a:p>
          <a:p>
            <a:pPr lvl="1"/>
            <a:r>
              <a:rPr lang="en-US" dirty="0" smtClean="0"/>
              <a:t>Modify assembly to break known gadgets</a:t>
            </a:r>
          </a:p>
          <a:p>
            <a:pPr lvl="1"/>
            <a:r>
              <a:rPr lang="en-US" dirty="0" smtClean="0"/>
              <a:t>Breaks 80% of gadgets on average</a:t>
            </a:r>
          </a:p>
          <a:p>
            <a:pPr lvl="1"/>
            <a:r>
              <a:rPr lang="en-US" dirty="0" smtClean="0"/>
              <a:t>Cannot remove all gadgets</a:t>
            </a:r>
          </a:p>
          <a:p>
            <a:pPr lvl="1"/>
            <a:r>
              <a:rPr lang="en-US" dirty="0" smtClean="0"/>
              <a:t>Preserves gadget semantics</a:t>
            </a:r>
          </a:p>
          <a:p>
            <a:pPr lvl="1"/>
            <a:r>
              <a:rPr lang="en-US" dirty="0" smtClean="0"/>
              <a:t>Deployment issues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IPR / ILR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8176" y="2672862"/>
            <a:ext cx="1982624" cy="3194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557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2</a:t>
            </a:r>
            <a:r>
              <a:rPr lang="en-US" u="sng" baseline="30000" dirty="0" smtClean="0"/>
              <a:t>0</a:t>
            </a:r>
            <a:endParaRPr lang="en-US" u="sng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36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2</a:t>
            </a:r>
            <a:r>
              <a:rPr lang="en-US" u="sng" baseline="30000" dirty="0" smtClean="0"/>
              <a:t>31</a:t>
            </a:r>
            <a:endParaRPr lang="en-US" u="sng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685800" y="5046784"/>
            <a:ext cx="1828800" cy="4396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7015" y="4012590"/>
            <a:ext cx="1803590" cy="4832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lib3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1010" y="3505200"/>
            <a:ext cx="1803590" cy="4337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lib2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1010" y="2971800"/>
            <a:ext cx="180359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lib1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8176" y="2051538"/>
            <a:ext cx="1982624" cy="6154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User  Address  Space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9200" y="3030504"/>
            <a:ext cx="152400" cy="340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371600" y="3030503"/>
            <a:ext cx="154604" cy="340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0" y="3030502"/>
            <a:ext cx="159012" cy="3405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76400" y="3026124"/>
            <a:ext cx="150968" cy="3449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28800" y="3026123"/>
            <a:ext cx="152400" cy="340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981200" y="3026122"/>
            <a:ext cx="152400" cy="3405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133600" y="3026124"/>
            <a:ext cx="142374" cy="3405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286000" y="3026124"/>
            <a:ext cx="152400" cy="3405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219200" y="3545636"/>
            <a:ext cx="152400" cy="340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371600" y="3545635"/>
            <a:ext cx="154604" cy="340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524000" y="3545634"/>
            <a:ext cx="159012" cy="3405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676400" y="3541256"/>
            <a:ext cx="150968" cy="3449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828800" y="3541255"/>
            <a:ext cx="152400" cy="340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81200" y="3541254"/>
            <a:ext cx="152400" cy="3405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133600" y="3541256"/>
            <a:ext cx="142374" cy="3405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286000" y="3541256"/>
            <a:ext cx="152400" cy="3405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219200" y="4079036"/>
            <a:ext cx="152400" cy="340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371600" y="4079035"/>
            <a:ext cx="154604" cy="340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524000" y="4079034"/>
            <a:ext cx="159012" cy="3405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676400" y="4074656"/>
            <a:ext cx="150968" cy="3449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828800" y="4074655"/>
            <a:ext cx="152400" cy="340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981200" y="4074654"/>
            <a:ext cx="152400" cy="3405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133600" y="4074656"/>
            <a:ext cx="142374" cy="3405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286000" y="4074656"/>
            <a:ext cx="152400" cy="3405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19200" y="5109782"/>
            <a:ext cx="152400" cy="340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371600" y="5109781"/>
            <a:ext cx="154604" cy="340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524000" y="5109780"/>
            <a:ext cx="159012" cy="3405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676400" y="5105402"/>
            <a:ext cx="150968" cy="3449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828800" y="5105401"/>
            <a:ext cx="152400" cy="340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981200" y="5105400"/>
            <a:ext cx="152400" cy="3405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133600" y="5105402"/>
            <a:ext cx="142374" cy="3405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286000" y="5105402"/>
            <a:ext cx="152400" cy="3405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33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98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22222E-6 L 0.08264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69 L -0.01701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333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98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22222E-6 L 0.08264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69 L -0.01701 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333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983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22222E-6 L 0.08264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69 L -0.01701 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333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983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22222E-6 L 0.08264 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69 L -0.01701 0.0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8" grpId="0" animBg="1"/>
      <p:bldP spid="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Self-randomizing COTS binary </a:t>
            </a:r>
            <a:br>
              <a:rPr lang="en-US" sz="4000" dirty="0" smtClean="0"/>
            </a:br>
            <a:r>
              <a:rPr lang="en-US" sz="4000" dirty="0" smtClean="0"/>
              <a:t>w/o source code</a:t>
            </a:r>
          </a:p>
          <a:p>
            <a:pPr lvl="1"/>
            <a:r>
              <a:rPr lang="en-US" sz="3200" dirty="0" smtClean="0"/>
              <a:t>Low runtime overhead</a:t>
            </a:r>
          </a:p>
          <a:p>
            <a:pPr lvl="1"/>
            <a:r>
              <a:rPr lang="en-US" sz="3200" dirty="0" smtClean="0"/>
              <a:t>Complete gadget removal</a:t>
            </a:r>
          </a:p>
          <a:p>
            <a:pPr lvl="1"/>
            <a:r>
              <a:rPr lang="en-US" sz="3200" dirty="0" smtClean="0"/>
              <a:t>Flexible deployment (copies randomize themselves)</a:t>
            </a:r>
          </a:p>
          <a:p>
            <a:pPr lvl="1"/>
            <a:r>
              <a:rPr lang="en-US" sz="3200" dirty="0" smtClean="0"/>
              <a:t>No code producer cooperation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Goal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22880" y="2260600"/>
            <a:ext cx="3616960" cy="23114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Goal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4640" y="2931160"/>
            <a:ext cx="3413760" cy="1539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4640" y="2555240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7520" y="3083560"/>
            <a:ext cx="467360" cy="4978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1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7440" y="3083560"/>
            <a:ext cx="467360" cy="4978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7520" y="3083560"/>
            <a:ext cx="467360" cy="4978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3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7600" y="3083560"/>
            <a:ext cx="467360" cy="497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4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7840" y="3083560"/>
            <a:ext cx="467360" cy="4978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5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3580" y="5005308"/>
            <a:ext cx="330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520" y="3804920"/>
            <a:ext cx="467360" cy="4978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6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7440" y="3804920"/>
            <a:ext cx="467360" cy="4978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7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7520" y="3804920"/>
            <a:ext cx="467360" cy="4978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27600" y="3804920"/>
            <a:ext cx="467360" cy="49784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9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7840" y="3804920"/>
            <a:ext cx="467360" cy="4978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10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0460" y="5005308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Courier New" panose="02070309020205020404" pitchFamily="49" charset="0"/>
              </a:rPr>
              <a:t>Basic Code Block</a:t>
            </a:r>
            <a:endParaRPr lang="en-US" b="1" dirty="0"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2880" y="185928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Original Binary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2720" y="185928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Rewritten Binary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22880" y="186765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Rewritten Binary (Runtime)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840" y="5580856"/>
            <a:ext cx="840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Courier New" panose="02070309020205020404" pitchFamily="49" charset="0"/>
              </a:rPr>
              <a:t>We define a basic code block as any sequence of instructions that ends with an unconditional branch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 smtClean="0">
                <a:cs typeface="Courier New" panose="02070309020205020404" pitchFamily="49" charset="0"/>
              </a:rPr>
              <a:t> or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retn</a:t>
            </a:r>
            <a:r>
              <a:rPr lang="en-US" b="1" dirty="0" smtClean="0">
                <a:cs typeface="Courier New" panose="02070309020205020404" pitchFamily="49" charset="0"/>
              </a:rPr>
              <a:t>)</a:t>
            </a:r>
            <a:endParaRPr lang="en-US" b="1" dirty="0">
              <a:cs typeface="Courier New" panose="020703090202050204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7840" y="3082528"/>
            <a:ext cx="467360" cy="4978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1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17520" y="3804920"/>
            <a:ext cx="467360" cy="4978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77360" y="3804920"/>
            <a:ext cx="467360" cy="4978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3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7520" y="3091934"/>
            <a:ext cx="467360" cy="497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4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37280" y="3804920"/>
            <a:ext cx="467360" cy="4978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5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17440" y="3083560"/>
            <a:ext cx="467360" cy="4978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6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77360" y="3083560"/>
            <a:ext cx="467360" cy="4978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7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77840" y="3804920"/>
            <a:ext cx="467360" cy="4978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37280" y="3083560"/>
            <a:ext cx="467360" cy="49784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9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17440" y="3804920"/>
            <a:ext cx="467360" cy="4978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10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87520" y="3082528"/>
            <a:ext cx="467360" cy="4978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1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77840" y="3082528"/>
            <a:ext cx="467360" cy="4978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17520" y="3795514"/>
            <a:ext cx="467360" cy="4978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3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77840" y="3795514"/>
            <a:ext cx="467360" cy="4978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4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87520" y="3795514"/>
            <a:ext cx="467360" cy="4978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5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17520" y="3082528"/>
            <a:ext cx="467360" cy="4978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6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47440" y="3082528"/>
            <a:ext cx="467360" cy="49784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7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27600" y="3082528"/>
            <a:ext cx="467360" cy="4978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927600" y="3803888"/>
            <a:ext cx="467360" cy="49784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9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47440" y="3795514"/>
            <a:ext cx="467360" cy="4978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10</a:t>
            </a:r>
            <a:endParaRPr lang="en-US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61760" y="2971522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 Execution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1760" y="3332480"/>
            <a:ext cx="261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 Execution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2" grpId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5" grpId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448"/>
            <a:ext cx="8229600" cy="305475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Relocation information, debug tables and symbol stores not always available</a:t>
            </a:r>
          </a:p>
          <a:p>
            <a:pPr lvl="1"/>
            <a:r>
              <a:rPr lang="en-US" sz="2800" dirty="0" smtClean="0"/>
              <a:t>Reverse engineering concerns</a:t>
            </a:r>
          </a:p>
          <a:p>
            <a:r>
              <a:rPr lang="en-US" sz="3200" dirty="0" smtClean="0"/>
              <a:t>Perfect static disassembly without metadata is provably </a:t>
            </a:r>
            <a:r>
              <a:rPr lang="en-US" sz="3200" dirty="0" err="1" smtClean="0"/>
              <a:t>undecidable</a:t>
            </a:r>
            <a:endParaRPr lang="en-US" sz="3200" dirty="0" smtClean="0"/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est disassemblers make mistakes (IDA Pro)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Binary Randomization is Hard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67182"/>
              </p:ext>
            </p:extLst>
          </p:nvPr>
        </p:nvGraphicFramePr>
        <p:xfrm>
          <a:off x="2006600" y="4521200"/>
          <a:ext cx="4953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32"/>
                <a:gridCol w="1617306"/>
                <a:gridCol w="1314062"/>
              </a:tblGrid>
              <a:tr h="5333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Instruction </a:t>
                      </a:r>
                    </a:p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IDA Pro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Errors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mfc42.dll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355906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1216</a:t>
                      </a:r>
                      <a:endParaRPr lang="en-US" sz="20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mplayerc.exe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830407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474</a:t>
                      </a:r>
                      <a:endParaRPr lang="en-US" sz="20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vmware.exe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364421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2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720" y="1466448"/>
            <a:ext cx="5562600" cy="144947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Disassemble this hex sequence</a:t>
            </a:r>
          </a:p>
          <a:p>
            <a:pPr lvl="1"/>
            <a:r>
              <a:rPr lang="en-US" sz="2800" dirty="0" err="1" smtClean="0"/>
              <a:t>Undecidable</a:t>
            </a:r>
            <a:r>
              <a:rPr lang="en-US" sz="2800" dirty="0" smtClean="0"/>
              <a:t> problem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Unaligned Instructions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17</a:t>
            </a:fld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102360" y="1793240"/>
            <a:ext cx="2590800" cy="645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FF E0 5B 5D C3 0F 88 52 0F 84 EC 8B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36764"/>
              </p:ext>
            </p:extLst>
          </p:nvPr>
        </p:nvGraphicFramePr>
        <p:xfrm>
          <a:off x="685800" y="3048000"/>
          <a:ext cx="2438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2394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Disassembly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FF E0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jmp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5B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pop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ebx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5D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pop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retn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0F 88 52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0F 84 EC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jcc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8B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…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96419"/>
              </p:ext>
            </p:extLst>
          </p:nvPr>
        </p:nvGraphicFramePr>
        <p:xfrm>
          <a:off x="3352800" y="3048000"/>
          <a:ext cx="2438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2394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Disassembly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FF E0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jmp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5B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pop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ebx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5D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pop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retn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06832"/>
              </p:ext>
            </p:extLst>
          </p:nvPr>
        </p:nvGraphicFramePr>
        <p:xfrm>
          <a:off x="3352800" y="4751615"/>
          <a:ext cx="2438400" cy="33528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219200"/>
                <a:gridCol w="1219200"/>
              </a:tblGrid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0F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db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(1)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85981"/>
              </p:ext>
            </p:extLst>
          </p:nvPr>
        </p:nvGraphicFramePr>
        <p:xfrm>
          <a:off x="3352800" y="5109755"/>
          <a:ext cx="2438400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239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88 52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0F 84 EC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8B …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54698"/>
              </p:ext>
            </p:extLst>
          </p:nvPr>
        </p:nvGraphicFramePr>
        <p:xfrm>
          <a:off x="6019800" y="3048000"/>
          <a:ext cx="2438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2394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Disassembly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FF E0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jmp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5B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pop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ebx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5D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pop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retn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14879"/>
              </p:ext>
            </p:extLst>
          </p:nvPr>
        </p:nvGraphicFramePr>
        <p:xfrm>
          <a:off x="6019800" y="4751615"/>
          <a:ext cx="2438400" cy="33528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1219200"/>
                <a:gridCol w="1219200"/>
              </a:tblGrid>
              <a:tr h="2394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0F 88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db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(2)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02497"/>
              </p:ext>
            </p:extLst>
          </p:nvPr>
        </p:nvGraphicFramePr>
        <p:xfrm>
          <a:off x="6019800" y="5109755"/>
          <a:ext cx="2438400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239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edx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0F 84 EC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8B …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jcc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Self-Transforming Instruction Relocation </a:t>
            </a:r>
            <a:endParaRPr lang="en-US" sz="3600" dirty="0" smtClean="0"/>
          </a:p>
          <a:p>
            <a:pPr lvl="1"/>
            <a:r>
              <a:rPr lang="en-US" sz="2800" dirty="0" smtClean="0"/>
              <a:t>Statically rewrite legacy binaries </a:t>
            </a:r>
          </a:p>
          <a:p>
            <a:pPr lvl="2"/>
            <a:r>
              <a:rPr lang="en-US" sz="2600" dirty="0" smtClean="0"/>
              <a:t>Rewritten binaries will randomize at a basic block level every execution</a:t>
            </a:r>
            <a:endParaRPr lang="en-US" sz="2600" dirty="0"/>
          </a:p>
          <a:p>
            <a:pPr lvl="1"/>
            <a:r>
              <a:rPr lang="en-US" sz="2800" dirty="0" smtClean="0"/>
              <a:t>Greatly increases search space against brute force attacks</a:t>
            </a:r>
          </a:p>
          <a:p>
            <a:pPr lvl="1"/>
            <a:r>
              <a:rPr lang="en-US" sz="2800" dirty="0" smtClean="0"/>
              <a:t>Introduces no deployment issues</a:t>
            </a:r>
          </a:p>
          <a:p>
            <a:pPr lvl="1"/>
            <a:r>
              <a:rPr lang="en-US" sz="2800" dirty="0" smtClean="0"/>
              <a:t>Tested on 100+ Windows and Linux binaries </a:t>
            </a:r>
          </a:p>
          <a:p>
            <a:pPr lvl="1"/>
            <a:r>
              <a:rPr lang="en-US" sz="2800" dirty="0" smtClean="0"/>
              <a:t>99.99% gadget reduction on average</a:t>
            </a:r>
          </a:p>
          <a:p>
            <a:pPr lvl="1"/>
            <a:r>
              <a:rPr lang="en-US" sz="2800" dirty="0" smtClean="0"/>
              <a:t>1.6% overhead on average</a:t>
            </a:r>
          </a:p>
          <a:p>
            <a:pPr lvl="1"/>
            <a:r>
              <a:rPr lang="en-US" sz="2800" dirty="0" smtClean="0"/>
              <a:t>37% process size increase on average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STIR all the things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STIR Architecture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7303" y="1969965"/>
            <a:ext cx="8646160" cy="4603790"/>
            <a:chOff x="228600" y="1906369"/>
            <a:chExt cx="8229600" cy="4113431"/>
          </a:xfrm>
        </p:grpSpPr>
        <p:sp>
          <p:nvSpPr>
            <p:cNvPr id="6" name="Rounded Rectangle 5"/>
            <p:cNvSpPr/>
            <p:nvPr/>
          </p:nvSpPr>
          <p:spPr>
            <a:xfrm>
              <a:off x="2133600" y="1944469"/>
              <a:ext cx="1905000" cy="30480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Binary Rewriter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4600" y="1906369"/>
              <a:ext cx="1905000" cy="30480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Memory Image</a:t>
              </a:r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  <p:sp>
          <p:nvSpPr>
            <p:cNvPr id="4" name="Snip Single Corner Rectangle 3"/>
            <p:cNvSpPr/>
            <p:nvPr/>
          </p:nvSpPr>
          <p:spPr>
            <a:xfrm>
              <a:off x="228600" y="2971800"/>
              <a:ext cx="1371600" cy="990600"/>
            </a:xfrm>
            <a:prstGeom prst="snip1Rect">
              <a:avLst/>
            </a:prstGeom>
            <a:solidFill>
              <a:srgbClr val="002060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Original</a:t>
              </a:r>
            </a:p>
            <a:p>
              <a:pPr algn="ctr"/>
              <a:r>
                <a:rPr lang="en-US" dirty="0" smtClean="0"/>
                <a:t>Application</a:t>
              </a:r>
            </a:p>
            <a:p>
              <a:pPr algn="ctr"/>
              <a:r>
                <a:rPr lang="en-US" dirty="0" smtClean="0"/>
                <a:t>Binary</a:t>
              </a:r>
              <a:endParaRPr lang="en-US" dirty="0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2933700" y="4344769"/>
              <a:ext cx="304800" cy="1905000"/>
            </a:xfrm>
            <a:prstGeom prst="leftBrace">
              <a:avLst>
                <a:gd name="adj1" fmla="val 23333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5373469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Static Rewriting </a:t>
              </a:r>
            </a:p>
            <a:p>
              <a:pPr algn="ctr"/>
              <a:r>
                <a:rPr lang="en-US" dirty="0" smtClean="0"/>
                <a:t>Phase</a:t>
              </a:r>
              <a:endParaRPr lang="en-US" dirty="0"/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7124700" y="4304883"/>
              <a:ext cx="304800" cy="1905000"/>
            </a:xfrm>
            <a:prstGeom prst="leftBrace">
              <a:avLst>
                <a:gd name="adj1" fmla="val 23333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5336738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Load-time Stirring Phase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4" idx="0"/>
              <a:endCxn id="6" idx="1"/>
            </p:cNvCxnSpPr>
            <p:nvPr/>
          </p:nvCxnSpPr>
          <p:spPr>
            <a:xfrm>
              <a:off x="1600200" y="3467100"/>
              <a:ext cx="533400" cy="13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>
              <a:off x="3810000" y="2933700"/>
              <a:ext cx="685800" cy="495300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086100" y="3352800"/>
              <a:ext cx="0" cy="572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flipV="1">
              <a:off x="3810000" y="3657600"/>
              <a:ext cx="685800" cy="6477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endCxn id="15" idx="1"/>
            </p:cNvCxnSpPr>
            <p:nvPr/>
          </p:nvCxnSpPr>
          <p:spPr>
            <a:xfrm flipV="1">
              <a:off x="5867400" y="2933700"/>
              <a:ext cx="609600" cy="458568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>
              <a:off x="5867400" y="3657600"/>
              <a:ext cx="609600" cy="60784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7" idx="3"/>
              <a:endCxn id="15" idx="2"/>
            </p:cNvCxnSpPr>
            <p:nvPr/>
          </p:nvCxnSpPr>
          <p:spPr>
            <a:xfrm flipV="1">
              <a:off x="7277100" y="3352800"/>
              <a:ext cx="0" cy="57286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Snip Single Corner Rectangle 4"/>
            <p:cNvSpPr/>
            <p:nvPr/>
          </p:nvSpPr>
          <p:spPr>
            <a:xfrm>
              <a:off x="4495800" y="2971800"/>
              <a:ext cx="1371600" cy="990600"/>
            </a:xfrm>
            <a:prstGeom prst="snip1Rect">
              <a:avLst/>
            </a:prstGeom>
            <a:solidFill>
              <a:srgbClr val="002060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Self-stirring</a:t>
              </a:r>
            </a:p>
            <a:p>
              <a:pPr algn="ctr"/>
              <a:r>
                <a:rPr lang="en-US" dirty="0" smtClean="0"/>
                <a:t>Binary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2514600"/>
              <a:ext cx="1447800" cy="838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Conservative Disassembler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62200" y="3925669"/>
              <a:ext cx="1447800" cy="838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Lookup Table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Generator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7000" y="2514600"/>
              <a:ext cx="1600200" cy="838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Load-time Randomizer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(Helper Library)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Snip Single Corner Rectangle 16"/>
            <p:cNvSpPr/>
            <p:nvPr/>
          </p:nvSpPr>
          <p:spPr>
            <a:xfrm>
              <a:off x="6477000" y="3925668"/>
              <a:ext cx="1600200" cy="831949"/>
            </a:xfrm>
            <a:prstGeom prst="snip1Rect">
              <a:avLst/>
            </a:prstGeom>
            <a:solidFill>
              <a:srgbClr val="002060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Randomized Instruction Addresses</a:t>
              </a:r>
            </a:p>
            <a:p>
              <a:pPr algn="ctr"/>
              <a:endParaRPr lang="en-US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75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Autobiography</a:t>
            </a:r>
          </a:p>
          <a:p>
            <a:r>
              <a:rPr lang="en-US" dirty="0" smtClean="0"/>
              <a:t>Attack Surface &amp; History</a:t>
            </a:r>
          </a:p>
          <a:p>
            <a:r>
              <a:rPr lang="en-US" dirty="0" smtClean="0"/>
              <a:t>Rewriting x86 Binaries</a:t>
            </a:r>
          </a:p>
          <a:p>
            <a:pPr lvl="1"/>
            <a:r>
              <a:rPr lang="en-US" dirty="0" smtClean="0"/>
              <a:t>Defeating ROP on x86</a:t>
            </a:r>
          </a:p>
          <a:p>
            <a:pPr lvl="1"/>
            <a:r>
              <a:rPr lang="en-US" dirty="0" smtClean="0"/>
              <a:t>Enforcing Security Policies on x86</a:t>
            </a:r>
          </a:p>
          <a:p>
            <a:pPr lvl="1"/>
            <a:r>
              <a:rPr lang="en-US" dirty="0" smtClean="0"/>
              <a:t>DIY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"/>
            <a:ext cx="7315200" cy="1154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Disassembly Error Tolerance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163346"/>
              </p:ext>
            </p:extLst>
          </p:nvPr>
        </p:nvGraphicFramePr>
        <p:xfrm>
          <a:off x="518160" y="2063414"/>
          <a:ext cx="7696200" cy="4358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"/>
                <a:gridCol w="770170"/>
                <a:gridCol w="230649"/>
                <a:gridCol w="1396693"/>
                <a:gridCol w="234176"/>
                <a:gridCol w="1326995"/>
                <a:gridCol w="234176"/>
                <a:gridCol w="1405053"/>
                <a:gridCol w="234176"/>
                <a:gridCol w="1483112"/>
              </a:tblGrid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Hex</a:t>
                      </a:r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Path 1</a:t>
                      </a:r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Path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Path 3</a:t>
                      </a:r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Path 4</a:t>
                      </a:r>
                      <a:endParaRPr lang="en-US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FF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smtClean="0"/>
                        <a:t>jmp eax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loopne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5B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pop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5D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L1: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pop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C3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retn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0F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jcc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mov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mov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FF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N/A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FF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4032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8B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L2: </a:t>
                      </a:r>
                      <a:r>
                        <a:rPr lang="en-US" sz="1600" dirty="0" err="1" smtClean="0"/>
                        <a:t>mov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47592" y="6136302"/>
            <a:ext cx="2061544" cy="365125"/>
          </a:xfrm>
        </p:spPr>
        <p:txBody>
          <a:bodyPr/>
          <a:lstStyle/>
          <a:p>
            <a:fld id="{41331FAA-50EC-4C56-9D36-99FA80716BE4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2920" y="1320800"/>
            <a:ext cx="5334000" cy="2922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FF E0 5B 5D C3 0F 88 B0 50 FF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FF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8B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556000" y="3426378"/>
            <a:ext cx="1093034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156200" y="6126480"/>
            <a:ext cx="1093034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4200" y="277368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4200" y="445761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84200" y="2444521"/>
            <a:ext cx="228600" cy="3910559"/>
            <a:chOff x="838200" y="2490241"/>
            <a:chExt cx="228600" cy="3910559"/>
          </a:xfrm>
        </p:grpSpPr>
        <p:grpSp>
          <p:nvGrpSpPr>
            <p:cNvPr id="26" name="Group 25"/>
            <p:cNvGrpSpPr/>
            <p:nvPr/>
          </p:nvGrpSpPr>
          <p:grpSpPr>
            <a:xfrm>
              <a:off x="838200" y="2490241"/>
              <a:ext cx="228600" cy="1891651"/>
              <a:chOff x="838200" y="2490241"/>
              <a:chExt cx="228600" cy="1891651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838200" y="2490241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200" y="314035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38200" y="3507241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38200" y="3837188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8200" y="4153292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838200" y="6172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581687" y="47753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 flipH="1">
            <a:off x="560082" y="5440680"/>
            <a:ext cx="276833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 flipH="1">
            <a:off x="557570" y="4752790"/>
            <a:ext cx="276833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51000" y="2011680"/>
            <a:ext cx="17526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03600" y="2011680"/>
            <a:ext cx="16002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03800" y="2009058"/>
            <a:ext cx="1600200" cy="4422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 flipH="1">
            <a:off x="4869207" y="1700194"/>
            <a:ext cx="276833" cy="30480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47215" y="17382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93788" y="2000012"/>
            <a:ext cx="1752600" cy="3417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04000" y="5417113"/>
            <a:ext cx="1752600" cy="457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93788" y="2000012"/>
            <a:ext cx="2067612" cy="4431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875815" y="1681480"/>
            <a:ext cx="351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Disassembled           Invalid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56938"/>
              </p:ext>
            </p:extLst>
          </p:nvPr>
        </p:nvGraphicFramePr>
        <p:xfrm>
          <a:off x="6908800" y="2087880"/>
          <a:ext cx="17526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</a:tblGrid>
              <a:tr h="3214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Included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Disassembly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jmp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pop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L1: pop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retn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jcc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L2:</a:t>
                      </a:r>
                      <a:r>
                        <a:rPr lang="en-US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loopne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jmp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 L1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itchFamily="49" charset="0"/>
                          <a:cs typeface="Courier New" pitchFamily="49" charset="0"/>
                        </a:rPr>
                        <a:t>jmp</a:t>
                      </a:r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 L2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0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View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Dynamic Jump Table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2931160"/>
            <a:ext cx="341376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555240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6472" y="2931160"/>
            <a:ext cx="341376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6472" y="2555240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.told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6472" y="4211320"/>
            <a:ext cx="3413760" cy="822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6472" y="3835400"/>
            <a:ext cx="10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tnew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2480" y="3083560"/>
            <a:ext cx="467360" cy="497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2400" y="3083560"/>
            <a:ext cx="467360" cy="497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2480" y="3083560"/>
            <a:ext cx="467360" cy="4978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2560" y="3083560"/>
            <a:ext cx="467360" cy="497840"/>
          </a:xfrm>
          <a:prstGeom prst="rect">
            <a:avLst/>
          </a:prstGeom>
          <a:solidFill>
            <a:srgbClr val="D1D96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3083560"/>
            <a:ext cx="467360" cy="497840"/>
          </a:xfrm>
          <a:prstGeom prst="rect">
            <a:avLst/>
          </a:prstGeom>
          <a:solidFill>
            <a:srgbClr val="C962C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7740" y="3962400"/>
            <a:ext cx="330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6520" y="3962400"/>
            <a:ext cx="33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Courier New" panose="02070309020205020404" pitchFamily="49" charset="0"/>
              </a:rPr>
              <a:t>Code Function</a:t>
            </a:r>
            <a:endParaRPr lang="en-US" b="1" dirty="0">
              <a:cs typeface="Courier New" panose="02070309020205020404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09672" y="4331732"/>
            <a:ext cx="467360" cy="497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39592" y="4331732"/>
            <a:ext cx="467360" cy="497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79672" y="4331732"/>
            <a:ext cx="467360" cy="4978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19752" y="4331732"/>
            <a:ext cx="467360" cy="497840"/>
          </a:xfrm>
          <a:prstGeom prst="rect">
            <a:avLst/>
          </a:prstGeom>
          <a:solidFill>
            <a:srgbClr val="D1D96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69992" y="4331732"/>
            <a:ext cx="467360" cy="497840"/>
          </a:xfrm>
          <a:prstGeom prst="rect">
            <a:avLst/>
          </a:prstGeom>
          <a:solidFill>
            <a:srgbClr val="C962C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09672" y="3093720"/>
            <a:ext cx="467360" cy="497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*1’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39592" y="3093720"/>
            <a:ext cx="467360" cy="497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*2’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9672" y="3093720"/>
            <a:ext cx="467360" cy="4978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*3’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19752" y="3093720"/>
            <a:ext cx="467360" cy="497840"/>
          </a:xfrm>
          <a:prstGeom prst="rect">
            <a:avLst/>
          </a:prstGeom>
          <a:solidFill>
            <a:srgbClr val="D1D96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*4’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69992" y="3093720"/>
            <a:ext cx="467360" cy="497840"/>
          </a:xfrm>
          <a:prstGeom prst="rect">
            <a:avLst/>
          </a:prstGeom>
          <a:solidFill>
            <a:srgbClr val="C962C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*5’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03630" y="4518184"/>
            <a:ext cx="58420" cy="51609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66520" y="4591566"/>
            <a:ext cx="33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Courier New" panose="02070309020205020404" pitchFamily="49" charset="0"/>
              </a:rPr>
              <a:t>Marker Byte (0xF4)</a:t>
            </a:r>
            <a:endParaRPr lang="en-US" b="1" dirty="0">
              <a:cs typeface="Courier New" panose="02070309020205020404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46172" y="3093720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81172" y="3103880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21252" y="3103880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61332" y="3103880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26944" y="3093720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856677" y="2730500"/>
            <a:ext cx="3794627" cy="36327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3146" y="2730500"/>
            <a:ext cx="3794627" cy="19735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466448"/>
            <a:ext cx="8229600" cy="707792"/>
          </a:xfrm>
        </p:spPr>
        <p:txBody>
          <a:bodyPr/>
          <a:lstStyle/>
          <a:p>
            <a:r>
              <a:rPr lang="en-US" dirty="0" smtClean="0"/>
              <a:t>Low level view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Dynamic Jump Table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80721" y="3185160"/>
            <a:ext cx="3459478" cy="9093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0x401000:</a:t>
            </a:r>
          </a:p>
          <a:p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55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8B EC 83 EC 10 56 57  8B 3B 33 C0 83 C7 04 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0721" y="2815828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 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24252" y="3185160"/>
            <a:ext cx="3459478" cy="909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0x401000:</a:t>
            </a:r>
          </a:p>
          <a:p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F4 B0 23 51 00 10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56 57  8B 3B 33 C0 83 C7 04 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24252" y="2815828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 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24252" y="5164852"/>
            <a:ext cx="3459478" cy="9093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0x5123B0:</a:t>
            </a:r>
          </a:p>
          <a:p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55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8B EC 83 EC 10 56 57  8B 3B 33 C0 83 C7 04 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24251" y="4795520"/>
            <a:ext cx="296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Rewritten Function 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1" y="2361168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Original Binary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3132" y="2361168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Rewritten Binary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721" y="3185160"/>
            <a:ext cx="34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0x401000: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55 8B EC 83 EC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24252" y="3185159"/>
            <a:ext cx="34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0x401000: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F4 B0 23 51 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24251" y="3185159"/>
            <a:ext cx="34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B0 23 51 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24252" y="5164852"/>
            <a:ext cx="345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0x5123B0:</a:t>
            </a:r>
          </a:p>
        </p:txBody>
      </p:sp>
    </p:spTree>
    <p:extLst>
      <p:ext uri="{BB962C8B-B14F-4D97-AF65-F5344CB8AC3E}">
        <p14:creationId xmlns:p14="http://schemas.microsoft.com/office/powerpoint/2010/main" val="32031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7" grpId="0"/>
      <p:bldP spid="57" grpId="1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30873" y="3408680"/>
            <a:ext cx="8493087" cy="29906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Computed Jump Preservation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01592" y="6268382"/>
            <a:ext cx="2061544" cy="365125"/>
          </a:xfrm>
        </p:spPr>
        <p:txBody>
          <a:bodyPr/>
          <a:lstStyle/>
          <a:p>
            <a:fld id="{41331FAA-50EC-4C56-9D36-99FA80716BE4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620004"/>
            <a:ext cx="2318134" cy="422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:0040CC9B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3267" y="1620004"/>
            <a:ext cx="3352800" cy="422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eax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5223" y="1620004"/>
            <a:ext cx="2148043" cy="422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FF DO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467" y="3732292"/>
            <a:ext cx="2318134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.tnew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:0052A1CB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tnew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:0052A1CE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tnew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:0052A1D2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3267" y="3732292"/>
            <a:ext cx="3352800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byte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F4h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cmovz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[eax+1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call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eax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1" y="3732292"/>
            <a:ext cx="2177666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80 38 F4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44 40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01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FF D0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30556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Instruction: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7467" y="343916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Rewritten Instructions: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77467" y="5092224"/>
            <a:ext cx="2318134" cy="4229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.told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:00411A40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3267" y="5092224"/>
            <a:ext cx="3352800" cy="4229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F4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0x534AB9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1" y="5092224"/>
            <a:ext cx="2177666" cy="4229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F4 B9 4A 53 00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467" y="478295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Rewritten Jump Table: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69912" y="3286760"/>
            <a:ext cx="864548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2534404"/>
            <a:ext cx="2318134" cy="422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:00411A40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73267" y="2534404"/>
            <a:ext cx="3352800" cy="422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pop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ebp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5223" y="2534404"/>
            <a:ext cx="2148043" cy="422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5B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272" y="221996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Possible Target: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77467" y="5976382"/>
            <a:ext cx="2318134" cy="4229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.tnew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:00534AB9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73267" y="5976382"/>
            <a:ext cx="3352800" cy="4229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pop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ebp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5601" y="5976382"/>
            <a:ext cx="2177666" cy="4229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5B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467" y="564896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Rewritten Target: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73267" y="1241028"/>
            <a:ext cx="277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ax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0x411A40</a:t>
            </a:r>
            <a:endParaRPr lang="en-US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3267" y="3374628"/>
            <a:ext cx="277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ax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0x411A40</a:t>
            </a:r>
            <a:endParaRPr lang="en-US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3267" y="3362960"/>
            <a:ext cx="277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ax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0x534AB9</a:t>
            </a:r>
            <a:endParaRPr lang="en-US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3267" y="3742452"/>
            <a:ext cx="3352800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byte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F4h</a:t>
            </a:r>
          </a:p>
          <a:p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cmovz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[eax+1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call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eax</a:t>
            </a:r>
            <a:endParaRPr 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73267" y="5976382"/>
            <a:ext cx="3352800" cy="4229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pop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ebp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797799" y="3697617"/>
            <a:ext cx="65532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F4h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73267" y="5092224"/>
            <a:ext cx="3352800" cy="4229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F4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96227" y="5092224"/>
            <a:ext cx="1524000" cy="422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0x534AB9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3267" y="1651000"/>
            <a:ext cx="152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3267" y="2561193"/>
            <a:ext cx="152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-0.253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8" grpId="1"/>
      <p:bldP spid="30" grpId="0"/>
      <p:bldP spid="30" grpId="1"/>
      <p:bldP spid="31" grpId="0"/>
      <p:bldP spid="38" grpId="0" animBg="1"/>
      <p:bldP spid="38" grpId="1" animBg="1"/>
      <p:bldP spid="40" grpId="0"/>
      <p:bldP spid="40" grpId="1"/>
      <p:bldP spid="40" grpId="2"/>
      <p:bldP spid="25" grpId="0"/>
      <p:bldP spid="25" grpId="1"/>
      <p:bldP spid="44" grpId="0"/>
      <p:bldP spid="4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Static Rewriting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7951" y="1767839"/>
            <a:ext cx="3433733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951" y="2148839"/>
            <a:ext cx="3433733" cy="388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951" y="2537459"/>
            <a:ext cx="3433733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951" y="2918460"/>
            <a:ext cx="3433733" cy="1744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ctr"/>
            <a:endParaRPr lang="en-US" sz="400" dirty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951" y="1234440"/>
            <a:ext cx="343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Original Binary</a:t>
            </a:r>
            <a:endParaRPr lang="en-US" sz="2800" b="1" dirty="0"/>
          </a:p>
        </p:txBody>
      </p:sp>
      <p:sp>
        <p:nvSpPr>
          <p:cNvPr id="11" name="Snip Single Corner Rectangle 10"/>
          <p:cNvSpPr/>
          <p:nvPr/>
        </p:nvSpPr>
        <p:spPr>
          <a:xfrm>
            <a:off x="884151" y="3291839"/>
            <a:ext cx="3243233" cy="1295401"/>
          </a:xfrm>
          <a:prstGeom prst="snip1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0351" y="1767840"/>
            <a:ext cx="3585211" cy="38099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Rewritten Header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0351" y="2148840"/>
            <a:ext cx="3585211" cy="388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IAT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0351" y="2537460"/>
            <a:ext cx="3585211" cy="380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0351" y="2918459"/>
            <a:ext cx="3585211" cy="17449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.told (NX bit set)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sz="1600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0351" y="1234440"/>
            <a:ext cx="358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Rewritten Binary</a:t>
            </a:r>
            <a:endParaRPr lang="en-US" sz="2800" b="1" dirty="0"/>
          </a:p>
        </p:txBody>
      </p:sp>
      <p:sp>
        <p:nvSpPr>
          <p:cNvPr id="17" name="Snip Single Corner Rectangle 16"/>
          <p:cNvSpPr/>
          <p:nvPr/>
        </p:nvSpPr>
        <p:spPr>
          <a:xfrm>
            <a:off x="4846551" y="3291839"/>
            <a:ext cx="3429000" cy="1295401"/>
          </a:xfrm>
          <a:prstGeom prst="snip1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0351" y="4663440"/>
            <a:ext cx="3585211" cy="18491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tnew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dirty="0" smtClean="0"/>
          </a:p>
          <a:p>
            <a:pPr algn="ctr"/>
            <a:endParaRPr lang="en-US" sz="900" dirty="0" smtClean="0"/>
          </a:p>
          <a:p>
            <a:pPr algn="ctr"/>
            <a:endParaRPr lang="en-US" sz="900" dirty="0"/>
          </a:p>
          <a:p>
            <a:pPr algn="ctr"/>
            <a:endParaRPr lang="en-US" sz="9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9" name="Snip Single Corner Rectangle 18"/>
          <p:cNvSpPr/>
          <p:nvPr/>
        </p:nvSpPr>
        <p:spPr>
          <a:xfrm>
            <a:off x="4846551" y="5044440"/>
            <a:ext cx="3429000" cy="1366182"/>
          </a:xfrm>
          <a:prstGeom prst="snip1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6822" y="6039117"/>
            <a:ext cx="313460" cy="3429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3460" y="6010512"/>
            <a:ext cx="2628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Modified Section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982434" y="3721099"/>
            <a:ext cx="467360" cy="497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12354" y="3721099"/>
            <a:ext cx="467360" cy="497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52434" y="3721099"/>
            <a:ext cx="467360" cy="4978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2514" y="3721099"/>
            <a:ext cx="467360" cy="497840"/>
          </a:xfrm>
          <a:prstGeom prst="rect">
            <a:avLst/>
          </a:prstGeom>
          <a:solidFill>
            <a:srgbClr val="D1D96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754" y="3721099"/>
            <a:ext cx="467360" cy="497840"/>
          </a:xfrm>
          <a:prstGeom prst="rect">
            <a:avLst/>
          </a:prstGeom>
          <a:solidFill>
            <a:srgbClr val="C962C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54864" y="5588000"/>
            <a:ext cx="467360" cy="497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84784" y="5588000"/>
            <a:ext cx="467360" cy="497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24864" y="5588000"/>
            <a:ext cx="467360" cy="4978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64944" y="5588000"/>
            <a:ext cx="467360" cy="497840"/>
          </a:xfrm>
          <a:prstGeom prst="rect">
            <a:avLst/>
          </a:prstGeom>
          <a:solidFill>
            <a:srgbClr val="D1D96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15184" y="5588000"/>
            <a:ext cx="467360" cy="497840"/>
          </a:xfrm>
          <a:prstGeom prst="rect">
            <a:avLst/>
          </a:prstGeom>
          <a:solidFill>
            <a:srgbClr val="C962C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54864" y="3721099"/>
            <a:ext cx="467360" cy="497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*1’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84784" y="3721099"/>
            <a:ext cx="467360" cy="4978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*2’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24864" y="3721099"/>
            <a:ext cx="467360" cy="4978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*3’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4944" y="3721099"/>
            <a:ext cx="467360" cy="497840"/>
          </a:xfrm>
          <a:prstGeom prst="rect">
            <a:avLst/>
          </a:prstGeom>
          <a:solidFill>
            <a:srgbClr val="D1D96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*4’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15184" y="3721099"/>
            <a:ext cx="467360" cy="497840"/>
          </a:xfrm>
          <a:prstGeom prst="rect">
            <a:avLst/>
          </a:prstGeom>
          <a:solidFill>
            <a:srgbClr val="C962C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*5’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91364" y="3721099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26364" y="3731259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66444" y="3731259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06524" y="3731259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572136" y="3721099"/>
            <a:ext cx="58420" cy="48768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36822" y="4809252"/>
            <a:ext cx="3302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35602" y="4809252"/>
            <a:ext cx="33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Courier New" panose="02070309020205020404" pitchFamily="49" charset="0"/>
              </a:rPr>
              <a:t>Basic Code Block</a:t>
            </a:r>
            <a:endParaRPr lang="en-US" b="1" dirty="0">
              <a:cs typeface="Courier New" panose="02070309020205020404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72712" y="5365036"/>
            <a:ext cx="58420" cy="51609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735602" y="5438418"/>
            <a:ext cx="33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Courier New" panose="02070309020205020404" pitchFamily="49" charset="0"/>
              </a:rPr>
              <a:t>Marker Byte</a:t>
            </a:r>
            <a:endParaRPr lang="en-US" b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480" y="1466448"/>
            <a:ext cx="5862320" cy="4864512"/>
          </a:xfrm>
        </p:spPr>
        <p:txBody>
          <a:bodyPr/>
          <a:lstStyle/>
          <a:p>
            <a:r>
              <a:rPr lang="en-US" sz="3600" b="1" dirty="0" smtClean="0"/>
              <a:t>When binary is loaded:</a:t>
            </a:r>
          </a:p>
          <a:p>
            <a:pPr lvl="1"/>
            <a:r>
              <a:rPr lang="en-US" sz="3200" dirty="0" smtClean="0"/>
              <a:t>Initializer randomizes .</a:t>
            </a:r>
            <a:r>
              <a:rPr lang="en-US" sz="3200" dirty="0" err="1" smtClean="0"/>
              <a:t>tnew</a:t>
            </a:r>
            <a:r>
              <a:rPr lang="en-US" sz="3200" dirty="0" smtClean="0"/>
              <a:t> layout</a:t>
            </a:r>
          </a:p>
          <a:p>
            <a:pPr lvl="1"/>
            <a:r>
              <a:rPr lang="en-US" sz="3200" dirty="0" smtClean="0"/>
              <a:t>Lookup table pointers are updated</a:t>
            </a:r>
          </a:p>
          <a:p>
            <a:pPr lvl="1"/>
            <a:r>
              <a:rPr lang="en-US" sz="3200" dirty="0" smtClean="0"/>
              <a:t>Execution is passed to the new start</a:t>
            </a:r>
            <a:r>
              <a:rPr lang="en-US" sz="3200" dirty="0"/>
              <a:t> </a:t>
            </a:r>
            <a:r>
              <a:rPr lang="en-US" sz="3200" dirty="0" smtClean="0"/>
              <a:t>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Load-time Stirring</a:t>
            </a:r>
            <a:endParaRPr lang="en-US" sz="3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5776" y="2667000"/>
            <a:ext cx="1982624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2</a:t>
            </a:r>
            <a:r>
              <a:rPr lang="en-US" u="sng" baseline="30000" dirty="0" smtClean="0"/>
              <a:t>0</a:t>
            </a:r>
            <a:endParaRPr lang="en-US" u="sng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373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2</a:t>
            </a:r>
            <a:r>
              <a:rPr lang="en-US" u="sng" baseline="30000" dirty="0" smtClean="0"/>
              <a:t>31</a:t>
            </a:r>
            <a:endParaRPr lang="en-US" u="sng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537395" y="4970584"/>
            <a:ext cx="1803590" cy="4396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3936390"/>
            <a:ext cx="1803590" cy="4070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lib3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7395" y="3429000"/>
            <a:ext cx="1803590" cy="4337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lib2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7395" y="2895600"/>
            <a:ext cx="180359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lib1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776" y="2057400"/>
            <a:ext cx="1982624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User  Address  Space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66800" y="2954304"/>
            <a:ext cx="152400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219200" y="2954303"/>
            <a:ext cx="154604" cy="3405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371600" y="2954302"/>
            <a:ext cx="159012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524000" y="2949924"/>
            <a:ext cx="150968" cy="34494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676400" y="2949923"/>
            <a:ext cx="152400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828800" y="2949922"/>
            <a:ext cx="152400" cy="3405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981200" y="2949924"/>
            <a:ext cx="142374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133600" y="2949924"/>
            <a:ext cx="152400" cy="3405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066800" y="3469436"/>
            <a:ext cx="152400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219200" y="3469435"/>
            <a:ext cx="154604" cy="3405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371600" y="3469434"/>
            <a:ext cx="159012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524000" y="3465056"/>
            <a:ext cx="150968" cy="34494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676400" y="3465055"/>
            <a:ext cx="152400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828800" y="3465054"/>
            <a:ext cx="152400" cy="3405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981200" y="3465056"/>
            <a:ext cx="142374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133600" y="3465056"/>
            <a:ext cx="152400" cy="3405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066800" y="3966782"/>
            <a:ext cx="152400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219200" y="3966781"/>
            <a:ext cx="154604" cy="3405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371600" y="3966780"/>
            <a:ext cx="159012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524000" y="3962402"/>
            <a:ext cx="150968" cy="34494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1676400" y="3962401"/>
            <a:ext cx="152400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828800" y="3962400"/>
            <a:ext cx="152400" cy="3405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981200" y="3962402"/>
            <a:ext cx="142374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133600" y="3962402"/>
            <a:ext cx="152400" cy="3405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066800" y="5033582"/>
            <a:ext cx="152400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219200" y="5033581"/>
            <a:ext cx="154604" cy="3405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371600" y="5033580"/>
            <a:ext cx="159012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524000" y="5029202"/>
            <a:ext cx="150968" cy="34494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676400" y="5029201"/>
            <a:ext cx="152400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828800" y="5029200"/>
            <a:ext cx="152400" cy="3405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981200" y="5029202"/>
            <a:ext cx="142374" cy="3405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133600" y="5029202"/>
            <a:ext cx="152400" cy="3405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33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98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22222E-6 L 0.08264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69 L -0.01701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5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69 L 0.01666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-0.06666 0.002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333 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983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22222E-6 L 0.08264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69 L -0.01701 0.00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5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69 L 0.01666 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-0.06666 0.002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333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983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22222E-6 L 0.08264 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69 L -0.01701 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5 2.22222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69 L 0.01666 0.001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-0.06666 0.002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333 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983 0.00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22222E-6 L 0.08264 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4965 0.000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69 L -0.01701 0.0013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5 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69 L 0.01666 0.001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-0.06666 0.002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9600" dirty="0" smtClean="0"/>
              <a:t>INSERT</a:t>
            </a:r>
          </a:p>
          <a:p>
            <a:pPr marL="45720" indent="0" algn="ctr">
              <a:buNone/>
            </a:pPr>
            <a:r>
              <a:rPr lang="en-US" sz="9600" dirty="0" smtClean="0"/>
              <a:t>DEMO</a:t>
            </a:r>
            <a:br>
              <a:rPr lang="en-US" sz="9600" dirty="0" smtClean="0"/>
            </a:br>
            <a:r>
              <a:rPr lang="en-US" sz="9600" dirty="0" smtClean="0"/>
              <a:t>HERE</a:t>
            </a:r>
            <a:endParaRPr lang="en-US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a thing…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Entropy of a brute force attack:</a:t>
                </a:r>
              </a:p>
              <a:p>
                <a:pPr lvl="1"/>
                <a:r>
                  <a:rPr lang="en-US" sz="2600" dirty="0" smtClean="0"/>
                  <a:t>ASLR</a:t>
                </a:r>
              </a:p>
              <a:p>
                <a:pPr lvl="2"/>
                <a:r>
                  <a:rPr lang="en-US" dirty="0" smtClean="0"/>
                  <a:t>2</a:t>
                </a:r>
                <a:r>
                  <a:rPr lang="en-US" baseline="30000" dirty="0" smtClean="0"/>
                  <a:t>n-1</a:t>
                </a:r>
                <a:r>
                  <a:rPr lang="en-US" dirty="0" smtClean="0"/>
                  <a:t> probes where n is the number of bits of randomness</a:t>
                </a:r>
              </a:p>
              <a:p>
                <a:pPr lvl="1"/>
                <a:r>
                  <a:rPr lang="en-US" sz="2600" dirty="0" smtClean="0"/>
                  <a:t>STIR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/>
                          </a:rPr>
                          <m:t>2(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/>
                          </a:rPr>
                          <m:t>)</m:t>
                        </m:r>
                        <m:r>
                          <a:rPr lang="en-US" sz="26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600" dirty="0" smtClean="0"/>
                  <a:t> </a:t>
                </a:r>
                <a:r>
                  <a:rPr lang="en-US" dirty="0" smtClean="0"/>
                  <a:t>probes where g is the number of gadgets in the payload</a:t>
                </a:r>
              </a:p>
              <a:p>
                <a:pPr lvl="3"/>
                <a:r>
                  <a:rPr lang="en-US" dirty="0" smtClean="0"/>
                  <a:t>Must guess each where each gadget is with each probe.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MATH!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562462"/>
              </p:ext>
            </p:extLst>
          </p:nvPr>
        </p:nvGraphicFramePr>
        <p:xfrm>
          <a:off x="457200" y="1466850"/>
          <a:ext cx="82296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Gadget Reduction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Tiny gadgets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not 100%?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 descr="C:\Users\Richard Wartell\Desktop\Profile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72" y="3458335"/>
            <a:ext cx="3957320" cy="296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2098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retn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22098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retn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Richard Wartell, </a:t>
            </a:r>
            <a:r>
              <a:rPr lang="en-US" dirty="0" err="1" smtClean="0"/>
              <a:t>Phd</a:t>
            </a:r>
            <a:r>
              <a:rPr lang="en-US" dirty="0" smtClean="0"/>
              <a:t>. in CS from UT Dallas</a:t>
            </a:r>
          </a:p>
          <a:p>
            <a:pPr lvl="1"/>
            <a:r>
              <a:rPr lang="en-US" dirty="0" smtClean="0"/>
              <a:t>This talk covers my thesis and ongoing research at UTD</a:t>
            </a:r>
          </a:p>
          <a:p>
            <a:r>
              <a:rPr lang="en-US" dirty="0" smtClean="0"/>
              <a:t>Working for Mandiant/</a:t>
            </a:r>
            <a:r>
              <a:rPr lang="en-US" dirty="0" err="1" smtClean="0"/>
              <a:t>FireEye</a:t>
            </a:r>
            <a:r>
              <a:rPr lang="en-US" dirty="0" smtClean="0"/>
              <a:t> ever since</a:t>
            </a:r>
          </a:p>
          <a:p>
            <a:pPr lvl="1"/>
            <a:r>
              <a:rPr lang="en-US" dirty="0" smtClean="0"/>
              <a:t>Malware analysis, incident response, automated unpacking of binaries, </a:t>
            </a:r>
            <a:r>
              <a:rPr lang="en-US" dirty="0" err="1" smtClean="0"/>
              <a:t>computering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Part of the newly formed FLARE team</a:t>
            </a:r>
          </a:p>
          <a:p>
            <a:pPr lvl="1"/>
            <a:r>
              <a:rPr lang="en-US" dirty="0" smtClean="0"/>
              <a:t>Focusing on reverse engineering and research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Autobiography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Windows Runtime Overhead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35215933"/>
              </p:ext>
            </p:extLst>
          </p:nvPr>
        </p:nvGraphicFramePr>
        <p:xfrm>
          <a:off x="203200" y="1361440"/>
          <a:ext cx="8646160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09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Linux Runtime Overhead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36059966"/>
              </p:ext>
            </p:extLst>
          </p:nvPr>
        </p:nvGraphicFramePr>
        <p:xfrm>
          <a:off x="294640" y="1290320"/>
          <a:ext cx="862584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01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static rewriter to protect against ROP attacks</a:t>
            </a:r>
            <a:endParaRPr lang="en-US" sz="3200" dirty="0"/>
          </a:p>
          <a:p>
            <a:pPr lvl="1"/>
            <a:r>
              <a:rPr lang="en-US" sz="2800" dirty="0"/>
              <a:t>Greatly increases search space </a:t>
            </a:r>
            <a:endParaRPr lang="en-US" sz="2800" dirty="0" smtClean="0"/>
          </a:p>
          <a:p>
            <a:pPr lvl="1"/>
            <a:r>
              <a:rPr lang="en-US" sz="2800" dirty="0" smtClean="0"/>
              <a:t>Introduces </a:t>
            </a:r>
            <a:r>
              <a:rPr lang="en-US" sz="2800" dirty="0"/>
              <a:t>no deployment issues</a:t>
            </a:r>
          </a:p>
          <a:p>
            <a:pPr lvl="1"/>
            <a:r>
              <a:rPr lang="en-US" sz="2800" dirty="0"/>
              <a:t>Tested on 100+ Windows and Linux binaries </a:t>
            </a:r>
          </a:p>
          <a:p>
            <a:pPr lvl="1"/>
            <a:r>
              <a:rPr lang="en-US" sz="2800" dirty="0"/>
              <a:t>99.99% gadget reduction on average</a:t>
            </a:r>
          </a:p>
          <a:p>
            <a:pPr lvl="1"/>
            <a:r>
              <a:rPr lang="en-US" sz="2800" dirty="0"/>
              <a:t>1.6% overhead on average</a:t>
            </a:r>
          </a:p>
          <a:p>
            <a:pPr lvl="1"/>
            <a:r>
              <a:rPr lang="en-US" sz="2800" dirty="0"/>
              <a:t>37% process size increase on average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STIR Conclusions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 we have a ROP mitigation rewriter, what about security policies based on API calls?</a:t>
            </a:r>
          </a:p>
          <a:p>
            <a:pPr lvl="1"/>
            <a:r>
              <a:rPr lang="en-US" dirty="0" smtClean="0"/>
              <a:t>E.g. No network sends after read from the file system</a:t>
            </a:r>
          </a:p>
          <a:p>
            <a:r>
              <a:rPr lang="en-US" dirty="0" smtClean="0"/>
              <a:t>REINS</a:t>
            </a:r>
          </a:p>
          <a:p>
            <a:pPr lvl="1"/>
            <a:r>
              <a:rPr lang="en-US" sz="2400" dirty="0" smtClean="0"/>
              <a:t>Wrap system library APIs with our own code</a:t>
            </a:r>
          </a:p>
          <a:p>
            <a:pPr lvl="1"/>
            <a:r>
              <a:rPr lang="en-US" sz="2400" dirty="0" smtClean="0"/>
              <a:t>Specify regular expression based security policies</a:t>
            </a:r>
          </a:p>
          <a:p>
            <a:pPr lvl="1"/>
            <a:r>
              <a:rPr lang="en-US" sz="2400" dirty="0" smtClean="0"/>
              <a:t>Guarantee security policy cannot be circumvented</a:t>
            </a:r>
          </a:p>
          <a:p>
            <a:pPr lvl="1"/>
            <a:r>
              <a:rPr lang="en-US" sz="2400" dirty="0" smtClean="0"/>
              <a:t>Accomplished via Software Fault Isolation (SFI) and an Inline-Reference Monitor (IRM)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else?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984" y="1466448"/>
            <a:ext cx="5157816" cy="4864512"/>
          </a:xfrm>
        </p:spPr>
        <p:txBody>
          <a:bodyPr>
            <a:normAutofit fontScale="92500"/>
          </a:bodyPr>
          <a:lstStyle/>
          <a:p>
            <a:r>
              <a:rPr lang="en-US" dirty="0"/>
              <a:t>T</a:t>
            </a:r>
            <a:r>
              <a:rPr lang="en-US" dirty="0" smtClean="0"/>
              <a:t>rusted </a:t>
            </a:r>
            <a:r>
              <a:rPr lang="en-US" dirty="0"/>
              <a:t>&amp; untrusted modules in common address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#1: web browser </a:t>
            </a:r>
            <a:r>
              <a:rPr lang="en-US" dirty="0" smtClean="0"/>
              <a:t>plug-ins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#2: trusted system libraries inside untrusted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Goal</a:t>
            </a:r>
            <a:r>
              <a:rPr lang="en-US" dirty="0"/>
              <a:t>: protect trusted modules from untrusted </a:t>
            </a:r>
            <a:r>
              <a:rPr lang="en-US" dirty="0" smtClean="0"/>
              <a:t>ones</a:t>
            </a:r>
          </a:p>
          <a:p>
            <a:pPr lvl="1"/>
            <a:r>
              <a:rPr lang="en-US" dirty="0" smtClean="0"/>
              <a:t>confine </a:t>
            </a:r>
            <a:r>
              <a:rPr lang="en-US" dirty="0"/>
              <a:t>untrusted module </a:t>
            </a:r>
            <a:r>
              <a:rPr lang="en-US" dirty="0" smtClean="0"/>
              <a:t>behaviors</a:t>
            </a:r>
          </a:p>
          <a:p>
            <a:r>
              <a:rPr lang="en-US" dirty="0" smtClean="0"/>
              <a:t>Example</a:t>
            </a:r>
            <a:r>
              <a:rPr lang="en-US" dirty="0"/>
              <a:t>: Untrusted modules must obey trusted module </a:t>
            </a:r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Blocks </a:t>
            </a:r>
            <a:r>
              <a:rPr lang="en-US" dirty="0"/>
              <a:t>ROP attacks </a:t>
            </a:r>
            <a:r>
              <a:rPr lang="en-US" dirty="0" smtClean="0"/>
              <a:t>[Shacham07]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Software Fault Isolation (SFI)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34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5120" y="4197635"/>
            <a:ext cx="3203864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87120" y="4800600"/>
            <a:ext cx="18288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eMule.exe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3720" y="2016530"/>
            <a:ext cx="1828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ernel32.dll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620520" y="3009900"/>
            <a:ext cx="1828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ser.dll</a:t>
            </a: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>
            <a:off x="2382520" y="2351811"/>
            <a:ext cx="152400" cy="65047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2"/>
            <a:endCxn id="7" idx="3"/>
          </p:cNvCxnSpPr>
          <p:nvPr/>
        </p:nvCxnSpPr>
        <p:spPr>
          <a:xfrm rot="16200000" flipH="1">
            <a:off x="2001520" y="4229100"/>
            <a:ext cx="1447800" cy="381000"/>
          </a:xfrm>
          <a:prstGeom prst="curvedConnector4">
            <a:avLst>
              <a:gd name="adj1" fmla="val 38158"/>
              <a:gd name="adj2" fmla="val 177818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" idx="2"/>
            <a:endCxn id="7" idx="1"/>
          </p:cNvCxnSpPr>
          <p:nvPr/>
        </p:nvCxnSpPr>
        <p:spPr>
          <a:xfrm rot="5400000">
            <a:off x="57035" y="3732415"/>
            <a:ext cx="2441170" cy="381000"/>
          </a:xfrm>
          <a:prstGeom prst="curvedConnector4">
            <a:avLst>
              <a:gd name="adj1" fmla="val 42977"/>
              <a:gd name="adj2" fmla="val 16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0820" y="3821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Trusted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5456" y="41976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Untrusted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44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280" y="1466448"/>
            <a:ext cx="5049520" cy="4864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SFI foundation supports higher-level policies </a:t>
            </a:r>
            <a:r>
              <a:rPr lang="en-US" dirty="0" smtClean="0"/>
              <a:t>[CFI05]</a:t>
            </a:r>
          </a:p>
          <a:p>
            <a:r>
              <a:rPr lang="en-US" dirty="0" smtClean="0"/>
              <a:t>Example</a:t>
            </a:r>
            <a:r>
              <a:rPr lang="en-US" dirty="0"/>
              <a:t>: IRMs </a:t>
            </a:r>
            <a:r>
              <a:rPr lang="en-US" dirty="0" smtClean="0"/>
              <a:t>[Schneider00]</a:t>
            </a:r>
          </a:p>
          <a:p>
            <a:r>
              <a:rPr lang="en-US" dirty="0" smtClean="0"/>
              <a:t>Enforces </a:t>
            </a:r>
            <a:r>
              <a:rPr lang="en-US" dirty="0"/>
              <a:t>powerful </a:t>
            </a:r>
            <a:r>
              <a:rPr lang="en-US" dirty="0" smtClean="0"/>
              <a:t>policies:</a:t>
            </a:r>
          </a:p>
          <a:p>
            <a:pPr lvl="1"/>
            <a:r>
              <a:rPr lang="en-US" dirty="0" smtClean="0"/>
              <a:t>program-specific </a:t>
            </a:r>
            <a:r>
              <a:rPr lang="en-US" dirty="0"/>
              <a:t>(no other programs </a:t>
            </a:r>
            <a:r>
              <a:rPr lang="en-US" dirty="0" smtClean="0"/>
              <a:t>affected)</a:t>
            </a:r>
          </a:p>
          <a:p>
            <a:pPr lvl="1"/>
            <a:r>
              <a:rPr lang="en-US" dirty="0" smtClean="0"/>
              <a:t>light-weight </a:t>
            </a:r>
            <a:r>
              <a:rPr lang="en-US" dirty="0"/>
              <a:t>enforcement (minimize context </a:t>
            </a:r>
            <a:r>
              <a:rPr lang="en-US" dirty="0" smtClean="0"/>
              <a:t>switches)</a:t>
            </a:r>
          </a:p>
          <a:p>
            <a:pPr lvl="1"/>
            <a:r>
              <a:rPr lang="en-US" dirty="0" err="1" smtClean="0"/>
              <a:t>Statefulness</a:t>
            </a:r>
            <a:endParaRPr lang="en-US" dirty="0" smtClean="0"/>
          </a:p>
          <a:p>
            <a:pPr lvl="2"/>
            <a:r>
              <a:rPr lang="en-US" dirty="0" smtClean="0"/>
              <a:t>Example</a:t>
            </a:r>
            <a:r>
              <a:rPr lang="en-US" dirty="0"/>
              <a:t>: Adobe Reader may access the network (to check for updates) and may read my confidential files, but may not access the network after reading my confidential files.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Inlined</a:t>
            </a:r>
            <a:r>
              <a:rPr lang="en-US" sz="3600" dirty="0" smtClean="0"/>
              <a:t> Reference Monitors (IRMs)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35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9280" y="4170680"/>
            <a:ext cx="2819400" cy="66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32180" y="5482705"/>
            <a:ext cx="18288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eMule.exe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4532" y="1653310"/>
            <a:ext cx="165388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ernel32.dll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84681" y="264668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ser.dll</a:t>
            </a:r>
            <a:endParaRPr lang="en-US" dirty="0"/>
          </a:p>
        </p:txBody>
      </p:sp>
      <p:cxnSp>
        <p:nvCxnSpPr>
          <p:cNvPr id="9" name="Curved Connector 8"/>
          <p:cNvCxnSpPr>
            <a:stCxn id="7" idx="3"/>
            <a:endCxn id="8" idx="0"/>
          </p:cNvCxnSpPr>
          <p:nvPr/>
        </p:nvCxnSpPr>
        <p:spPr>
          <a:xfrm>
            <a:off x="2338416" y="1996210"/>
            <a:ext cx="308265" cy="65047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>
            <a:off x="2045304" y="4881328"/>
            <a:ext cx="936057" cy="26669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>
            <a:off x="1283303" y="4652726"/>
            <a:ext cx="936057" cy="72389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980" y="380134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Trusted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9616" y="417731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Untrusted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998980" y="3860847"/>
            <a:ext cx="7620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IRM</a:t>
            </a:r>
            <a:endParaRPr lang="en-US" dirty="0"/>
          </a:p>
        </p:txBody>
      </p:sp>
      <p:cxnSp>
        <p:nvCxnSpPr>
          <p:cNvPr id="33" name="Curved Connector 32"/>
          <p:cNvCxnSpPr/>
          <p:nvPr/>
        </p:nvCxnSpPr>
        <p:spPr>
          <a:xfrm rot="5400000">
            <a:off x="2458699" y="3520465"/>
            <a:ext cx="528366" cy="1524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H="1">
            <a:off x="857112" y="2604679"/>
            <a:ext cx="1521741" cy="990602"/>
          </a:xfrm>
          <a:prstGeom prst="curvedConnector3">
            <a:avLst>
              <a:gd name="adj1" fmla="val 7294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SFI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36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1000" y="2362200"/>
            <a:ext cx="8382000" cy="2868737"/>
            <a:chOff x="381000" y="2362200"/>
            <a:chExt cx="8382000" cy="2868737"/>
          </a:xfrm>
        </p:grpSpPr>
        <p:sp>
          <p:nvSpPr>
            <p:cNvPr id="3" name="Right Arrow 2"/>
            <p:cNvSpPr/>
            <p:nvPr/>
          </p:nvSpPr>
          <p:spPr>
            <a:xfrm>
              <a:off x="381000" y="2362200"/>
              <a:ext cx="83820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1995                       2000                       2005                                2010         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18600000">
              <a:off x="295600" y="3453118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Wahbe</a:t>
              </a:r>
              <a:r>
                <a:rPr lang="en-US" sz="2800" b="1" u="sng" baseline="30000" dirty="0" smtClean="0"/>
                <a:t>1</a:t>
              </a:r>
              <a:endParaRPr lang="en-US" sz="2800" b="1" u="sng" dirty="0"/>
            </a:p>
          </p:txBody>
        </p:sp>
        <p:sp>
          <p:nvSpPr>
            <p:cNvPr id="7" name="TextBox 6"/>
            <p:cNvSpPr txBox="1"/>
            <p:nvPr/>
          </p:nvSpPr>
          <p:spPr>
            <a:xfrm rot="18600000">
              <a:off x="4041761" y="3654172"/>
              <a:ext cx="2070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PittSFIeld</a:t>
              </a:r>
              <a:r>
                <a:rPr lang="en-US" sz="2800" b="1" u="sng" baseline="30000" dirty="0" smtClean="0"/>
                <a:t>3</a:t>
              </a:r>
              <a:endParaRPr lang="en-US" sz="2800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 rot="18600000">
              <a:off x="2902636" y="3742191"/>
              <a:ext cx="2454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CFI / SMAC</a:t>
              </a:r>
              <a:r>
                <a:rPr lang="en-US" sz="2800" b="1" u="sng" baseline="30000" dirty="0" smtClean="0"/>
                <a:t>2</a:t>
              </a:r>
              <a:endParaRPr lang="en-US" sz="2800" b="1" u="sng" dirty="0"/>
            </a:p>
          </p:txBody>
        </p:sp>
        <p:sp>
          <p:nvSpPr>
            <p:cNvPr id="9" name="TextBox 8"/>
            <p:cNvSpPr txBox="1"/>
            <p:nvPr/>
          </p:nvSpPr>
          <p:spPr>
            <a:xfrm rot="18600000">
              <a:off x="5629600" y="2995918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XFI</a:t>
              </a:r>
              <a:r>
                <a:rPr lang="en-US" sz="2800" b="1" u="sng" baseline="30000" dirty="0" smtClean="0"/>
                <a:t>4</a:t>
              </a:r>
              <a:endParaRPr lang="en-US" sz="2800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600000">
              <a:off x="7001200" y="3186462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NaCl</a:t>
              </a:r>
              <a:r>
                <a:rPr lang="en-US" sz="2800" b="1" u="sng" baseline="30000" dirty="0" smtClean="0"/>
                <a:t>5</a:t>
              </a:r>
              <a:endParaRPr lang="en-US" sz="2800" b="1" u="sng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3520" y="6041290"/>
            <a:ext cx="876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1: [Wahbe93]          2: [CFI05]</a:t>
            </a:r>
            <a:r>
              <a:rPr lang="en-US" dirty="0"/>
              <a:t> </a:t>
            </a:r>
            <a:r>
              <a:rPr lang="en-US" dirty="0" smtClean="0"/>
              <a:t>         3: [PittSFIeld06]         4: [XFI06]        5: [NaCl09]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Brief History of SFI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37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1000" y="2362200"/>
            <a:ext cx="8382000" cy="2952384"/>
            <a:chOff x="381000" y="2362200"/>
            <a:chExt cx="8382000" cy="2952384"/>
          </a:xfrm>
        </p:grpSpPr>
        <p:sp>
          <p:nvSpPr>
            <p:cNvPr id="3" name="Right Arrow 2"/>
            <p:cNvSpPr/>
            <p:nvPr/>
          </p:nvSpPr>
          <p:spPr>
            <a:xfrm>
              <a:off x="381000" y="2362200"/>
              <a:ext cx="83820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1995                       2000                       2005                                2010         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18600000">
              <a:off x="348515" y="3352712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Wahbe</a:t>
              </a:r>
              <a:r>
                <a:rPr lang="en-US" sz="2800" b="1" u="sng" baseline="30000" dirty="0" smtClean="0"/>
                <a:t>1</a:t>
              </a:r>
              <a:endParaRPr lang="en-US" sz="2800" b="1" u="sng" dirty="0" smtClean="0"/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RISC only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600000">
              <a:off x="4139575" y="3629965"/>
              <a:ext cx="2070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PittSFIeld</a:t>
              </a:r>
              <a:r>
                <a:rPr lang="en-US" sz="2800" b="1" u="sng" baseline="30000" dirty="0" smtClean="0"/>
                <a:t>3</a:t>
              </a:r>
              <a:endParaRPr lang="en-US" sz="2800" b="1" u="sng" dirty="0" smtClean="0"/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     GCC only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8600000">
              <a:off x="2890313" y="3637449"/>
              <a:ext cx="2523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CFI / SMAC</a:t>
              </a:r>
              <a:r>
                <a:rPr lang="en-US" sz="2800" b="1" u="sng" baseline="30000" dirty="0" smtClean="0"/>
                <a:t>2</a:t>
              </a:r>
              <a:endParaRPr lang="en-US" sz="2800" b="1" u="sng" dirty="0" smtClean="0"/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      Needs PDB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8600000">
              <a:off x="5595085" y="3207691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   </a:t>
              </a:r>
              <a:r>
                <a:rPr lang="en-US" sz="2800" b="1" u="sng" dirty="0" smtClean="0"/>
                <a:t>XFI</a:t>
              </a:r>
              <a:r>
                <a:rPr lang="en-US" sz="2800" b="1" u="sng" baseline="30000" dirty="0" smtClean="0"/>
                <a:t>4</a:t>
              </a:r>
              <a:endParaRPr lang="en-US" sz="2800" b="1" u="sng" dirty="0" smtClean="0"/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Needs PDB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600000">
              <a:off x="6624261" y="3272026"/>
              <a:ext cx="18108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   </a:t>
              </a:r>
              <a:r>
                <a:rPr lang="en-US" sz="2800" b="1" u="sng" dirty="0" smtClean="0"/>
                <a:t>NaCl</a:t>
              </a:r>
              <a:r>
                <a:rPr lang="en-US" sz="2800" b="1" u="sng" baseline="30000" dirty="0" smtClean="0"/>
                <a:t>5</a:t>
              </a:r>
              <a:endParaRPr lang="en-US" sz="2800" b="1" u="sng" dirty="0" smtClean="0"/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Special GCC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5105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All prior works require explicit code-producer cooperation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520" y="6036548"/>
            <a:ext cx="875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1: [Wahbe93]          2: [CFI05]</a:t>
            </a:r>
            <a:r>
              <a:rPr lang="en-US" dirty="0"/>
              <a:t> </a:t>
            </a:r>
            <a:r>
              <a:rPr lang="en-US" dirty="0" smtClean="0"/>
              <a:t>         3: [PittSFIeld06]         4: [XFI06]        5: [NaCl09]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main modifications</a:t>
            </a:r>
          </a:p>
          <a:p>
            <a:pPr lvl="1"/>
            <a:r>
              <a:rPr lang="en-US" dirty="0" smtClean="0"/>
              <a:t>Separation of trusted and untrusted modules via memory</a:t>
            </a:r>
          </a:p>
          <a:p>
            <a:pPr lvl="2"/>
            <a:r>
              <a:rPr lang="en-US" dirty="0" smtClean="0"/>
              <a:t>High memory is trusted</a:t>
            </a:r>
          </a:p>
          <a:p>
            <a:pPr lvl="2"/>
            <a:r>
              <a:rPr lang="en-US" dirty="0" smtClean="0"/>
              <a:t>Low memory is untrusted</a:t>
            </a:r>
          </a:p>
          <a:p>
            <a:pPr lvl="2"/>
            <a:r>
              <a:rPr lang="en-US" dirty="0" smtClean="0"/>
              <a:t>Use masking to enforce this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PittSFIeld</a:t>
            </a:r>
            <a:r>
              <a:rPr lang="en-US" dirty="0"/>
              <a:t> approach to </a:t>
            </a:r>
            <a:r>
              <a:rPr lang="en-US" dirty="0" smtClean="0"/>
              <a:t>SFI</a:t>
            </a:r>
          </a:p>
          <a:p>
            <a:pPr lvl="2"/>
            <a:r>
              <a:rPr lang="en-US" dirty="0" smtClean="0"/>
              <a:t>Turns every chunk (16 bytes) into an atomic unit of execution</a:t>
            </a:r>
          </a:p>
          <a:p>
            <a:pPr lvl="1"/>
            <a:r>
              <a:rPr lang="en-US" dirty="0" smtClean="0"/>
              <a:t>Use the same framework as STIR for preserving behavior</a:t>
            </a:r>
          </a:p>
          <a:p>
            <a:pPr lvl="2"/>
            <a:r>
              <a:rPr lang="en-US" dirty="0" smtClean="0"/>
              <a:t>Old code section becomes a jump table with marker bytes</a:t>
            </a:r>
          </a:p>
          <a:p>
            <a:pPr lvl="2"/>
            <a:r>
              <a:rPr lang="en-US" dirty="0" smtClean="0"/>
              <a:t>New rewritten code section is added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16775" y="3467099"/>
            <a:ext cx="2362200" cy="3848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Binary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3399" y="2966720"/>
            <a:ext cx="2570254" cy="40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Rewritten Binary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Code from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356" y="1447800"/>
            <a:ext cx="457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Original Memory Layout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81596" y="1447799"/>
            <a:ext cx="465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Rewritten Memory Layout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39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49238" y="2123440"/>
            <a:ext cx="0" cy="3159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871948" y="3956974"/>
            <a:ext cx="38910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1599" y="3955589"/>
            <a:ext cx="343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High Memory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81601" y="3516054"/>
            <a:ext cx="34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Low Memory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10119" y="4303395"/>
            <a:ext cx="1752600" cy="3848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ernel32.dll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629419" y="4303395"/>
            <a:ext cx="1752600" cy="3848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user32.dll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21923" y="4530899"/>
            <a:ext cx="1752600" cy="3848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user32.dll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00699" y="4530899"/>
            <a:ext cx="1752600" cy="3848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ernel32.dll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5794" y="5436294"/>
            <a:ext cx="801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 separation is chosen at location 2</a:t>
            </a:r>
            <a:r>
              <a:rPr lang="en-US" sz="2000" b="1" baseline="30000" dirty="0" smtClean="0"/>
              <a:t>d</a:t>
            </a:r>
          </a:p>
          <a:p>
            <a:pPr algn="ctr"/>
            <a:r>
              <a:rPr lang="en-US" sz="2000" b="1" dirty="0" smtClean="0"/>
              <a:t>(32-d) is the number of high order bits we must mask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70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Ol</a:t>
            </a:r>
            <a:r>
              <a:rPr lang="en-US" sz="3600" dirty="0" smtClean="0"/>
              <a:t>’ Faithful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4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607279" y="3471867"/>
            <a:ext cx="1178081" cy="86868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Curved Up Arrow 2"/>
          <p:cNvSpPr/>
          <p:nvPr/>
        </p:nvSpPr>
        <p:spPr>
          <a:xfrm>
            <a:off x="5746985" y="5374976"/>
            <a:ext cx="21336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Buffer Overflow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istrator\Downloads\google-doodle-baby-computer-do-no-evil-hear-no-evil-see-no-evil-sad-hill-new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17741"/>
            <a:ext cx="2895600" cy="2784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34" y="2417741"/>
            <a:ext cx="3698702" cy="27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PirateVir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98" y="2399613"/>
            <a:ext cx="3698702" cy="28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PittSFIeld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84960"/>
            <a:ext cx="3759200" cy="43909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rgbClr val="37424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200" kern="1200">
                <a:solidFill>
                  <a:srgbClr val="37424A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rgbClr val="37424A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rgbClr val="37424A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rgbClr val="37424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Move targets to the beginning of chunks</a:t>
            </a:r>
          </a:p>
          <a:p>
            <a:r>
              <a:rPr lang="en-US" dirty="0" smtClean="0"/>
              <a:t>Move calls to the end of chunks</a:t>
            </a:r>
          </a:p>
          <a:p>
            <a:r>
              <a:rPr lang="en-US" dirty="0" smtClean="0"/>
              <a:t>Make sure no instruction overlaps a chunk boundary</a:t>
            </a:r>
          </a:p>
          <a:p>
            <a:r>
              <a:rPr lang="en-US" dirty="0" smtClean="0"/>
              <a:t>Mask indirect branches to guarantee chunk atomicity</a:t>
            </a:r>
            <a:endParaRPr lang="en-US" dirty="0"/>
          </a:p>
          <a:p>
            <a:r>
              <a:rPr lang="en-US" dirty="0" smtClean="0"/>
              <a:t>Add guards to ensure behavioral equivalence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18362"/>
              </p:ext>
            </p:extLst>
          </p:nvPr>
        </p:nvGraphicFramePr>
        <p:xfrm>
          <a:off x="4475480" y="1463040"/>
          <a:ext cx="379476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240"/>
                <a:gridCol w="2509520"/>
              </a:tblGrid>
              <a:tr h="1612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Instruction</a:t>
                      </a:r>
                      <a:endParaRPr lang="en-US" sz="1600" dirty="0"/>
                    </a:p>
                  </a:txBody>
                  <a:tcPr/>
                </a:tc>
              </a:tr>
              <a:tr h="1612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[ebp+8]</a:t>
                      </a:r>
                    </a:p>
                  </a:txBody>
                  <a:tcPr/>
                </a:tc>
              </a:tr>
              <a:tr h="1612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0x80008000</a:t>
                      </a:r>
                    </a:p>
                  </a:txBody>
                  <a:tcPr/>
                </a:tc>
              </a:tr>
              <a:tr h="1612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612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612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0x4012BC </a:t>
                      </a:r>
                    </a:p>
                  </a:txBody>
                  <a:tcPr/>
                </a:tc>
              </a:tr>
              <a:tr h="1612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1612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0x4012BC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99970"/>
              </p:ext>
            </p:extLst>
          </p:nvPr>
        </p:nvGraphicFramePr>
        <p:xfrm>
          <a:off x="4475480" y="1463040"/>
          <a:ext cx="37947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252"/>
                <a:gridCol w="2511508"/>
              </a:tblGrid>
              <a:tr h="1885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Instruction</a:t>
                      </a:r>
                      <a:endParaRPr lang="en-US" sz="1600" dirty="0"/>
                    </a:p>
                  </a:txBody>
                  <a:tcPr/>
                </a:tc>
              </a:tr>
              <a:tr h="1885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[ebp+8]</a:t>
                      </a:r>
                    </a:p>
                  </a:txBody>
                  <a:tcPr/>
                </a:tc>
              </a:tr>
              <a:tr h="1885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0x80008000</a:t>
                      </a:r>
                    </a:p>
                  </a:txBody>
                  <a:tcPr/>
                </a:tc>
              </a:tr>
              <a:tr h="1885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885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885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call 0x4012C0 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885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</a:p>
                  </a:txBody>
                  <a:tcPr/>
                </a:tc>
              </a:tr>
              <a:tr h="1885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0x4012BC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nop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(x4)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885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0x4012C0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20059"/>
              </p:ext>
            </p:extLst>
          </p:nvPr>
        </p:nvGraphicFramePr>
        <p:xfrm>
          <a:off x="4485640" y="1463040"/>
          <a:ext cx="379476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252"/>
                <a:gridCol w="2511508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Instruction</a:t>
                      </a:r>
                      <a:endParaRPr lang="en-US" sz="16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[ebp+8]</a:t>
                      </a: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0x80008000</a:t>
                      </a: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0x401122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(*C)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0x40112E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0x401131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(*A)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0x40113B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0x4012C0 </a:t>
                      </a: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0x4012BC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nop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(*4)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0x4012C0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0x4012C1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esp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145183"/>
              </p:ext>
            </p:extLst>
          </p:nvPr>
        </p:nvGraphicFramePr>
        <p:xfrm>
          <a:off x="4495800" y="1463040"/>
          <a:ext cx="379476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252"/>
                <a:gridCol w="2511508"/>
              </a:tblGrid>
              <a:tr h="2344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Instruction</a:t>
                      </a:r>
                      <a:endParaRPr lang="en-US" sz="1600" dirty="0"/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[ebp+8]</a:t>
                      </a:r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0x40111D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b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(*3)</a:t>
                      </a:r>
                      <a:endParaRPr lang="en-US" sz="1600" b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0x401120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0x80008000</a:t>
                      </a:r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0x401125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(*9)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0x40112E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0x401131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(*A)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0x40113B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0x4012C0 </a:t>
                      </a:r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0x4012BC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nop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(*4)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0x4012C0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0x4012C1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esp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557"/>
              </p:ext>
            </p:extLst>
          </p:nvPr>
        </p:nvGraphicFramePr>
        <p:xfrm>
          <a:off x="4495800" y="1463040"/>
          <a:ext cx="387604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624"/>
                <a:gridCol w="2632416"/>
              </a:tblGrid>
              <a:tr h="20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Instruction</a:t>
                      </a:r>
                      <a:endParaRPr lang="en-US" sz="1600" dirty="0"/>
                    </a:p>
                  </a:txBody>
                  <a:tcPr/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[ebp+8]</a:t>
                      </a:r>
                    </a:p>
                  </a:txBody>
                  <a:tcPr/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0x40111D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(*3)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0x80008000</a:t>
                      </a:r>
                    </a:p>
                  </a:txBody>
                  <a:tcPr/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0x401125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(*3)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0x401128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and </a:t>
                      </a:r>
                      <a:r>
                        <a:rPr lang="en-US" sz="1600" b="1" dirty="0" err="1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0x0FFFFFF0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0x40112E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0x401131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(*A)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0x40113B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0x4012C0 </a:t>
                      </a:r>
                    </a:p>
                  </a:txBody>
                  <a:tcPr/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</a:p>
                  </a:txBody>
                  <a:tcPr/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0x4012BC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nop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(*4)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0x4012C0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07712"/>
              </p:ext>
            </p:extLst>
          </p:nvPr>
        </p:nvGraphicFramePr>
        <p:xfrm>
          <a:off x="4495800" y="1463040"/>
          <a:ext cx="406573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487"/>
                <a:gridCol w="2761249"/>
              </a:tblGrid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Instruction</a:t>
                      </a:r>
                      <a:endParaRPr lang="en-US" sz="1600" dirty="0"/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[ebp+8]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0x40111D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(*3)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0x80008000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0x401125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(*3)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0x401131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cmp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0xF4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0x401134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cmovz</a:t>
                      </a:r>
                      <a:r>
                        <a:rPr lang="en-US" sz="1600" b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b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, [eax+1]</a:t>
                      </a:r>
                      <a:endParaRPr lang="en-US" sz="1600" b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0x401138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and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 0x0FFFFFF0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0x40113E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0x401141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nop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(*A)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0x40114B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0x4012C0 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0x4012BC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nop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(*4)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0x4012C0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ebp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7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9360"/>
            <a:ext cx="8229600" cy="256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Enforced policies on Eureka email client (&gt;1.6MB code):</a:t>
            </a:r>
          </a:p>
          <a:p>
            <a:pPr lvl="1"/>
            <a:r>
              <a:rPr lang="en-US" dirty="0" smtClean="0"/>
              <a:t>Disallow creation of .exe, .</a:t>
            </a:r>
            <a:r>
              <a:rPr lang="en-US" dirty="0" err="1" smtClean="0"/>
              <a:t>msi</a:t>
            </a:r>
            <a:r>
              <a:rPr lang="en-US" dirty="0" smtClean="0"/>
              <a:t>, or .bat files</a:t>
            </a:r>
          </a:p>
          <a:p>
            <a:pPr lvl="1"/>
            <a:r>
              <a:rPr lang="en-US" dirty="0" smtClean="0"/>
              <a:t>Disallow execution of Windows explorer as an external process</a:t>
            </a:r>
          </a:p>
          <a:p>
            <a:pPr lvl="1"/>
            <a:r>
              <a:rPr lang="en-US" dirty="0" smtClean="0"/>
              <a:t>Disallow opening more than 100 SMTP  connections</a:t>
            </a:r>
          </a:p>
          <a:p>
            <a:r>
              <a:rPr lang="en-US" dirty="0" smtClean="0"/>
              <a:t>Malware policies:</a:t>
            </a:r>
          </a:p>
          <a:p>
            <a:pPr lvl="1"/>
            <a:r>
              <a:rPr lang="en-US" dirty="0" smtClean="0"/>
              <a:t>Disallow creation of .exe, .</a:t>
            </a:r>
            <a:r>
              <a:rPr lang="en-US" dirty="0" err="1" smtClean="0"/>
              <a:t>msi</a:t>
            </a:r>
            <a:r>
              <a:rPr lang="en-US" dirty="0" smtClean="0"/>
              <a:t>, or .bat files</a:t>
            </a:r>
          </a:p>
          <a:p>
            <a:pPr lvl="2"/>
            <a:r>
              <a:rPr lang="en-US" dirty="0" smtClean="0"/>
              <a:t>Successfully stopped virus propagation for real world malware samples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IRM Synthesis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41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45180" y="2792033"/>
            <a:ext cx="2453640" cy="730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Policy-</a:t>
            </a:r>
            <a:r>
              <a:rPr lang="en-US" b="1" dirty="0" err="1" smtClean="0"/>
              <a:t>adherant</a:t>
            </a:r>
            <a:endParaRPr lang="en-US" b="1" dirty="0" smtClean="0"/>
          </a:p>
          <a:p>
            <a:pPr algn="ctr"/>
            <a:r>
              <a:rPr lang="en-US" b="1" dirty="0" smtClean="0"/>
              <a:t>binary</a:t>
            </a:r>
            <a:endParaRPr lang="en-US" b="1" dirty="0"/>
          </a:p>
        </p:txBody>
      </p:sp>
      <p:sp>
        <p:nvSpPr>
          <p:cNvPr id="23" name="Flowchart: Decision 22"/>
          <p:cNvSpPr/>
          <p:nvPr/>
        </p:nvSpPr>
        <p:spPr>
          <a:xfrm>
            <a:off x="6629400" y="1549629"/>
            <a:ext cx="1828800" cy="778625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848100" y="1447800"/>
            <a:ext cx="1447800" cy="9822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Rewriter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736370" y="1669471"/>
            <a:ext cx="1828800" cy="538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Binary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23" idx="1"/>
            <a:endCxn id="24" idx="3"/>
          </p:cNvCxnSpPr>
          <p:nvPr/>
        </p:nvCxnSpPr>
        <p:spPr>
          <a:xfrm flipH="1">
            <a:off x="5295900" y="1938942"/>
            <a:ext cx="133350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3"/>
            <a:endCxn id="24" idx="1"/>
          </p:cNvCxnSpPr>
          <p:nvPr/>
        </p:nvCxnSpPr>
        <p:spPr>
          <a:xfrm>
            <a:off x="2565170" y="1938943"/>
            <a:ext cx="128293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2" idx="0"/>
          </p:cNvCxnSpPr>
          <p:nvPr/>
        </p:nvCxnSpPr>
        <p:spPr>
          <a:xfrm>
            <a:off x="4572000" y="2430087"/>
            <a:ext cx="0" cy="361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5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39715"/>
              </p:ext>
            </p:extLst>
          </p:nvPr>
        </p:nvGraphicFramePr>
        <p:xfrm>
          <a:off x="433536" y="1564640"/>
          <a:ext cx="8229600" cy="505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Windows Runtime Overhead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It Yourself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43</a:t>
            </a:fld>
            <a:endParaRPr lang="en-US"/>
          </a:p>
        </p:txBody>
      </p:sp>
      <p:pic>
        <p:nvPicPr>
          <p:cNvPr id="1027" name="Picture 3" descr="C:\Users\Administrator\Downloads\whatuw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224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6448"/>
            <a:ext cx="8229600" cy="1947312"/>
          </a:xfrm>
        </p:spPr>
        <p:txBody>
          <a:bodyPr>
            <a:normAutofit/>
          </a:bodyPr>
          <a:lstStyle/>
          <a:p>
            <a:r>
              <a:rPr lang="en-US" dirty="0" smtClean="0"/>
              <a:t>Inject useless obfuscated code to frustrate reverse engineers</a:t>
            </a:r>
          </a:p>
          <a:p>
            <a:pPr lvl="1"/>
            <a:r>
              <a:rPr lang="en-US" dirty="0" err="1" smtClean="0"/>
              <a:t>Nops</a:t>
            </a:r>
            <a:r>
              <a:rPr lang="en-US" dirty="0" smtClean="0"/>
              <a:t>, unused conditionals, functions that do nothing, pointless math,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Obfuscation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1390"/>
              </p:ext>
            </p:extLst>
          </p:nvPr>
        </p:nvGraphicFramePr>
        <p:xfrm>
          <a:off x="1087121" y="3467100"/>
          <a:ext cx="23063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320"/>
              </a:tblGrid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 Binary</a:t>
                      </a:r>
                      <a:endParaRPr lang="en-US" sz="1600" dirty="0"/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0x401200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31700"/>
              </p:ext>
            </p:extLst>
          </p:nvPr>
        </p:nvGraphicFramePr>
        <p:xfrm>
          <a:off x="4307840" y="3440430"/>
          <a:ext cx="388112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120"/>
              </a:tblGrid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Rewritten Binary</a:t>
                      </a:r>
                      <a:endParaRPr lang="en-US" sz="1600" dirty="0"/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&lt;junk code&gt;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 junk_function1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push</a:t>
                      </a:r>
                      <a:r>
                        <a:rPr lang="en-US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endParaRPr lang="en-US" sz="16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&lt;junk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code&gt;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call 0x401200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call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junk_function2</a:t>
                      </a:r>
                      <a:endParaRPr lang="en-US" sz="1600" b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&lt;junk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code&gt;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8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Stack Canaries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6568"/>
              </p:ext>
            </p:extLst>
          </p:nvPr>
        </p:nvGraphicFramePr>
        <p:xfrm>
          <a:off x="1752601" y="2939415"/>
          <a:ext cx="230632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320"/>
              </a:tblGrid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 Binary</a:t>
                      </a:r>
                      <a:endParaRPr lang="en-US" sz="1600" dirty="0"/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0401200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0x401200: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push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ebp</a:t>
                      </a:r>
                      <a:endParaRPr lang="en-US" sz="1600" b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  <a:endParaRPr lang="en-US" sz="1600" b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&lt;return&gt;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retn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80685"/>
              </p:ext>
            </p:extLst>
          </p:nvPr>
        </p:nvGraphicFramePr>
        <p:xfrm>
          <a:off x="5118233" y="2847975"/>
          <a:ext cx="241032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32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Rewritten Binary</a:t>
                      </a:r>
                      <a:endParaRPr lang="en-US" sz="1600" dirty="0"/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push</a:t>
                      </a:r>
                      <a:r>
                        <a:rPr lang="en-US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&lt;canary&gt;</a:t>
                      </a:r>
                      <a:endParaRPr lang="en-US" sz="16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0401200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0x401200: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push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ebp</a:t>
                      </a:r>
                      <a:endParaRPr lang="en-US" sz="1600" b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  <a:endParaRPr lang="en-US" sz="1600" b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mov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eax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,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&lt;return&gt;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call </a:t>
                      </a:r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check_canary</a:t>
                      </a:r>
                      <a:endParaRPr lang="en-US" sz="16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retn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57200" y="1466448"/>
            <a:ext cx="8229600" cy="11275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Push a value on to the stack and check it before returning</a:t>
            </a:r>
          </a:p>
          <a:p>
            <a:pPr lvl="1"/>
            <a:r>
              <a:rPr lang="en-US" dirty="0" smtClean="0"/>
              <a:t>Great test against stack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3" descr="C:\Users\Administrator\Downloads\k9N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your name in binaries for fun, or hide strings for CTFs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Signatures / CTFs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09572"/>
              </p:ext>
            </p:extLst>
          </p:nvPr>
        </p:nvGraphicFramePr>
        <p:xfrm>
          <a:off x="1137921" y="2633980"/>
          <a:ext cx="23063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320"/>
              </a:tblGrid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 Binary</a:t>
                      </a:r>
                      <a:endParaRPr lang="en-US" sz="1600" dirty="0"/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push </a:t>
                      </a:r>
                      <a:r>
                        <a:rPr lang="en-US" sz="16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call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0x401200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86028"/>
              </p:ext>
            </p:extLst>
          </p:nvPr>
        </p:nvGraphicFramePr>
        <p:xfrm>
          <a:off x="4196080" y="2617470"/>
          <a:ext cx="388112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120"/>
              </a:tblGrid>
              <a:tr h="2593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Rewritten Binary</a:t>
                      </a:r>
                      <a:endParaRPr lang="en-US" sz="1600" dirty="0"/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push </a:t>
                      </a:r>
                      <a:r>
                        <a:rPr lang="en-US" sz="16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eax</a:t>
                      </a:r>
                      <a:endParaRPr lang="en-US" sz="16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  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jmp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the_call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ascii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“</a:t>
                      </a:r>
                      <a:r>
                        <a:rPr lang="en-US" sz="1600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Wartortell</a:t>
                      </a:r>
                      <a:r>
                        <a:rPr lang="en-US" sz="1600" baseline="0" dirty="0" smtClean="0">
                          <a:latin typeface="Courier New" pitchFamily="49" charset="0"/>
                          <a:cs typeface="Courier New" pitchFamily="49" charset="0"/>
                        </a:rPr>
                        <a:t> was here”</a:t>
                      </a:r>
                      <a:endParaRPr lang="en-US" sz="16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ourier New" pitchFamily="49" charset="0"/>
                          <a:cs typeface="Courier New" pitchFamily="49" charset="0"/>
                        </a:rPr>
                        <a:t>the_call</a:t>
                      </a:r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call 0x401200</a:t>
                      </a:r>
                      <a:endParaRPr lang="en-US" sz="1600" b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7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first binary rewriter for x86 that requires no metadata</a:t>
            </a:r>
          </a:p>
          <a:p>
            <a:pPr lvl="1"/>
            <a:r>
              <a:rPr lang="en-US" sz="2600" dirty="0" smtClean="0"/>
              <a:t>Works for Linux and Windows</a:t>
            </a:r>
          </a:p>
          <a:p>
            <a:pPr lvl="1"/>
            <a:r>
              <a:rPr lang="en-US" sz="2600" dirty="0" smtClean="0"/>
              <a:t>Two proof of concepts</a:t>
            </a:r>
          </a:p>
          <a:p>
            <a:pPr lvl="1"/>
            <a:r>
              <a:rPr lang="en-US" sz="2600" dirty="0" smtClean="0"/>
              <a:t>Low overhead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Reversing CTF available online July 7th</a:t>
            </a:r>
          </a:p>
          <a:p>
            <a:r>
              <a:rPr lang="en-US" dirty="0" smtClean="0"/>
              <a:t>Series of reversing challenges I wrote</a:t>
            </a:r>
          </a:p>
          <a:p>
            <a:r>
              <a:rPr lang="en-US" dirty="0" smtClean="0"/>
              <a:t>Tests a variety of reversing skills</a:t>
            </a:r>
          </a:p>
          <a:p>
            <a:pPr lvl="1"/>
            <a:r>
              <a:rPr lang="en-US" dirty="0" smtClean="0"/>
              <a:t>X86, x64, ELF, PE, Mach-O, </a:t>
            </a:r>
            <a:r>
              <a:rPr lang="en-US" dirty="0" err="1" smtClean="0"/>
              <a:t>php</a:t>
            </a:r>
            <a:r>
              <a:rPr lang="en-US" dirty="0" smtClean="0"/>
              <a:t>, </a:t>
            </a:r>
            <a:r>
              <a:rPr lang="en-US" dirty="0" err="1" smtClean="0"/>
              <a:t>js</a:t>
            </a:r>
            <a:r>
              <a:rPr lang="en-US" dirty="0" smtClean="0"/>
              <a:t>, .NET, C++, etc. could all be included in the challenges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www.flare-on.com</a:t>
            </a:r>
            <a:r>
              <a:rPr lang="en-US" dirty="0" smtClean="0"/>
              <a:t> for more info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FLARE On Challenge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26" name="Picture 2" descr="C:\Users\Administrator\Documents\GitHub\Reversing_Challenges\Coin\FLARE Assets\FLARE Assets\_logo\logo_large_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4887036"/>
            <a:ext cx="3153728" cy="137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Stacks and Stacks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5840" y="1570990"/>
            <a:ext cx="2133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45840" y="2581910"/>
            <a:ext cx="2133600" cy="37896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Legit</a:t>
            </a:r>
          </a:p>
          <a:p>
            <a:pPr algn="ctr"/>
            <a:endParaRPr lang="en-US" sz="1700" dirty="0"/>
          </a:p>
          <a:p>
            <a:pPr algn="ctr"/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3553460" y="2581910"/>
            <a:ext cx="213360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rgbClr val="00FF00"/>
                </a:solidFill>
              </a:rPr>
              <a:t>909090909090909090909090909090909090909090909090909090909090909090909090909090909090909090909090909090909090909090909090909090909090909090909090909090909090909090909090909090909090909090909090</a:t>
            </a:r>
            <a:endParaRPr lang="en-US" sz="1700" dirty="0">
              <a:solidFill>
                <a:srgbClr val="00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5840" y="5685790"/>
            <a:ext cx="21336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1" name="Rectangle 10"/>
          <p:cNvSpPr/>
          <p:nvPr/>
        </p:nvSpPr>
        <p:spPr>
          <a:xfrm>
            <a:off x="3545840" y="2180590"/>
            <a:ext cx="2133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fread</a:t>
            </a:r>
            <a:r>
              <a:rPr lang="en-US" dirty="0" smtClean="0"/>
              <a:t>() return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45840" y="2183130"/>
            <a:ext cx="21336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Some stack address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426460" y="3856990"/>
            <a:ext cx="2372360" cy="4749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fread</a:t>
            </a:r>
            <a:r>
              <a:rPr lang="en-US" dirty="0" smtClean="0"/>
              <a:t>(&lt;evil buffer&gt;)</a:t>
            </a:r>
            <a:endParaRPr lang="en-US" dirty="0"/>
          </a:p>
        </p:txBody>
      </p:sp>
      <p:pic>
        <p:nvPicPr>
          <p:cNvPr id="3074" name="Picture 2" descr="C:\Users\Administrator\Downloads\PirateVi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19" y="4714244"/>
            <a:ext cx="2185111" cy="16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28800" y="2924810"/>
            <a:ext cx="5791200" cy="2438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Make stack </a:t>
            </a:r>
          </a:p>
          <a:p>
            <a:pPr algn="ctr"/>
            <a:r>
              <a:rPr lang="en-US" sz="6000" dirty="0" smtClean="0"/>
              <a:t>non-executable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499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7" grpId="0" animBg="1"/>
      <p:bldP spid="7" grpId="1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R0P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Linux Runtime Overhead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32054954"/>
              </p:ext>
            </p:extLst>
          </p:nvPr>
        </p:nvGraphicFramePr>
        <p:xfrm>
          <a:off x="243840" y="1239520"/>
          <a:ext cx="866648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11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Good Inter-module 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474104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IAT:CreateWindow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14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Original Code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81493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Rewritten Code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2819400"/>
            <a:ext cx="0" cy="3426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3400" y="5255569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CreateWindow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133600" y="4236104"/>
            <a:ext cx="304800" cy="901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5400" y="3474104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IAT:CreateWindow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5255569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CreateWindow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705600" y="4236104"/>
            <a:ext cx="304800" cy="901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477000" cy="609600"/>
          </a:xfrm>
        </p:spPr>
        <p:txBody>
          <a:bodyPr>
            <a:normAutofit/>
          </a:bodyPr>
          <a:lstStyle/>
          <a:p>
            <a:r>
              <a:rPr lang="en-US" dirty="0"/>
              <a:t>IAT data section locked non-writable</a:t>
            </a:r>
          </a:p>
        </p:txBody>
      </p:sp>
    </p:spTree>
    <p:extLst>
      <p:ext uri="{BB962C8B-B14F-4D97-AF65-F5344CB8AC3E}">
        <p14:creationId xmlns:p14="http://schemas.microsoft.com/office/powerpoint/2010/main" val="40441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Inter-module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181600"/>
            <a:ext cx="7162800" cy="1905000"/>
          </a:xfrm>
        </p:spPr>
        <p:txBody>
          <a:bodyPr/>
          <a:lstStyle/>
          <a:p>
            <a:r>
              <a:rPr lang="en-US" dirty="0"/>
              <a:t>computed jumps to trusted </a:t>
            </a:r>
            <a:r>
              <a:rPr lang="en-US" dirty="0" smtClean="0"/>
              <a:t>modules</a:t>
            </a:r>
          </a:p>
          <a:p>
            <a:r>
              <a:rPr lang="en-US" dirty="0" smtClean="0"/>
              <a:t>dynamic </a:t>
            </a:r>
            <a:r>
              <a:rPr lang="en-US" dirty="0"/>
              <a:t>linking (</a:t>
            </a:r>
            <a:r>
              <a:rPr lang="en-US" dirty="0" smtClean="0"/>
              <a:t>DLLs)</a:t>
            </a:r>
          </a:p>
          <a:p>
            <a:r>
              <a:rPr lang="en-US" dirty="0" smtClean="0"/>
              <a:t>callbacks </a:t>
            </a:r>
            <a:r>
              <a:rPr lang="en-US" dirty="0"/>
              <a:t>(event-driven programming)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2209800" cy="32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rusted </a:t>
            </a:r>
          </a:p>
          <a:p>
            <a:pPr algn="ctr"/>
            <a:r>
              <a:rPr lang="en-US" dirty="0"/>
              <a:t>l</a:t>
            </a:r>
            <a:r>
              <a:rPr lang="en-US" dirty="0" smtClean="0"/>
              <a:t>ibrary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1600200"/>
            <a:ext cx="2209800" cy="32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ntermediary</a:t>
            </a:r>
          </a:p>
          <a:p>
            <a:pPr algn="ctr"/>
            <a:r>
              <a:rPr lang="en-US" dirty="0" smtClean="0"/>
              <a:t>library</a:t>
            </a:r>
          </a:p>
          <a:p>
            <a:pPr algn="ctr"/>
            <a:r>
              <a:rPr lang="en-US" dirty="0" smtClean="0"/>
              <a:t>(trusted)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1600200"/>
            <a:ext cx="2209800" cy="32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rewritten</a:t>
            </a:r>
          </a:p>
          <a:p>
            <a:pPr algn="ctr"/>
            <a:r>
              <a:rPr lang="en-US" dirty="0" smtClean="0"/>
              <a:t>code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2500" y="2781300"/>
            <a:ext cx="1676400" cy="179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71900" y="2781300"/>
            <a:ext cx="167640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allback stub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71900" y="3962400"/>
            <a:ext cx="1676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callback_ret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91300" y="2781300"/>
            <a:ext cx="167640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callback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91300" y="3962400"/>
            <a:ext cx="1676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eturn trampoline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2628900" y="3105150"/>
            <a:ext cx="11430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48300" y="3105150"/>
            <a:ext cx="11430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2" idx="0"/>
          </p:cNvCxnSpPr>
          <p:nvPr/>
        </p:nvCxnSpPr>
        <p:spPr>
          <a:xfrm>
            <a:off x="7429500" y="3429000"/>
            <a:ext cx="0" cy="5334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>
          <a:xfrm flipH="1">
            <a:off x="5448300" y="4267200"/>
            <a:ext cx="11430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>
            <a:off x="2628900" y="4267200"/>
            <a:ext cx="11430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Return to </a:t>
            </a:r>
            <a:r>
              <a:rPr lang="en-US" sz="3600" dirty="0" err="1" smtClean="0"/>
              <a:t>Libc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38220" y="1600200"/>
            <a:ext cx="2133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38220" y="2611120"/>
            <a:ext cx="2133600" cy="37896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Legit crap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3538220" y="2590800"/>
            <a:ext cx="2133600" cy="312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00FF00"/>
                </a:solidFill>
              </a:rPr>
              <a:t>e</a:t>
            </a:r>
            <a:r>
              <a:rPr lang="en-US" sz="1700" dirty="0" smtClean="0">
                <a:solidFill>
                  <a:srgbClr val="00FF00"/>
                </a:solidFill>
              </a:rPr>
              <a:t>vil_arg1</a:t>
            </a:r>
          </a:p>
          <a:p>
            <a:pPr algn="ctr"/>
            <a:r>
              <a:rPr lang="en-US" sz="1700" dirty="0">
                <a:solidFill>
                  <a:srgbClr val="00FF00"/>
                </a:solidFill>
              </a:rPr>
              <a:t>e</a:t>
            </a:r>
            <a:r>
              <a:rPr lang="en-US" sz="1700" dirty="0" smtClean="0">
                <a:solidFill>
                  <a:srgbClr val="00FF00"/>
                </a:solidFill>
              </a:rPr>
              <a:t>vil_arg2</a:t>
            </a:r>
          </a:p>
          <a:p>
            <a:pPr algn="ctr"/>
            <a:r>
              <a:rPr lang="en-US" sz="1700" dirty="0">
                <a:solidFill>
                  <a:srgbClr val="00FF00"/>
                </a:solidFill>
              </a:rPr>
              <a:t>e</a:t>
            </a:r>
            <a:r>
              <a:rPr lang="en-US" sz="1700" dirty="0" smtClean="0">
                <a:solidFill>
                  <a:srgbClr val="00FF00"/>
                </a:solidFill>
              </a:rPr>
              <a:t>vil_arg3</a:t>
            </a:r>
          </a:p>
          <a:p>
            <a:pPr algn="ctr"/>
            <a:r>
              <a:rPr lang="en-US" sz="1700" dirty="0">
                <a:solidFill>
                  <a:srgbClr val="00FF00"/>
                </a:solidFill>
              </a:rPr>
              <a:t>e</a:t>
            </a:r>
            <a:r>
              <a:rPr lang="en-US" sz="1700" dirty="0" smtClean="0">
                <a:solidFill>
                  <a:srgbClr val="00FF00"/>
                </a:solidFill>
              </a:rPr>
              <a:t>tc…</a:t>
            </a:r>
          </a:p>
          <a:p>
            <a:pPr algn="ctr"/>
            <a:endParaRPr lang="en-US" sz="1700" dirty="0">
              <a:solidFill>
                <a:srgbClr val="00FF00"/>
              </a:solidFill>
            </a:endParaRPr>
          </a:p>
          <a:p>
            <a:pPr algn="ctr"/>
            <a:endParaRPr lang="en-US" sz="1700" dirty="0" smtClean="0">
              <a:solidFill>
                <a:srgbClr val="00FF00"/>
              </a:solidFill>
            </a:endParaRPr>
          </a:p>
          <a:p>
            <a:pPr algn="ctr"/>
            <a:endParaRPr lang="en-US" sz="1700" dirty="0">
              <a:solidFill>
                <a:srgbClr val="00FF00"/>
              </a:solidFill>
            </a:endParaRPr>
          </a:p>
          <a:p>
            <a:pPr algn="ctr"/>
            <a:endParaRPr lang="en-US" sz="1700" dirty="0" smtClean="0">
              <a:solidFill>
                <a:srgbClr val="00FF00"/>
              </a:solidFill>
            </a:endParaRPr>
          </a:p>
          <a:p>
            <a:pPr algn="ctr"/>
            <a:endParaRPr lang="en-US" sz="1700" dirty="0">
              <a:solidFill>
                <a:srgbClr val="00FF00"/>
              </a:solidFill>
            </a:endParaRPr>
          </a:p>
          <a:p>
            <a:pPr algn="ctr"/>
            <a:endParaRPr lang="en-US" sz="1700" dirty="0" smtClean="0">
              <a:solidFill>
                <a:srgbClr val="00FF00"/>
              </a:solidFill>
            </a:endParaRPr>
          </a:p>
          <a:p>
            <a:pPr algn="ctr"/>
            <a:endParaRPr lang="en-US" sz="1700" dirty="0" smtClean="0">
              <a:solidFill>
                <a:srgbClr val="00FF00"/>
              </a:solidFill>
            </a:endParaRPr>
          </a:p>
          <a:p>
            <a:pPr algn="ctr"/>
            <a:endParaRPr lang="en-US" sz="1700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8220" y="5715000"/>
            <a:ext cx="21336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0" name="Rectangle 9"/>
          <p:cNvSpPr/>
          <p:nvPr/>
        </p:nvSpPr>
        <p:spPr>
          <a:xfrm>
            <a:off x="3538220" y="2209800"/>
            <a:ext cx="2133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fread</a:t>
            </a:r>
            <a:r>
              <a:rPr lang="en-US" dirty="0" smtClean="0"/>
              <a:t>() return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38220" y="2212340"/>
            <a:ext cx="21336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e</a:t>
            </a:r>
            <a:r>
              <a:rPr lang="en-US" sz="1600" dirty="0" err="1" smtClean="0"/>
              <a:t>vil_API</a:t>
            </a:r>
            <a:r>
              <a:rPr lang="en-US" sz="1600" dirty="0" smtClean="0"/>
              <a:t>()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418840" y="3763010"/>
            <a:ext cx="2372360" cy="4749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fread</a:t>
            </a:r>
            <a:r>
              <a:rPr lang="en-US" dirty="0" smtClean="0"/>
              <a:t>(&lt;evil buffer&gt;)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17040" y="2752090"/>
            <a:ext cx="5791200" cy="2438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ASLR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108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gold standard</a:t>
            </a:r>
          </a:p>
          <a:p>
            <a:r>
              <a:rPr lang="en-US" dirty="0" smtClean="0"/>
              <a:t>Attacker uses your own code against you</a:t>
            </a:r>
          </a:p>
          <a:p>
            <a:r>
              <a:rPr lang="en-US" dirty="0" smtClean="0"/>
              <a:t>Finds a series of gadgets and forces them to be executed in sequence</a:t>
            </a:r>
          </a:p>
          <a:p>
            <a:pPr lvl="1"/>
            <a:r>
              <a:rPr lang="en-US" dirty="0" smtClean="0"/>
              <a:t>A gadget is a series of instructions in executable process memory that ends with a return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E4241-3A02-CC46-B36E-7394D8EDCFB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C:\Users\Richard Wartell\Desktop\Profile\RoboGadget_Evil_Laug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48969"/>
            <a:ext cx="4467992" cy="2385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Return-Oriented Programming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4880" y="1771412"/>
            <a:ext cx="1381760" cy="41351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4880" y="1405652"/>
            <a:ext cx="13817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6000" y="2147332"/>
            <a:ext cx="1209040" cy="3637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 D6 3D E5 03 00 00 74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5D C2 0C 00 55 8B EC 8B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56 8D 48 20 51 FF B0 74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 85 C0 75 08 FF 15 B8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D8 1B C0 25 BA D8 FF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08 00 55 8B EC 56 8B 75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3D 00 85 C0 75 08 FF 15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ctr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7" name="Picture 3" descr="C:\Users\Administrator\Downloads\tumblr_mkc1btGC9k1s5jjtzo1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2238772"/>
            <a:ext cx="1314026" cy="9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4640" y="6045200"/>
            <a:ext cx="648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gadget is a series of instructions that ends with a return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03863" y="2238772"/>
            <a:ext cx="521547" cy="492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8973" y="4697492"/>
            <a:ext cx="521547" cy="492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20520" y="4204732"/>
            <a:ext cx="521547" cy="492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1119" y="3838972"/>
            <a:ext cx="521547" cy="492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6475" y="2855992"/>
            <a:ext cx="521547" cy="492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1893" y="3473212"/>
            <a:ext cx="521547" cy="492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5693" y="2591832"/>
            <a:ext cx="521547" cy="492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1680" y="1402080"/>
            <a:ext cx="206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Attack Sequence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23280" y="1432560"/>
            <a:ext cx="206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Runtime Stack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56514"/>
              </p:ext>
            </p:extLst>
          </p:nvPr>
        </p:nvGraphicFramePr>
        <p:xfrm>
          <a:off x="5877560" y="1936391"/>
          <a:ext cx="2209800" cy="37693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8136"/>
                <a:gridCol w="1341664"/>
              </a:tblGrid>
              <a:tr h="2658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Stack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Address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0028FF8C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</a:t>
                      </a:r>
                      <a:r>
                        <a:rPr lang="en-US" sz="1050" b="1" dirty="0" err="1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return_val</a:t>
                      </a:r>
                      <a:r>
                        <a:rPr lang="en-US" sz="1050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  <a:endParaRPr lang="en-US" sz="105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0028FF90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&lt;st_1&gt;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0028FF94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&lt;st_2&gt;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0028FF98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&lt;st_3&gt;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0028FF9C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&lt;st_4&gt;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0028FFA0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&lt;st_5&gt;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0028FFA4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&lt;st_6&gt;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0028FFA8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&lt;st_7&gt;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0028FFAC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&lt;st_8&gt;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0028FFB0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&lt;st_9&gt;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0028FFB4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&lt;st_10&gt;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0028FFB8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&lt;st_11&gt;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47631"/>
              </p:ext>
            </p:extLst>
          </p:nvPr>
        </p:nvGraphicFramePr>
        <p:xfrm>
          <a:off x="5877560" y="1936391"/>
          <a:ext cx="2209800" cy="37693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8136"/>
                <a:gridCol w="1341664"/>
              </a:tblGrid>
              <a:tr h="2658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Stack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Address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0028FF8C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0028FF90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0028FF94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0028FF98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0028FF9C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0028FFA0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0028FFA4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&lt;st_6&gt;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0028FFA8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&lt;st_7&gt;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0028FFAC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&lt;st_8&gt;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0028FFB0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&lt;st_9&gt;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0028FFB4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&lt;st_10&gt;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585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0028FFB8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&lt;st_11&gt;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C:\Users\Administrator\Downloads\Comics-Hulk-Fis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48880" y="3041412"/>
            <a:ext cx="1595120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ownloads\Comics-Hulk-Fis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43120" y="3041412"/>
            <a:ext cx="1595120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25920" y="2536984"/>
            <a:ext cx="1188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*&lt;Gadget 1</a:t>
            </a:r>
            <a:r>
              <a:rPr lang="en-US" sz="105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05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5920" y="2790900"/>
            <a:ext cx="1188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itchFamily="49" charset="0"/>
                <a:cs typeface="Courier New" pitchFamily="49" charset="0"/>
              </a:rPr>
              <a:t>*&lt;Gadget </a:t>
            </a:r>
            <a:r>
              <a:rPr lang="en-US" sz="1050" b="1" dirty="0" smtClean="0">
                <a:latin typeface="Courier New" pitchFamily="49" charset="0"/>
                <a:cs typeface="Courier New" pitchFamily="49" charset="0"/>
              </a:rPr>
              <a:t>2&gt;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5920" y="3044816"/>
            <a:ext cx="1188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itchFamily="49" charset="0"/>
                <a:cs typeface="Courier New" pitchFamily="49" charset="0"/>
              </a:rPr>
              <a:t>*&lt;Gadget 3</a:t>
            </a:r>
            <a:r>
              <a:rPr lang="en-US" sz="105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25920" y="3324174"/>
            <a:ext cx="1188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itchFamily="49" charset="0"/>
                <a:cs typeface="Courier New" pitchFamily="49" charset="0"/>
              </a:rPr>
              <a:t>*&lt;Gadget </a:t>
            </a:r>
            <a:r>
              <a:rPr lang="en-US" sz="1050" b="1" dirty="0" smtClean="0">
                <a:latin typeface="Courier New" pitchFamily="49" charset="0"/>
                <a:cs typeface="Courier New" pitchFamily="49" charset="0"/>
              </a:rPr>
              <a:t>4&gt;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5920" y="3574822"/>
            <a:ext cx="1188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itchFamily="49" charset="0"/>
                <a:cs typeface="Courier New" pitchFamily="49" charset="0"/>
              </a:rPr>
              <a:t>*&lt;Gadget </a:t>
            </a:r>
            <a:r>
              <a:rPr lang="en-US" sz="1050" b="1" dirty="0" smtClean="0">
                <a:latin typeface="Courier New" pitchFamily="49" charset="0"/>
                <a:cs typeface="Courier New" pitchFamily="49" charset="0"/>
              </a:rPr>
              <a:t>5&gt;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5920" y="3838972"/>
            <a:ext cx="11887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 pitchFamily="49" charset="0"/>
                <a:cs typeface="Courier New" pitchFamily="49" charset="0"/>
              </a:rPr>
              <a:t>*&lt;Gadget </a:t>
            </a:r>
            <a:r>
              <a:rPr lang="en-US" sz="1050" b="1" dirty="0" smtClean="0">
                <a:latin typeface="Courier New" pitchFamily="49" charset="0"/>
                <a:cs typeface="Courier New" pitchFamily="49" charset="0"/>
              </a:rPr>
              <a:t>6&gt;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Administrator\Downloads\647577c47a1ca113db416de0151509212ee6156b664a329c4654ed441e3c49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70" y="2399988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48148E-6 L 0.08559 0.175 L -0.00557 0.27708 L 0.0078 0.16018 L 0.08212 0.02083 L 0.08663 0.41342 L 0.04443 0.25787 L -0.00678 0.43264 " pathEditMode="relative" ptsTypes="AAAAAAAA">
                                      <p:cBhvr>
                                        <p:cTn id="10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3349 -0.130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652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27413 -0.144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-72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8247 0.0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375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32917 -0.153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7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30677 0.28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143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30261 0.125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625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27205 0.158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96 -2.22222E-6 " pathEditMode="relative" rAng="0" ptsTypes="AA">
                                      <p:cBhvr>
                                        <p:cTn id="64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11511 -2.22222E-6 " pathEditMode="relative" rAng="0" ptsTypes="AA">
                                      <p:cBhvr>
                                        <p:cTn id="6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"/>
                            </p:stCondLst>
                            <p:childTnLst>
                              <p:par>
                                <p:cTn id="7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6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6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"/>
                            </p:stCondLst>
                            <p:childTnLst>
                              <p:par>
                                <p:cTn id="10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1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1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7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12" grpId="0"/>
      <p:bldP spid="12" grpId="1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current generation of attacks</a:t>
            </a:r>
          </a:p>
          <a:p>
            <a:r>
              <a:rPr lang="en-US" dirty="0" smtClean="0"/>
              <a:t>People are paying good money for discovery and mitigation</a:t>
            </a:r>
          </a:p>
          <a:p>
            <a:pPr lvl="1"/>
            <a:r>
              <a:rPr lang="en-US" dirty="0"/>
              <a:t>Microsoft’s 2012 </a:t>
            </a:r>
            <a:r>
              <a:rPr lang="en-US" dirty="0" err="1"/>
              <a:t>BlueHat</a:t>
            </a:r>
            <a:r>
              <a:rPr lang="en-US" dirty="0"/>
              <a:t> </a:t>
            </a:r>
            <a:r>
              <a:rPr lang="en-US" dirty="0" smtClean="0"/>
              <a:t>Competition</a:t>
            </a:r>
          </a:p>
          <a:p>
            <a:pPr lvl="2"/>
            <a:r>
              <a:rPr lang="en-US" dirty="0" smtClean="0"/>
              <a:t>$260,000 </a:t>
            </a:r>
            <a:r>
              <a:rPr lang="en-US" dirty="0"/>
              <a:t>total for top three solutions</a:t>
            </a:r>
          </a:p>
          <a:p>
            <a:pPr lvl="2"/>
            <a:r>
              <a:rPr lang="en-US" dirty="0"/>
              <a:t>Successful attack against 2</a:t>
            </a:r>
            <a:r>
              <a:rPr lang="en-US" baseline="30000" dirty="0"/>
              <a:t>nd</a:t>
            </a:r>
            <a:r>
              <a:rPr lang="en-US" dirty="0"/>
              <a:t> place solution was published one month later</a:t>
            </a:r>
          </a:p>
          <a:p>
            <a:pPr lvl="1"/>
            <a:r>
              <a:rPr lang="en-US" dirty="0" smtClean="0"/>
              <a:t>Google paid Pinkie Pie $60k for a ROP attack on Chrome</a:t>
            </a:r>
          </a:p>
          <a:p>
            <a:pPr lvl="2"/>
            <a:r>
              <a:rPr lang="en-US" dirty="0" smtClean="0"/>
              <a:t>They patched it</a:t>
            </a:r>
          </a:p>
          <a:p>
            <a:pPr lvl="2"/>
            <a:r>
              <a:rPr lang="en-US" dirty="0" smtClean="0"/>
              <a:t>One month later they paid Pinkie Pie another 60k for a new ROP attack they introduced with the patch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do you care?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1FAA-50EC-4C56-9D36-99FA80716B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diant_PPT_Template_2013">
  <a:themeElements>
    <a:clrScheme name="Custom 3">
      <a:dk1>
        <a:srgbClr val="000000"/>
      </a:dk1>
      <a:lt1>
        <a:sysClr val="window" lastClr="FFFFFF"/>
      </a:lt1>
      <a:dk2>
        <a:srgbClr val="822433"/>
      </a:dk2>
      <a:lt2>
        <a:srgbClr val="FFFFFF"/>
      </a:lt2>
      <a:accent1>
        <a:srgbClr val="818A8F"/>
      </a:accent1>
      <a:accent2>
        <a:srgbClr val="8EC9CC"/>
      </a:accent2>
      <a:accent3>
        <a:srgbClr val="DAAF75"/>
      </a:accent3>
      <a:accent4>
        <a:srgbClr val="89B96D"/>
      </a:accent4>
      <a:accent5>
        <a:srgbClr val="5E6A71"/>
      </a:accent5>
      <a:accent6>
        <a:srgbClr val="37424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ysClr val="window" lastClr="FFFFFF"/>
      </a:lt1>
      <a:dk2>
        <a:srgbClr val="822433"/>
      </a:dk2>
      <a:lt2>
        <a:srgbClr val="FFFFFF"/>
      </a:lt2>
      <a:accent1>
        <a:srgbClr val="818A8F"/>
      </a:accent1>
      <a:accent2>
        <a:srgbClr val="8EC9CC"/>
      </a:accent2>
      <a:accent3>
        <a:srgbClr val="DAAF75"/>
      </a:accent3>
      <a:accent4>
        <a:srgbClr val="89B96D"/>
      </a:accent4>
      <a:accent5>
        <a:srgbClr val="5E6A71"/>
      </a:accent5>
      <a:accent6>
        <a:srgbClr val="37424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7B1C06811DE48B1835960C3D644C9" ma:contentTypeVersion="0" ma:contentTypeDescription="Create a new document." ma:contentTypeScope="" ma:versionID="f1f4fe9f371b3eebf0f8135b3da5ca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F62F9F-426D-46C0-82F4-B2C71B5A59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3BE540-754A-4349-9BC4-5876FA8A1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AC04CC-34C4-408E-B541-BB56E6FF7525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Mandiant_PPT_Template_2013</Template>
  <TotalTime>4909</TotalTime>
  <Words>2731</Words>
  <Application>Microsoft Office PowerPoint</Application>
  <PresentationFormat>On-screen Show (4:3)</PresentationFormat>
  <Paragraphs>1018</Paragraphs>
  <Slides>53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Mandiant_PPT_Template_2013</vt:lpstr>
      <vt:lpstr>1_Office Theme</vt:lpstr>
      <vt:lpstr>X86 Binary Rewriting Many Binaries. Such Secure. Wow.</vt:lpstr>
      <vt:lpstr>Outline</vt:lpstr>
      <vt:lpstr>Autobiography</vt:lpstr>
      <vt:lpstr>The Ol’ Faithful</vt:lpstr>
      <vt:lpstr>Stacks and Stacks</vt:lpstr>
      <vt:lpstr>Return to Libc</vt:lpstr>
      <vt:lpstr>Return-Oriented Programming</vt:lpstr>
      <vt:lpstr>Return-Oriented Programming</vt:lpstr>
      <vt:lpstr>Why do you care?</vt:lpstr>
      <vt:lpstr>ROP Defense Strategy</vt:lpstr>
      <vt:lpstr>Anti-RoP Compilers</vt:lpstr>
      <vt:lpstr>ASLR</vt:lpstr>
      <vt:lpstr>IPR / ILR</vt:lpstr>
      <vt:lpstr>Our Goal</vt:lpstr>
      <vt:lpstr>Our Goal</vt:lpstr>
      <vt:lpstr>Binary Randomization is Hard</vt:lpstr>
      <vt:lpstr>Unaligned Instructions</vt:lpstr>
      <vt:lpstr>STIR all the things</vt:lpstr>
      <vt:lpstr>STIR Architecture</vt:lpstr>
      <vt:lpstr>Disassembly Error Tolerance</vt:lpstr>
      <vt:lpstr>Dynamic Jump Table</vt:lpstr>
      <vt:lpstr>Dynamic Jump Table</vt:lpstr>
      <vt:lpstr>Computed Jump Preservation</vt:lpstr>
      <vt:lpstr>Static Rewriting</vt:lpstr>
      <vt:lpstr>Load-time Stirring</vt:lpstr>
      <vt:lpstr>Do a thing…</vt:lpstr>
      <vt:lpstr>MATH!</vt:lpstr>
      <vt:lpstr>Gadget Reduction</vt:lpstr>
      <vt:lpstr>Why not 100%?</vt:lpstr>
      <vt:lpstr>Windows Runtime Overhead</vt:lpstr>
      <vt:lpstr>Linux Runtime Overhead</vt:lpstr>
      <vt:lpstr>STIR Conclusions</vt:lpstr>
      <vt:lpstr>What else?</vt:lpstr>
      <vt:lpstr>Software Fault Isolation (SFI)</vt:lpstr>
      <vt:lpstr>Inlined Reference Monitors (IRMs)</vt:lpstr>
      <vt:lpstr>A Brief History of SFI</vt:lpstr>
      <vt:lpstr>A Brief History of SFI</vt:lpstr>
      <vt:lpstr>The Solution?</vt:lpstr>
      <vt:lpstr>Separating Code from Data</vt:lpstr>
      <vt:lpstr>PittSFIeld</vt:lpstr>
      <vt:lpstr>IRM Synthesis</vt:lpstr>
      <vt:lpstr>Windows Runtime Overhead</vt:lpstr>
      <vt:lpstr>Do It Yourself</vt:lpstr>
      <vt:lpstr>Obfuscation</vt:lpstr>
      <vt:lpstr>Stack Canaries</vt:lpstr>
      <vt:lpstr>PowerPoint Presentation</vt:lpstr>
      <vt:lpstr>Signatures / CTFs</vt:lpstr>
      <vt:lpstr>Conclusions</vt:lpstr>
      <vt:lpstr>The FLARE On Challenge</vt:lpstr>
      <vt:lpstr>Questions?</vt:lpstr>
      <vt:lpstr>Linux Runtime Overhead</vt:lpstr>
      <vt:lpstr>Preserving Good Inter-module Flows</vt:lpstr>
      <vt:lpstr>Computed Inter-module Flows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Katina Fisk</dc:creator>
  <cp:lastModifiedBy>Mandiant</cp:lastModifiedBy>
  <cp:revision>91</cp:revision>
  <dcterms:created xsi:type="dcterms:W3CDTF">2013-05-16T03:15:11Z</dcterms:created>
  <dcterms:modified xsi:type="dcterms:W3CDTF">2014-07-02T20:11:55Z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0x010100A1F7B1C06811DE48B1835960C3D644C9</vt:lpwstr>
  </property>
</Properties>
</file>