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3"/>
  </p:notesMasterIdLst>
  <p:sldIdLst>
    <p:sldId id="311" r:id="rId5"/>
    <p:sldId id="372" r:id="rId6"/>
    <p:sldId id="430" r:id="rId7"/>
    <p:sldId id="375" r:id="rId8"/>
    <p:sldId id="434" r:id="rId9"/>
    <p:sldId id="440" r:id="rId10"/>
    <p:sldId id="376" r:id="rId11"/>
    <p:sldId id="313" r:id="rId12"/>
    <p:sldId id="388" r:id="rId13"/>
    <p:sldId id="377" r:id="rId14"/>
    <p:sldId id="356" r:id="rId15"/>
    <p:sldId id="387" r:id="rId16"/>
    <p:sldId id="378" r:id="rId17"/>
    <p:sldId id="379" r:id="rId18"/>
    <p:sldId id="390" r:id="rId19"/>
    <p:sldId id="381" r:id="rId20"/>
    <p:sldId id="437" r:id="rId21"/>
    <p:sldId id="382" r:id="rId22"/>
    <p:sldId id="438" r:id="rId23"/>
    <p:sldId id="439" r:id="rId24"/>
    <p:sldId id="395" r:id="rId25"/>
    <p:sldId id="392" r:id="rId26"/>
    <p:sldId id="396" r:id="rId27"/>
    <p:sldId id="397" r:id="rId28"/>
    <p:sldId id="398" r:id="rId29"/>
    <p:sldId id="399" r:id="rId30"/>
    <p:sldId id="400" r:id="rId31"/>
    <p:sldId id="393" r:id="rId32"/>
    <p:sldId id="401" r:id="rId33"/>
    <p:sldId id="409" r:id="rId34"/>
    <p:sldId id="436" r:id="rId35"/>
    <p:sldId id="402" r:id="rId36"/>
    <p:sldId id="403" r:id="rId37"/>
    <p:sldId id="404" r:id="rId38"/>
    <p:sldId id="405" r:id="rId39"/>
    <p:sldId id="406" r:id="rId40"/>
    <p:sldId id="410" r:id="rId41"/>
    <p:sldId id="411" r:id="rId42"/>
    <p:sldId id="415" r:id="rId43"/>
    <p:sldId id="433" r:id="rId44"/>
    <p:sldId id="413" r:id="rId45"/>
    <p:sldId id="414" r:id="rId46"/>
    <p:sldId id="429" r:id="rId47"/>
    <p:sldId id="417" r:id="rId48"/>
    <p:sldId id="419" r:id="rId49"/>
    <p:sldId id="416" r:id="rId50"/>
    <p:sldId id="432" r:id="rId51"/>
    <p:sldId id="420" r:id="rId52"/>
    <p:sldId id="421" r:id="rId53"/>
    <p:sldId id="422" r:id="rId54"/>
    <p:sldId id="423" r:id="rId55"/>
    <p:sldId id="424" r:id="rId56"/>
    <p:sldId id="383" r:id="rId57"/>
    <p:sldId id="435" r:id="rId58"/>
    <p:sldId id="385" r:id="rId59"/>
    <p:sldId id="431" r:id="rId60"/>
    <p:sldId id="427" r:id="rId61"/>
    <p:sldId id="323" r:id="rId6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naro" initials="F" lastIdx="6" clrIdx="0"/>
  <p:cmAuthor id="1" name="craiu" initials="c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3"/>
    <a:srgbClr val="00B09B"/>
    <a:srgbClr val="00DEC4"/>
    <a:srgbClr val="639729"/>
    <a:srgbClr val="00685B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1" autoAdjust="0"/>
    <p:restoredTop sz="94343" autoAdjust="0"/>
  </p:normalViewPr>
  <p:slideViewPr>
    <p:cSldViewPr>
      <p:cViewPr varScale="1">
        <p:scale>
          <a:sx n="86" d="100"/>
          <a:sy n="86" d="100"/>
        </p:scale>
        <p:origin x="-318" y="-8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F3B4F-7663-4978-AFB2-491BDC4A26CB}" type="doc">
      <dgm:prSet loTypeId="urn:microsoft.com/office/officeart/2005/8/layout/chevron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BABBC5CD-F5E0-4567-8B69-B361E97540C3}">
      <dgm:prSet phldrT="[Text]" custT="1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sz="1800" b="1" dirty="0" smtClean="0">
              <a:solidFill>
                <a:schemeClr val="accent6"/>
              </a:solidFill>
            </a:rPr>
            <a:t>loader</a:t>
          </a:r>
          <a:endParaRPr lang="en-GB" sz="1100" b="1" dirty="0">
            <a:solidFill>
              <a:schemeClr val="accent6"/>
            </a:solidFill>
          </a:endParaRPr>
        </a:p>
      </dgm:t>
    </dgm:pt>
    <dgm:pt modelId="{FC8C55CF-8171-4C20-A6B2-A14DE729BFC4}" type="parTrans" cxnId="{71C768A3-6FBC-4D69-B875-0ABA8EA87A97}">
      <dgm:prSet/>
      <dgm:spPr/>
      <dgm:t>
        <a:bodyPr/>
        <a:lstStyle/>
        <a:p>
          <a:endParaRPr lang="en-GB"/>
        </a:p>
      </dgm:t>
    </dgm:pt>
    <dgm:pt modelId="{7F35F44E-3057-46D3-AA94-7BF18582FF3C}" type="sibTrans" cxnId="{71C768A3-6FBC-4D69-B875-0ABA8EA87A97}">
      <dgm:prSet/>
      <dgm:spPr/>
      <dgm:t>
        <a:bodyPr/>
        <a:lstStyle/>
        <a:p>
          <a:endParaRPr lang="en-GB"/>
        </a:p>
      </dgm:t>
    </dgm:pt>
    <dgm:pt modelId="{F669C8B7-D3A4-404A-8BEA-BF67AA269D91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packed, layered encryption, lots of anti-*</a:t>
          </a:r>
          <a:endParaRPr lang="en-GB" dirty="0">
            <a:solidFill>
              <a:schemeClr val="bg1"/>
            </a:solidFill>
          </a:endParaRPr>
        </a:p>
      </dgm:t>
    </dgm:pt>
    <dgm:pt modelId="{6AC73F13-DA94-449D-A5D5-207D941FE774}" type="parTrans" cxnId="{B5A04693-722E-4E76-AE8E-5460D19D6784}">
      <dgm:prSet/>
      <dgm:spPr/>
      <dgm:t>
        <a:bodyPr/>
        <a:lstStyle/>
        <a:p>
          <a:endParaRPr lang="en-GB"/>
        </a:p>
      </dgm:t>
    </dgm:pt>
    <dgm:pt modelId="{B7DFC760-7673-4D8F-97EC-3AA8344CA11B}" type="sibTrans" cxnId="{B5A04693-722E-4E76-AE8E-5460D19D6784}">
      <dgm:prSet/>
      <dgm:spPr/>
      <dgm:t>
        <a:bodyPr/>
        <a:lstStyle/>
        <a:p>
          <a:endParaRPr lang="en-GB"/>
        </a:p>
      </dgm:t>
    </dgm:pt>
    <dgm:pt modelId="{04B27582-8F17-4AA8-959C-3F8A586CD232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injects and executes the dropper code</a:t>
          </a:r>
          <a:endParaRPr lang="en-GB" dirty="0">
            <a:solidFill>
              <a:schemeClr val="bg1"/>
            </a:solidFill>
          </a:endParaRPr>
        </a:p>
      </dgm:t>
    </dgm:pt>
    <dgm:pt modelId="{9CEECC1E-3021-4169-BF8F-E9BC317FA006}" type="parTrans" cxnId="{DA66BB80-A39F-4D50-9D37-038FAB97B100}">
      <dgm:prSet/>
      <dgm:spPr/>
      <dgm:t>
        <a:bodyPr/>
        <a:lstStyle/>
        <a:p>
          <a:endParaRPr lang="en-GB"/>
        </a:p>
      </dgm:t>
    </dgm:pt>
    <dgm:pt modelId="{55141FA5-D97B-44BA-8B36-EBEFDE4CA92C}" type="sibTrans" cxnId="{DA66BB80-A39F-4D50-9D37-038FAB97B100}">
      <dgm:prSet/>
      <dgm:spPr/>
      <dgm:t>
        <a:bodyPr/>
        <a:lstStyle/>
        <a:p>
          <a:endParaRPr lang="en-GB"/>
        </a:p>
      </dgm:t>
    </dgm:pt>
    <dgm:pt modelId="{6496D75C-A26D-4AF8-A9BC-08170CEEE046}">
      <dgm:prSet phldrT="[Text]" custT="1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sz="1800" b="1" dirty="0" smtClean="0">
              <a:solidFill>
                <a:schemeClr val="accent6"/>
              </a:solidFill>
            </a:rPr>
            <a:t>dropper</a:t>
          </a:r>
          <a:endParaRPr lang="en-GB" sz="1800" b="1" dirty="0">
            <a:solidFill>
              <a:schemeClr val="accent6"/>
            </a:solidFill>
          </a:endParaRPr>
        </a:p>
      </dgm:t>
    </dgm:pt>
    <dgm:pt modelId="{969ADEB3-86D5-427B-A087-89A58387A053}" type="parTrans" cxnId="{08B643E8-C284-460B-AEC4-78DCDD7F41FF}">
      <dgm:prSet/>
      <dgm:spPr/>
      <dgm:t>
        <a:bodyPr/>
        <a:lstStyle/>
        <a:p>
          <a:endParaRPr lang="en-GB"/>
        </a:p>
      </dgm:t>
    </dgm:pt>
    <dgm:pt modelId="{7E5B8A4E-CA72-420F-864A-CCB0830C6FF0}" type="sibTrans" cxnId="{08B643E8-C284-460B-AEC4-78DCDD7F41FF}">
      <dgm:prSet/>
      <dgm:spPr/>
      <dgm:t>
        <a:bodyPr/>
        <a:lstStyle/>
        <a:p>
          <a:endParaRPr lang="en-GB"/>
        </a:p>
      </dgm:t>
    </dgm:pt>
    <dgm:pt modelId="{03F2BA8F-8F92-4CCB-853C-2A85A6420120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some encryption, some anti-*</a:t>
          </a:r>
          <a:endParaRPr lang="en-GB" dirty="0">
            <a:solidFill>
              <a:schemeClr val="bg1"/>
            </a:solidFill>
          </a:endParaRPr>
        </a:p>
      </dgm:t>
    </dgm:pt>
    <dgm:pt modelId="{72CAC903-18D8-400F-B99A-A00B57C9E70B}" type="parTrans" cxnId="{396161BF-E505-4F1F-979F-97396A3C3FE7}">
      <dgm:prSet/>
      <dgm:spPr/>
      <dgm:t>
        <a:bodyPr/>
        <a:lstStyle/>
        <a:p>
          <a:endParaRPr lang="en-GB"/>
        </a:p>
      </dgm:t>
    </dgm:pt>
    <dgm:pt modelId="{60DD9BB1-CDBF-45C2-9A76-A178145E0069}" type="sibTrans" cxnId="{396161BF-E505-4F1F-979F-97396A3C3FE7}">
      <dgm:prSet/>
      <dgm:spPr/>
      <dgm:t>
        <a:bodyPr/>
        <a:lstStyle/>
        <a:p>
          <a:endParaRPr lang="en-GB"/>
        </a:p>
      </dgm:t>
    </dgm:pt>
    <dgm:pt modelId="{FB6B8FF6-FAAF-491E-A0D4-FDC7D670004B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decrypts and executes the downloader/bot code</a:t>
          </a:r>
          <a:endParaRPr lang="en-GB" dirty="0">
            <a:solidFill>
              <a:schemeClr val="bg1"/>
            </a:solidFill>
          </a:endParaRPr>
        </a:p>
      </dgm:t>
    </dgm:pt>
    <dgm:pt modelId="{C76BDFFA-86B3-431D-B9A0-6628FAB6AF32}" type="parTrans" cxnId="{8D8C2C9D-3845-4A48-8823-540265E68DC4}">
      <dgm:prSet/>
      <dgm:spPr/>
      <dgm:t>
        <a:bodyPr/>
        <a:lstStyle/>
        <a:p>
          <a:endParaRPr lang="en-GB"/>
        </a:p>
      </dgm:t>
    </dgm:pt>
    <dgm:pt modelId="{97966AB7-3D52-4E1D-9408-701C51A1B378}" type="sibTrans" cxnId="{8D8C2C9D-3845-4A48-8823-540265E68DC4}">
      <dgm:prSet/>
      <dgm:spPr/>
      <dgm:t>
        <a:bodyPr/>
        <a:lstStyle/>
        <a:p>
          <a:endParaRPr lang="en-GB"/>
        </a:p>
      </dgm:t>
    </dgm:pt>
    <dgm:pt modelId="{3C955B1D-3EE0-4749-B06D-43C072825FDB}">
      <dgm:prSet phldrT="[Text]" custT="1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sz="1800" b="1" dirty="0" smtClean="0">
              <a:solidFill>
                <a:schemeClr val="accent6"/>
              </a:solidFill>
            </a:rPr>
            <a:t>bot</a:t>
          </a:r>
          <a:endParaRPr lang="en-GB" sz="1300" b="1" dirty="0">
            <a:solidFill>
              <a:schemeClr val="accent6"/>
            </a:solidFill>
          </a:endParaRPr>
        </a:p>
      </dgm:t>
    </dgm:pt>
    <dgm:pt modelId="{49DCA279-68FF-4289-A5D9-38CBB109D5C7}" type="parTrans" cxnId="{3A1039FB-CBDB-466C-9F71-4AF5E30DB1F6}">
      <dgm:prSet/>
      <dgm:spPr/>
      <dgm:t>
        <a:bodyPr/>
        <a:lstStyle/>
        <a:p>
          <a:endParaRPr lang="en-GB"/>
        </a:p>
      </dgm:t>
    </dgm:pt>
    <dgm:pt modelId="{AE2049EF-60C7-4D46-B9A9-49773C1F62D0}" type="sibTrans" cxnId="{3A1039FB-CBDB-466C-9F71-4AF5E30DB1F6}">
      <dgm:prSet/>
      <dgm:spPr/>
      <dgm:t>
        <a:bodyPr/>
        <a:lstStyle/>
        <a:p>
          <a:endParaRPr lang="en-GB"/>
        </a:p>
      </dgm:t>
    </dgm:pt>
    <dgm:pt modelId="{DC830188-DF41-4F46-BA86-CF923C3ABC47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small &amp; simple, shellcode-like</a:t>
          </a:r>
          <a:endParaRPr lang="en-GB" dirty="0">
            <a:solidFill>
              <a:schemeClr val="bg1"/>
            </a:solidFill>
          </a:endParaRPr>
        </a:p>
      </dgm:t>
    </dgm:pt>
    <dgm:pt modelId="{4ED66777-9B26-4A0E-ADF0-CEB5D0C5748C}" type="parTrans" cxnId="{BBEF8342-7771-4EC3-9DCC-F3C61054B382}">
      <dgm:prSet/>
      <dgm:spPr/>
      <dgm:t>
        <a:bodyPr/>
        <a:lstStyle/>
        <a:p>
          <a:endParaRPr lang="en-GB"/>
        </a:p>
      </dgm:t>
    </dgm:pt>
    <dgm:pt modelId="{2736935F-9708-40C2-9164-9508A0214729}" type="sibTrans" cxnId="{BBEF8342-7771-4EC3-9DCC-F3C61054B382}">
      <dgm:prSet/>
      <dgm:spPr/>
      <dgm:t>
        <a:bodyPr/>
        <a:lstStyle/>
        <a:p>
          <a:endParaRPr lang="en-GB"/>
        </a:p>
      </dgm:t>
    </dgm:pt>
    <dgm:pt modelId="{6F31724F-28CE-4B17-9DD1-DDAD7BFAD5DA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used only to get/decrypt/run the payload(s)</a:t>
          </a:r>
          <a:endParaRPr lang="en-GB" dirty="0">
            <a:solidFill>
              <a:schemeClr val="bg1"/>
            </a:solidFill>
          </a:endParaRPr>
        </a:p>
      </dgm:t>
    </dgm:pt>
    <dgm:pt modelId="{701D2833-FDAA-4D8D-B38E-E9499F3A8A28}" type="parTrans" cxnId="{6519C4DC-F25C-434C-B13B-71C6AFA058E3}">
      <dgm:prSet/>
      <dgm:spPr/>
      <dgm:t>
        <a:bodyPr/>
        <a:lstStyle/>
        <a:p>
          <a:endParaRPr lang="en-GB"/>
        </a:p>
      </dgm:t>
    </dgm:pt>
    <dgm:pt modelId="{2CB4C551-C9F3-45A4-A9CD-DACF512DAA22}" type="sibTrans" cxnId="{6519C4DC-F25C-434C-B13B-71C6AFA058E3}">
      <dgm:prSet/>
      <dgm:spPr/>
      <dgm:t>
        <a:bodyPr/>
        <a:lstStyle/>
        <a:p>
          <a:endParaRPr lang="en-GB"/>
        </a:p>
      </dgm:t>
    </dgm:pt>
    <dgm:pt modelId="{7A7163C6-D7F8-4D93-8BB6-C8196A1DC079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b="1" dirty="0" smtClean="0">
              <a:solidFill>
                <a:schemeClr val="accent6"/>
              </a:solidFill>
            </a:rPr>
            <a:t>payload</a:t>
          </a:r>
          <a:endParaRPr lang="en-GB" b="1" dirty="0">
            <a:solidFill>
              <a:schemeClr val="accent6"/>
            </a:solidFill>
          </a:endParaRPr>
        </a:p>
      </dgm:t>
    </dgm:pt>
    <dgm:pt modelId="{AA1D88B2-7598-4F3C-8528-D762CFD29B04}" type="parTrans" cxnId="{1C089791-9077-4B5D-8588-D4462201B602}">
      <dgm:prSet/>
      <dgm:spPr/>
      <dgm:t>
        <a:bodyPr/>
        <a:lstStyle/>
        <a:p>
          <a:endParaRPr lang="en-GB"/>
        </a:p>
      </dgm:t>
    </dgm:pt>
    <dgm:pt modelId="{0A6B2CB4-EC62-47D4-A1C4-80D178861E58}" type="sibTrans" cxnId="{1C089791-9077-4B5D-8588-D4462201B602}">
      <dgm:prSet/>
      <dgm:spPr/>
      <dgm:t>
        <a:bodyPr/>
        <a:lstStyle/>
        <a:p>
          <a:endParaRPr lang="en-GB"/>
        </a:p>
      </dgm:t>
    </dgm:pt>
    <dgm:pt modelId="{BF27DB32-CD37-4F71-B0E4-9A27778B9F95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downloaded from water</a:t>
          </a:r>
          <a:r>
            <a:rPr lang="pl-PL" dirty="0" smtClean="0">
              <a:solidFill>
                <a:schemeClr val="bg1"/>
              </a:solidFill>
            </a:rPr>
            <a:t>-</a:t>
          </a:r>
          <a:r>
            <a:rPr lang="en-GB" dirty="0" smtClean="0">
              <a:solidFill>
                <a:schemeClr val="bg1"/>
              </a:solidFill>
            </a:rPr>
            <a:t>holed websites</a:t>
          </a:r>
          <a:r>
            <a:rPr lang="pl-PL" dirty="0" smtClean="0">
              <a:solidFill>
                <a:schemeClr val="bg1"/>
              </a:solidFill>
            </a:rPr>
            <a:t> / pushed by C2</a:t>
          </a:r>
          <a:endParaRPr lang="en-GB" dirty="0">
            <a:solidFill>
              <a:schemeClr val="bg1"/>
            </a:solidFill>
          </a:endParaRPr>
        </a:p>
      </dgm:t>
    </dgm:pt>
    <dgm:pt modelId="{4541AB31-19F7-4E97-B281-D26460DE0576}" type="parTrans" cxnId="{913225F5-DBD2-4200-A482-4B63E782A329}">
      <dgm:prSet/>
      <dgm:spPr/>
      <dgm:t>
        <a:bodyPr/>
        <a:lstStyle/>
        <a:p>
          <a:endParaRPr lang="en-GB"/>
        </a:p>
      </dgm:t>
    </dgm:pt>
    <dgm:pt modelId="{89622908-270B-4AFD-82F9-AF32EC904B55}" type="sibTrans" cxnId="{913225F5-DBD2-4200-A482-4B63E782A329}">
      <dgm:prSet/>
      <dgm:spPr/>
      <dgm:t>
        <a:bodyPr/>
        <a:lstStyle/>
        <a:p>
          <a:endParaRPr lang="en-GB"/>
        </a:p>
      </dgm:t>
    </dgm:pt>
    <dgm:pt modelId="{86007499-52FF-4403-838E-3B38926200A2}">
      <dgm:prSet phldrT="[Text]"/>
      <dgm:spPr>
        <a:solidFill>
          <a:srgbClr val="008273">
            <a:alpha val="25000"/>
          </a:srgbClr>
        </a:solidFill>
        <a:ln w="19050">
          <a:solidFill>
            <a:srgbClr val="008273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not stored on the disk, short-lived, controlled by C2</a:t>
          </a:r>
          <a:endParaRPr lang="en-GB" dirty="0">
            <a:solidFill>
              <a:schemeClr val="bg1"/>
            </a:solidFill>
          </a:endParaRPr>
        </a:p>
      </dgm:t>
    </dgm:pt>
    <dgm:pt modelId="{A39BBA1B-AA03-4B5A-88B2-6733199DD2B4}" type="parTrans" cxnId="{06D7E321-7CD5-4569-9279-F6F1A48DBBD7}">
      <dgm:prSet/>
      <dgm:spPr/>
      <dgm:t>
        <a:bodyPr/>
        <a:lstStyle/>
        <a:p>
          <a:endParaRPr lang="en-GB"/>
        </a:p>
      </dgm:t>
    </dgm:pt>
    <dgm:pt modelId="{D11D948F-9457-4BD5-A8CF-D6AC63812C8E}" type="sibTrans" cxnId="{06D7E321-7CD5-4569-9279-F6F1A48DBBD7}">
      <dgm:prSet/>
      <dgm:spPr/>
      <dgm:t>
        <a:bodyPr/>
        <a:lstStyle/>
        <a:p>
          <a:endParaRPr lang="en-GB"/>
        </a:p>
      </dgm:t>
    </dgm:pt>
    <dgm:pt modelId="{101AA8C9-3FD3-40B4-975C-F92D9BDDE5B1}" type="pres">
      <dgm:prSet presAssocID="{F90F3B4F-7663-4978-AFB2-491BDC4A26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B108BF-73A1-4E87-BC63-41ADD1C5B2F7}" type="pres">
      <dgm:prSet presAssocID="{BABBC5CD-F5E0-4567-8B69-B361E97540C3}" presName="composite" presStyleCnt="0"/>
      <dgm:spPr/>
    </dgm:pt>
    <dgm:pt modelId="{3CAA6740-2D0C-41FA-8A3B-DBE16A1D526A}" type="pres">
      <dgm:prSet presAssocID="{BABBC5CD-F5E0-4567-8B69-B361E97540C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8DE132-073F-4FB1-B288-DBF4F050A77D}" type="pres">
      <dgm:prSet presAssocID="{BABBC5CD-F5E0-4567-8B69-B361E97540C3}" presName="descendantText" presStyleLbl="alignAcc1" presStyleIdx="0" presStyleCnt="4" custLinFactNeighborX="242" custLinFactNeighborY="1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AAAA7B-D811-4708-861A-105FFAC175B6}" type="pres">
      <dgm:prSet presAssocID="{7F35F44E-3057-46D3-AA94-7BF18582FF3C}" presName="sp" presStyleCnt="0"/>
      <dgm:spPr/>
    </dgm:pt>
    <dgm:pt modelId="{27E8573A-B2AA-4509-A5FD-E3A837AD8809}" type="pres">
      <dgm:prSet presAssocID="{6496D75C-A26D-4AF8-A9BC-08170CEEE046}" presName="composite" presStyleCnt="0"/>
      <dgm:spPr/>
    </dgm:pt>
    <dgm:pt modelId="{84B80908-4C63-4465-8689-4BD2DC8865F9}" type="pres">
      <dgm:prSet presAssocID="{6496D75C-A26D-4AF8-A9BC-08170CEEE04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A5362C-80E6-4BA9-A44E-190AC646E06A}" type="pres">
      <dgm:prSet presAssocID="{6496D75C-A26D-4AF8-A9BC-08170CEEE046}" presName="descendantText" presStyleLbl="alignAcc1" presStyleIdx="1" presStyleCnt="4" custLinFactNeighborX="2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F2775-A871-4588-B244-5E3DC1ED397C}" type="pres">
      <dgm:prSet presAssocID="{7E5B8A4E-CA72-420F-864A-CCB0830C6FF0}" presName="sp" presStyleCnt="0"/>
      <dgm:spPr/>
    </dgm:pt>
    <dgm:pt modelId="{A8342EF5-6773-43D9-98F9-7E8512668D72}" type="pres">
      <dgm:prSet presAssocID="{3C955B1D-3EE0-4749-B06D-43C072825FDB}" presName="composite" presStyleCnt="0"/>
      <dgm:spPr/>
    </dgm:pt>
    <dgm:pt modelId="{0F6836A7-FDD3-4206-989D-C856F39F38F9}" type="pres">
      <dgm:prSet presAssocID="{3C955B1D-3EE0-4749-B06D-43C072825FD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89348-C80B-4986-8A29-CE39486920AD}" type="pres">
      <dgm:prSet presAssocID="{3C955B1D-3EE0-4749-B06D-43C072825FDB}" presName="descendantText" presStyleLbl="alignAcc1" presStyleIdx="2" presStyleCnt="4" custLinFactNeighborX="2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95B611-328E-41FF-977A-04943B427B8F}" type="pres">
      <dgm:prSet presAssocID="{AE2049EF-60C7-4D46-B9A9-49773C1F62D0}" presName="sp" presStyleCnt="0"/>
      <dgm:spPr/>
    </dgm:pt>
    <dgm:pt modelId="{AFD55EAA-8FD6-4AA7-B9D6-778BD271E897}" type="pres">
      <dgm:prSet presAssocID="{7A7163C6-D7F8-4D93-8BB6-C8196A1DC079}" presName="composite" presStyleCnt="0"/>
      <dgm:spPr/>
    </dgm:pt>
    <dgm:pt modelId="{DE2905AC-3D69-473F-8AC6-A10C46A6D700}" type="pres">
      <dgm:prSet presAssocID="{7A7163C6-D7F8-4D93-8BB6-C8196A1DC07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9670B6-96E1-4FEC-BF85-B82148D3BB93}" type="pres">
      <dgm:prSet presAssocID="{7A7163C6-D7F8-4D93-8BB6-C8196A1DC079}" presName="descendantText" presStyleLbl="alignAcc1" presStyleIdx="3" presStyleCnt="4" custLinFactNeighborX="2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30E888-FC28-4569-8382-EFF586C120AE}" type="presOf" srcId="{03F2BA8F-8F92-4CCB-853C-2A85A6420120}" destId="{EBA5362C-80E6-4BA9-A44E-190AC646E06A}" srcOrd="0" destOrd="0" presId="urn:microsoft.com/office/officeart/2005/8/layout/chevron2"/>
    <dgm:cxn modelId="{5B4BEF04-AA6A-4105-B98B-7B20FA9BAB86}" type="presOf" srcId="{86007499-52FF-4403-838E-3B38926200A2}" destId="{5E9670B6-96E1-4FEC-BF85-B82148D3BB93}" srcOrd="0" destOrd="1" presId="urn:microsoft.com/office/officeart/2005/8/layout/chevron2"/>
    <dgm:cxn modelId="{06D7E321-7CD5-4569-9279-F6F1A48DBBD7}" srcId="{7A7163C6-D7F8-4D93-8BB6-C8196A1DC079}" destId="{86007499-52FF-4403-838E-3B38926200A2}" srcOrd="1" destOrd="0" parTransId="{A39BBA1B-AA03-4B5A-88B2-6733199DD2B4}" sibTransId="{D11D948F-9457-4BD5-A8CF-D6AC63812C8E}"/>
    <dgm:cxn modelId="{047DEDB7-FACC-4194-A27E-433A11D30602}" type="presOf" srcId="{7A7163C6-D7F8-4D93-8BB6-C8196A1DC079}" destId="{DE2905AC-3D69-473F-8AC6-A10C46A6D700}" srcOrd="0" destOrd="0" presId="urn:microsoft.com/office/officeart/2005/8/layout/chevron2"/>
    <dgm:cxn modelId="{68E823EF-5380-40A5-8CB1-002FA515319A}" type="presOf" srcId="{04B27582-8F17-4AA8-959C-3F8A586CD232}" destId="{6F8DE132-073F-4FB1-B288-DBF4F050A77D}" srcOrd="0" destOrd="1" presId="urn:microsoft.com/office/officeart/2005/8/layout/chevron2"/>
    <dgm:cxn modelId="{A65F9B94-29DB-40D5-86C9-F478E2244BAB}" type="presOf" srcId="{6F31724F-28CE-4B17-9DD1-DDAD7BFAD5DA}" destId="{DBF89348-C80B-4986-8A29-CE39486920AD}" srcOrd="0" destOrd="1" presId="urn:microsoft.com/office/officeart/2005/8/layout/chevron2"/>
    <dgm:cxn modelId="{EA7BA0A1-23E4-478D-A9CE-6ED7211B3CD7}" type="presOf" srcId="{F90F3B4F-7663-4978-AFB2-491BDC4A26CB}" destId="{101AA8C9-3FD3-40B4-975C-F92D9BDDE5B1}" srcOrd="0" destOrd="0" presId="urn:microsoft.com/office/officeart/2005/8/layout/chevron2"/>
    <dgm:cxn modelId="{DA66BB80-A39F-4D50-9D37-038FAB97B100}" srcId="{BABBC5CD-F5E0-4567-8B69-B361E97540C3}" destId="{04B27582-8F17-4AA8-959C-3F8A586CD232}" srcOrd="1" destOrd="0" parTransId="{9CEECC1E-3021-4169-BF8F-E9BC317FA006}" sibTransId="{55141FA5-D97B-44BA-8B36-EBEFDE4CA92C}"/>
    <dgm:cxn modelId="{396161BF-E505-4F1F-979F-97396A3C3FE7}" srcId="{6496D75C-A26D-4AF8-A9BC-08170CEEE046}" destId="{03F2BA8F-8F92-4CCB-853C-2A85A6420120}" srcOrd="0" destOrd="0" parTransId="{72CAC903-18D8-400F-B99A-A00B57C9E70B}" sibTransId="{60DD9BB1-CDBF-45C2-9A76-A178145E0069}"/>
    <dgm:cxn modelId="{B5A04693-722E-4E76-AE8E-5460D19D6784}" srcId="{BABBC5CD-F5E0-4567-8B69-B361E97540C3}" destId="{F669C8B7-D3A4-404A-8BEA-BF67AA269D91}" srcOrd="0" destOrd="0" parTransId="{6AC73F13-DA94-449D-A5D5-207D941FE774}" sibTransId="{B7DFC760-7673-4D8F-97EC-3AA8344CA11B}"/>
    <dgm:cxn modelId="{8D8C2C9D-3845-4A48-8823-540265E68DC4}" srcId="{6496D75C-A26D-4AF8-A9BC-08170CEEE046}" destId="{FB6B8FF6-FAAF-491E-A0D4-FDC7D670004B}" srcOrd="1" destOrd="0" parTransId="{C76BDFFA-86B3-431D-B9A0-6628FAB6AF32}" sibTransId="{97966AB7-3D52-4E1D-9408-701C51A1B378}"/>
    <dgm:cxn modelId="{71C768A3-6FBC-4D69-B875-0ABA8EA87A97}" srcId="{F90F3B4F-7663-4978-AFB2-491BDC4A26CB}" destId="{BABBC5CD-F5E0-4567-8B69-B361E97540C3}" srcOrd="0" destOrd="0" parTransId="{FC8C55CF-8171-4C20-A6B2-A14DE729BFC4}" sibTransId="{7F35F44E-3057-46D3-AA94-7BF18582FF3C}"/>
    <dgm:cxn modelId="{A9F9A08A-A5FA-4672-BBBC-0EBE80D12DE3}" type="presOf" srcId="{3C955B1D-3EE0-4749-B06D-43C072825FDB}" destId="{0F6836A7-FDD3-4206-989D-C856F39F38F9}" srcOrd="0" destOrd="0" presId="urn:microsoft.com/office/officeart/2005/8/layout/chevron2"/>
    <dgm:cxn modelId="{ECFB700C-81EA-49C3-BE22-BBA2114945B9}" type="presOf" srcId="{BF27DB32-CD37-4F71-B0E4-9A27778B9F95}" destId="{5E9670B6-96E1-4FEC-BF85-B82148D3BB93}" srcOrd="0" destOrd="0" presId="urn:microsoft.com/office/officeart/2005/8/layout/chevron2"/>
    <dgm:cxn modelId="{6519C4DC-F25C-434C-B13B-71C6AFA058E3}" srcId="{3C955B1D-3EE0-4749-B06D-43C072825FDB}" destId="{6F31724F-28CE-4B17-9DD1-DDAD7BFAD5DA}" srcOrd="1" destOrd="0" parTransId="{701D2833-FDAA-4D8D-B38E-E9499F3A8A28}" sibTransId="{2CB4C551-C9F3-45A4-A9CD-DACF512DAA22}"/>
    <dgm:cxn modelId="{C1EAEDCE-6E47-4450-B59C-6BB2E3A5F0D7}" type="presOf" srcId="{FB6B8FF6-FAAF-491E-A0D4-FDC7D670004B}" destId="{EBA5362C-80E6-4BA9-A44E-190AC646E06A}" srcOrd="0" destOrd="1" presId="urn:microsoft.com/office/officeart/2005/8/layout/chevron2"/>
    <dgm:cxn modelId="{79B18CDF-7B98-4F00-B14E-1E3ED32A87CF}" type="presOf" srcId="{DC830188-DF41-4F46-BA86-CF923C3ABC47}" destId="{DBF89348-C80B-4986-8A29-CE39486920AD}" srcOrd="0" destOrd="0" presId="urn:microsoft.com/office/officeart/2005/8/layout/chevron2"/>
    <dgm:cxn modelId="{913225F5-DBD2-4200-A482-4B63E782A329}" srcId="{7A7163C6-D7F8-4D93-8BB6-C8196A1DC079}" destId="{BF27DB32-CD37-4F71-B0E4-9A27778B9F95}" srcOrd="0" destOrd="0" parTransId="{4541AB31-19F7-4E97-B281-D26460DE0576}" sibTransId="{89622908-270B-4AFD-82F9-AF32EC904B55}"/>
    <dgm:cxn modelId="{08B643E8-C284-460B-AEC4-78DCDD7F41FF}" srcId="{F90F3B4F-7663-4978-AFB2-491BDC4A26CB}" destId="{6496D75C-A26D-4AF8-A9BC-08170CEEE046}" srcOrd="1" destOrd="0" parTransId="{969ADEB3-86D5-427B-A087-89A58387A053}" sibTransId="{7E5B8A4E-CA72-420F-864A-CCB0830C6FF0}"/>
    <dgm:cxn modelId="{EC47CD99-345E-4E75-B4AD-F83247AD5A71}" type="presOf" srcId="{6496D75C-A26D-4AF8-A9BC-08170CEEE046}" destId="{84B80908-4C63-4465-8689-4BD2DC8865F9}" srcOrd="0" destOrd="0" presId="urn:microsoft.com/office/officeart/2005/8/layout/chevron2"/>
    <dgm:cxn modelId="{69319B7F-248D-40A3-93EC-C6988D5F0318}" type="presOf" srcId="{BABBC5CD-F5E0-4567-8B69-B361E97540C3}" destId="{3CAA6740-2D0C-41FA-8A3B-DBE16A1D526A}" srcOrd="0" destOrd="0" presId="urn:microsoft.com/office/officeart/2005/8/layout/chevron2"/>
    <dgm:cxn modelId="{C1D57768-103C-42C1-8633-C00AA3969B65}" type="presOf" srcId="{F669C8B7-D3A4-404A-8BEA-BF67AA269D91}" destId="{6F8DE132-073F-4FB1-B288-DBF4F050A77D}" srcOrd="0" destOrd="0" presId="urn:microsoft.com/office/officeart/2005/8/layout/chevron2"/>
    <dgm:cxn modelId="{3A1039FB-CBDB-466C-9F71-4AF5E30DB1F6}" srcId="{F90F3B4F-7663-4978-AFB2-491BDC4A26CB}" destId="{3C955B1D-3EE0-4749-B06D-43C072825FDB}" srcOrd="2" destOrd="0" parTransId="{49DCA279-68FF-4289-A5D9-38CBB109D5C7}" sibTransId="{AE2049EF-60C7-4D46-B9A9-49773C1F62D0}"/>
    <dgm:cxn modelId="{1C089791-9077-4B5D-8588-D4462201B602}" srcId="{F90F3B4F-7663-4978-AFB2-491BDC4A26CB}" destId="{7A7163C6-D7F8-4D93-8BB6-C8196A1DC079}" srcOrd="3" destOrd="0" parTransId="{AA1D88B2-7598-4F3C-8528-D762CFD29B04}" sibTransId="{0A6B2CB4-EC62-47D4-A1C4-80D178861E58}"/>
    <dgm:cxn modelId="{BBEF8342-7771-4EC3-9DCC-F3C61054B382}" srcId="{3C955B1D-3EE0-4749-B06D-43C072825FDB}" destId="{DC830188-DF41-4F46-BA86-CF923C3ABC47}" srcOrd="0" destOrd="0" parTransId="{4ED66777-9B26-4A0E-ADF0-CEB5D0C5748C}" sibTransId="{2736935F-9708-40C2-9164-9508A0214729}"/>
    <dgm:cxn modelId="{A42ED4A7-7456-4176-8B70-084B66A0ACB9}" type="presParOf" srcId="{101AA8C9-3FD3-40B4-975C-F92D9BDDE5B1}" destId="{27B108BF-73A1-4E87-BC63-41ADD1C5B2F7}" srcOrd="0" destOrd="0" presId="urn:microsoft.com/office/officeart/2005/8/layout/chevron2"/>
    <dgm:cxn modelId="{E241C4CA-9913-4EE0-ABC8-68532EA6B6B3}" type="presParOf" srcId="{27B108BF-73A1-4E87-BC63-41ADD1C5B2F7}" destId="{3CAA6740-2D0C-41FA-8A3B-DBE16A1D526A}" srcOrd="0" destOrd="0" presId="urn:microsoft.com/office/officeart/2005/8/layout/chevron2"/>
    <dgm:cxn modelId="{79671541-E616-43C0-8E7D-B25A96592B22}" type="presParOf" srcId="{27B108BF-73A1-4E87-BC63-41ADD1C5B2F7}" destId="{6F8DE132-073F-4FB1-B288-DBF4F050A77D}" srcOrd="1" destOrd="0" presId="urn:microsoft.com/office/officeart/2005/8/layout/chevron2"/>
    <dgm:cxn modelId="{E52000F4-2671-4BDE-A2C0-846308DCB83A}" type="presParOf" srcId="{101AA8C9-3FD3-40B4-975C-F92D9BDDE5B1}" destId="{6CAAAA7B-D811-4708-861A-105FFAC175B6}" srcOrd="1" destOrd="0" presId="urn:microsoft.com/office/officeart/2005/8/layout/chevron2"/>
    <dgm:cxn modelId="{50A81287-F18F-4BDC-A3A7-DFB2920B7C6C}" type="presParOf" srcId="{101AA8C9-3FD3-40B4-975C-F92D9BDDE5B1}" destId="{27E8573A-B2AA-4509-A5FD-E3A837AD8809}" srcOrd="2" destOrd="0" presId="urn:microsoft.com/office/officeart/2005/8/layout/chevron2"/>
    <dgm:cxn modelId="{31E32A28-97B8-46C6-967F-12B39CF0A5C1}" type="presParOf" srcId="{27E8573A-B2AA-4509-A5FD-E3A837AD8809}" destId="{84B80908-4C63-4465-8689-4BD2DC8865F9}" srcOrd="0" destOrd="0" presId="urn:microsoft.com/office/officeart/2005/8/layout/chevron2"/>
    <dgm:cxn modelId="{6E0D4992-E3A9-4B79-A828-95BA13D718E5}" type="presParOf" srcId="{27E8573A-B2AA-4509-A5FD-E3A837AD8809}" destId="{EBA5362C-80E6-4BA9-A44E-190AC646E06A}" srcOrd="1" destOrd="0" presId="urn:microsoft.com/office/officeart/2005/8/layout/chevron2"/>
    <dgm:cxn modelId="{30271286-73E2-4C36-8711-BECA1376FDE4}" type="presParOf" srcId="{101AA8C9-3FD3-40B4-975C-F92D9BDDE5B1}" destId="{71CF2775-A871-4588-B244-5E3DC1ED397C}" srcOrd="3" destOrd="0" presId="urn:microsoft.com/office/officeart/2005/8/layout/chevron2"/>
    <dgm:cxn modelId="{9691E652-F8FF-43D6-B90B-B5D986841453}" type="presParOf" srcId="{101AA8C9-3FD3-40B4-975C-F92D9BDDE5B1}" destId="{A8342EF5-6773-43D9-98F9-7E8512668D72}" srcOrd="4" destOrd="0" presId="urn:microsoft.com/office/officeart/2005/8/layout/chevron2"/>
    <dgm:cxn modelId="{C418D278-4D30-4437-B9F4-140500C890BC}" type="presParOf" srcId="{A8342EF5-6773-43D9-98F9-7E8512668D72}" destId="{0F6836A7-FDD3-4206-989D-C856F39F38F9}" srcOrd="0" destOrd="0" presId="urn:microsoft.com/office/officeart/2005/8/layout/chevron2"/>
    <dgm:cxn modelId="{6C2FCB6E-0E81-4E82-86A5-618A3010F380}" type="presParOf" srcId="{A8342EF5-6773-43D9-98F9-7E8512668D72}" destId="{DBF89348-C80B-4986-8A29-CE39486920AD}" srcOrd="1" destOrd="0" presId="urn:microsoft.com/office/officeart/2005/8/layout/chevron2"/>
    <dgm:cxn modelId="{3C4BDA46-85E4-4625-A79E-84D0D7E8284F}" type="presParOf" srcId="{101AA8C9-3FD3-40B4-975C-F92D9BDDE5B1}" destId="{0F95B611-328E-41FF-977A-04943B427B8F}" srcOrd="5" destOrd="0" presId="urn:microsoft.com/office/officeart/2005/8/layout/chevron2"/>
    <dgm:cxn modelId="{795B6DC1-DCD9-4F3E-BA26-561091BF928C}" type="presParOf" srcId="{101AA8C9-3FD3-40B4-975C-F92D9BDDE5B1}" destId="{AFD55EAA-8FD6-4AA7-B9D6-778BD271E897}" srcOrd="6" destOrd="0" presId="urn:microsoft.com/office/officeart/2005/8/layout/chevron2"/>
    <dgm:cxn modelId="{431B8C4F-C781-480B-BEFC-71186683B7BF}" type="presParOf" srcId="{AFD55EAA-8FD6-4AA7-B9D6-778BD271E897}" destId="{DE2905AC-3D69-473F-8AC6-A10C46A6D700}" srcOrd="0" destOrd="0" presId="urn:microsoft.com/office/officeart/2005/8/layout/chevron2"/>
    <dgm:cxn modelId="{6DB87DFE-CFB0-47CF-8B41-56054801D955}" type="presParOf" srcId="{AFD55EAA-8FD6-4AA7-B9D6-778BD271E897}" destId="{5E9670B6-96E1-4FEC-BF85-B82148D3BB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A6740-2D0C-41FA-8A3B-DBE16A1D526A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8273">
            <a:alpha val="25000"/>
          </a:srgbClr>
        </a:solidFill>
        <a:ln w="19050" cap="flat" cmpd="sng" algn="ctr">
          <a:solidFill>
            <a:srgbClr val="00827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6"/>
              </a:solidFill>
            </a:rPr>
            <a:t>loader</a:t>
          </a:r>
          <a:endParaRPr lang="en-GB" sz="1100" b="1" kern="1200" dirty="0">
            <a:solidFill>
              <a:schemeClr val="accent6"/>
            </a:solidFill>
          </a:endParaRPr>
        </a:p>
      </dsp:txBody>
      <dsp:txXfrm rot="-5400000">
        <a:off x="1" y="395096"/>
        <a:ext cx="788987" cy="338137"/>
      </dsp:txXfrm>
    </dsp:sp>
    <dsp:sp modelId="{6F8DE132-073F-4FB1-B288-DBF4F050A77D}">
      <dsp:nvSpPr>
        <dsp:cNvPr id="0" name=""/>
        <dsp:cNvSpPr/>
      </dsp:nvSpPr>
      <dsp:spPr>
        <a:xfrm rot="5400000">
          <a:off x="3571478" y="-2767251"/>
          <a:ext cx="732631" cy="6297612"/>
        </a:xfrm>
        <a:prstGeom prst="round2SameRect">
          <a:avLst/>
        </a:prstGeom>
        <a:solidFill>
          <a:srgbClr val="008273">
            <a:alpha val="25000"/>
          </a:srgbClr>
        </a:solidFill>
        <a:ln w="19050" cap="flat" cmpd="sng" algn="ctr">
          <a:solidFill>
            <a:srgbClr val="00827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chemeClr val="bg1"/>
              </a:solidFill>
            </a:rPr>
            <a:t>packed, layered encryption, lots of anti-*</a:t>
          </a:r>
          <a:endParaRPr lang="en-GB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chemeClr val="bg1"/>
              </a:solidFill>
            </a:rPr>
            <a:t>injects and executes the dropper code</a:t>
          </a:r>
          <a:endParaRPr lang="en-GB" sz="2000" kern="1200" dirty="0">
            <a:solidFill>
              <a:schemeClr val="bg1"/>
            </a:solidFill>
          </a:endParaRPr>
        </a:p>
      </dsp:txBody>
      <dsp:txXfrm rot="-5400000">
        <a:off x="788988" y="51003"/>
        <a:ext cx="6261848" cy="661103"/>
      </dsp:txXfrm>
    </dsp:sp>
    <dsp:sp modelId="{84B80908-4C63-4465-8689-4BD2DC8865F9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8273">
            <a:alpha val="25000"/>
          </a:srgbClr>
        </a:solidFill>
        <a:ln w="19050" cap="flat" cmpd="sng" algn="ctr">
          <a:solidFill>
            <a:srgbClr val="00827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6"/>
              </a:solidFill>
            </a:rPr>
            <a:t>dropper</a:t>
          </a:r>
          <a:endParaRPr lang="en-GB" sz="1800" b="1" kern="1200" dirty="0">
            <a:solidFill>
              <a:schemeClr val="accent6"/>
            </a:solidFill>
          </a:endParaRPr>
        </a:p>
      </dsp:txBody>
      <dsp:txXfrm rot="-5400000">
        <a:off x="1" y="1373653"/>
        <a:ext cx="788987" cy="338137"/>
      </dsp:txXfrm>
    </dsp:sp>
    <dsp:sp modelId="{EBA5362C-80E6-4BA9-A44E-190AC646E06A}">
      <dsp:nvSpPr>
        <dsp:cNvPr id="0" name=""/>
        <dsp:cNvSpPr/>
      </dsp:nvSpPr>
      <dsp:spPr>
        <a:xfrm rot="5400000">
          <a:off x="3571478" y="-1803331"/>
          <a:ext cx="732631" cy="6297612"/>
        </a:xfrm>
        <a:prstGeom prst="round2SameRect">
          <a:avLst/>
        </a:prstGeom>
        <a:solidFill>
          <a:srgbClr val="008273">
            <a:alpha val="25000"/>
          </a:srgbClr>
        </a:solidFill>
        <a:ln w="19050" cap="flat" cmpd="sng" algn="ctr">
          <a:solidFill>
            <a:srgbClr val="00827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chemeClr val="bg1"/>
              </a:solidFill>
            </a:rPr>
            <a:t>some encryption, some anti-*</a:t>
          </a:r>
          <a:endParaRPr lang="en-GB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chemeClr val="bg1"/>
              </a:solidFill>
            </a:rPr>
            <a:t>decrypts and executes the downloader/bot code</a:t>
          </a:r>
          <a:endParaRPr lang="en-GB" sz="2000" kern="1200" dirty="0">
            <a:solidFill>
              <a:schemeClr val="bg1"/>
            </a:solidFill>
          </a:endParaRPr>
        </a:p>
      </dsp:txBody>
      <dsp:txXfrm rot="-5400000">
        <a:off x="788988" y="1014923"/>
        <a:ext cx="6261848" cy="661103"/>
      </dsp:txXfrm>
    </dsp:sp>
    <dsp:sp modelId="{0F6836A7-FDD3-4206-989D-C856F39F38F9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8273">
            <a:alpha val="25000"/>
          </a:srgbClr>
        </a:solidFill>
        <a:ln w="19050" cap="flat" cmpd="sng" algn="ctr">
          <a:solidFill>
            <a:srgbClr val="00827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6"/>
              </a:solidFill>
            </a:rPr>
            <a:t>bot</a:t>
          </a:r>
          <a:endParaRPr lang="en-GB" sz="1300" b="1" kern="1200" dirty="0">
            <a:solidFill>
              <a:schemeClr val="accent6"/>
            </a:solidFill>
          </a:endParaRPr>
        </a:p>
      </dsp:txBody>
      <dsp:txXfrm rot="-5400000">
        <a:off x="1" y="2352210"/>
        <a:ext cx="788987" cy="338137"/>
      </dsp:txXfrm>
    </dsp:sp>
    <dsp:sp modelId="{DBF89348-C80B-4986-8A29-CE39486920AD}">
      <dsp:nvSpPr>
        <dsp:cNvPr id="0" name=""/>
        <dsp:cNvSpPr/>
      </dsp:nvSpPr>
      <dsp:spPr>
        <a:xfrm rot="5400000">
          <a:off x="3571478" y="-824774"/>
          <a:ext cx="732631" cy="6297612"/>
        </a:xfrm>
        <a:prstGeom prst="round2SameRect">
          <a:avLst/>
        </a:prstGeom>
        <a:solidFill>
          <a:srgbClr val="008273">
            <a:alpha val="25000"/>
          </a:srgbClr>
        </a:solidFill>
        <a:ln w="19050" cap="flat" cmpd="sng" algn="ctr">
          <a:solidFill>
            <a:srgbClr val="00827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chemeClr val="bg1"/>
              </a:solidFill>
            </a:rPr>
            <a:t>small &amp; simple, shellcode-like</a:t>
          </a:r>
          <a:endParaRPr lang="en-GB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</a:rPr>
            <a:t>used only to get/decrypt/run the payload(s)</a:t>
          </a:r>
          <a:endParaRPr lang="en-GB" sz="2000" kern="1200" dirty="0">
            <a:solidFill>
              <a:schemeClr val="bg1"/>
            </a:solidFill>
          </a:endParaRPr>
        </a:p>
      </dsp:txBody>
      <dsp:txXfrm rot="-5400000">
        <a:off x="788988" y="1993480"/>
        <a:ext cx="6261848" cy="661103"/>
      </dsp:txXfrm>
    </dsp:sp>
    <dsp:sp modelId="{DE2905AC-3D69-473F-8AC6-A10C46A6D700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8273">
            <a:alpha val="25000"/>
          </a:srgbClr>
        </a:solidFill>
        <a:ln w="19050" cap="flat" cmpd="sng" algn="ctr">
          <a:solidFill>
            <a:srgbClr val="00827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6"/>
              </a:solidFill>
            </a:rPr>
            <a:t>payload</a:t>
          </a:r>
          <a:endParaRPr lang="en-GB" sz="1800" b="1" kern="1200" dirty="0">
            <a:solidFill>
              <a:schemeClr val="accent6"/>
            </a:solidFill>
          </a:endParaRPr>
        </a:p>
      </dsp:txBody>
      <dsp:txXfrm rot="-5400000">
        <a:off x="1" y="3330768"/>
        <a:ext cx="788987" cy="338137"/>
      </dsp:txXfrm>
    </dsp:sp>
    <dsp:sp modelId="{5E9670B6-96E1-4FEC-BF85-B82148D3BB93}">
      <dsp:nvSpPr>
        <dsp:cNvPr id="0" name=""/>
        <dsp:cNvSpPr/>
      </dsp:nvSpPr>
      <dsp:spPr>
        <a:xfrm rot="5400000">
          <a:off x="3571478" y="153783"/>
          <a:ext cx="732631" cy="6297612"/>
        </a:xfrm>
        <a:prstGeom prst="round2SameRect">
          <a:avLst/>
        </a:prstGeom>
        <a:solidFill>
          <a:srgbClr val="008273">
            <a:alpha val="25000"/>
          </a:srgbClr>
        </a:solidFill>
        <a:ln w="19050" cap="flat" cmpd="sng" algn="ctr">
          <a:solidFill>
            <a:srgbClr val="00827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</a:rPr>
            <a:t>downloaded from water</a:t>
          </a:r>
          <a:r>
            <a:rPr lang="pl-PL" sz="2000" kern="1200" dirty="0" smtClean="0">
              <a:solidFill>
                <a:schemeClr val="bg1"/>
              </a:solidFill>
            </a:rPr>
            <a:t>-</a:t>
          </a:r>
          <a:r>
            <a:rPr lang="en-GB" sz="2000" kern="1200" dirty="0" smtClean="0">
              <a:solidFill>
                <a:schemeClr val="bg1"/>
              </a:solidFill>
            </a:rPr>
            <a:t>holed websites</a:t>
          </a:r>
          <a:r>
            <a:rPr lang="pl-PL" sz="2000" kern="1200" dirty="0" smtClean="0">
              <a:solidFill>
                <a:schemeClr val="bg1"/>
              </a:solidFill>
            </a:rPr>
            <a:t> / pushed by C2</a:t>
          </a:r>
          <a:endParaRPr lang="en-GB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chemeClr val="bg1"/>
              </a:solidFill>
            </a:rPr>
            <a:t>not stored on the disk, short-lived, controlled by C2</a:t>
          </a:r>
          <a:endParaRPr lang="en-GB" sz="2000" kern="1200" dirty="0">
            <a:solidFill>
              <a:schemeClr val="bg1"/>
            </a:solidFill>
          </a:endParaRPr>
        </a:p>
      </dsp:txBody>
      <dsp:txXfrm rot="-5400000">
        <a:off x="788988" y="2972037"/>
        <a:ext cx="62618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8E03F-649E-420D-9A79-2BA0D77C64C2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47DE4-56D8-4DF5-B7B6-C34F370A6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37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Use of WMI to execute</a:t>
            </a:r>
            <a:r>
              <a:rPr lang="pl-PL" baseline="0" dirty="0" smtClean="0"/>
              <a:t> payload (to prevent spawning a child process)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4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4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2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4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6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6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5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1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6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4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803E-BEA9-4F44-B4F4-D7D2E5F3896F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aseline="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7DE4-56D8-4DF5-B7B6-C34F370A65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8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9"/>
            <a:fld id="{698A208C-C56D-40F8-B45E-693CF7778B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9"/>
              <a:t>02.07.2014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9"/>
            <a:fld id="{26E3E6F5-ED44-413D-A219-CCEB5CB8B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47FF-F90E-40AD-8247-EACB77A18152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CFF8-1995-42DF-BE5A-C35FA864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47FF-F90E-40AD-8247-EACB77A18152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CFF8-1995-42DF-BE5A-C35FA864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115616" y="4833033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PRIVATE AND CONFIDENTIAL</a:t>
            </a:r>
            <a:r>
              <a:rPr lang="en-US" b="1" baseline="0" dirty="0" smtClean="0">
                <a:solidFill>
                  <a:srgbClr val="FF0000"/>
                </a:solidFill>
                <a:latin typeface="Calibri" pitchFamily="34" charset="0"/>
              </a:rPr>
              <a:t> – DO NOT REDISTRIBUTE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4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/>
            <a:fld id="{698A208C-C56D-40F8-B45E-693CF7778B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9"/>
              <a:t>02.07.2014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/>
            <a:fld id="{26E3E6F5-ED44-413D-A219-CCEB5CB8B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ctr" defTabSz="9143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l" defTabSz="9143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0" indent="-285731" algn="l" defTabSz="9143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4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3" indent="-228585" algn="l" defTabSz="9143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3" indent="-228585" algn="l" defTabSz="9143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3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1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1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0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7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L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2" y="4194682"/>
            <a:ext cx="7010399" cy="807891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defTabSz="914278"/>
            <a:r>
              <a:rPr lang="pl-PL" sz="2400" dirty="0" smtClean="0">
                <a:solidFill>
                  <a:schemeClr val="bg1"/>
                </a:solidFill>
                <a:effectLst>
                  <a:outerShdw dist="38100" dir="3840000" algn="tl" rotWithShape="0">
                    <a:prstClr val="black">
                      <a:alpha val="37000"/>
                    </a:prstClr>
                  </a:outerShdw>
                </a:effectLst>
                <a:latin typeface="Franklin Gothic Medium" panose="020B0603020102020204" pitchFamily="34" charset="0"/>
              </a:rPr>
              <a:t>Marta Janus</a:t>
            </a:r>
            <a:endParaRPr lang="en-US" sz="2400" dirty="0" smtClean="0">
              <a:solidFill>
                <a:schemeClr val="bg1"/>
              </a:solidFill>
              <a:effectLst>
                <a:outerShdw dist="38100" dir="3840000" algn="tl" rotWithShape="0">
                  <a:prstClr val="black">
                    <a:alpha val="37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defTabSz="914278"/>
            <a:r>
              <a:rPr lang="pl-PL" sz="2400" dirty="0" smtClean="0">
                <a:solidFill>
                  <a:schemeClr val="bg1"/>
                </a:solidFill>
                <a:effectLst>
                  <a:outerShdw dist="38100" dir="3840000" algn="tl" rotWithShape="0">
                    <a:prstClr val="black">
                      <a:alpha val="37000"/>
                    </a:prstClr>
                  </a:outerShdw>
                </a:effectLst>
                <a:latin typeface="Franklin Gothic Medium" panose="020B0603020102020204" pitchFamily="34" charset="0"/>
              </a:rPr>
              <a:t>Malware Researcher</a:t>
            </a:r>
            <a:endParaRPr lang="ru-RU" sz="2400" dirty="0">
              <a:solidFill>
                <a:schemeClr val="bg1"/>
              </a:solidFill>
              <a:effectLst>
                <a:outerShdw dist="38100" dir="3840000" algn="tl" rotWithShape="0">
                  <a:prstClr val="black">
                    <a:alpha val="37000"/>
                  </a:prst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71600" y="971550"/>
            <a:ext cx="7010400" cy="1102519"/>
          </a:xfrm>
          <a:effectLst/>
        </p:spPr>
        <p:txBody>
          <a:bodyPr>
            <a:normAutofit/>
          </a:bodyPr>
          <a:lstStyle/>
          <a:p>
            <a:pPr algn="l"/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25400" dir="2880000" algn="tl" rotWithShape="0">
                    <a:srgbClr val="000000">
                      <a:alpha val="45000"/>
                    </a:srgbClr>
                  </a:outerShdw>
                </a:effectLst>
                <a:latin typeface="Franklin Gothic Medium" panose="020B0603020102020204" pitchFamily="34" charset="0"/>
              </a:rPr>
              <a:t>Going gets tough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dist="25400" dir="2880000" algn="tl" rotWithShape="0">
                  <a:srgbClr val="000000">
                    <a:alpha val="45000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2288382"/>
            <a:ext cx="6705600" cy="1312069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chemeClr val="bg1"/>
                </a:solidFill>
                <a:effectLst>
                  <a:outerShdw dist="38100" dir="3840000" algn="tl" rotWithShape="0">
                    <a:prstClr val="black">
                      <a:alpha val="37000"/>
                    </a:prstClr>
                  </a:outerShdw>
                </a:effectLst>
              </a:rPr>
              <a:t>A tale of encounters with novel evasive malware</a:t>
            </a:r>
            <a:endParaRPr lang="en-US" sz="2800" dirty="0" smtClean="0">
              <a:solidFill>
                <a:schemeClr val="bg1"/>
              </a:solidFill>
              <a:effectLst>
                <a:outerShdw dist="38100" dir="3840000" algn="tl" rotWithShape="0">
                  <a:prstClr val="black">
                    <a:alpha val="37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7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classic_checks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\\VBOXSVR\office\recon\case_1_baldur_pafish\3_check_d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47750"/>
            <a:ext cx="4385525" cy="1917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VBOXSVR\office\recon\case_1_baldur_pafish\2_check_tickc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7550"/>
            <a:ext cx="4876800" cy="1545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\\VBOXSVR\office\recon\case_1_baldur_pafish\1_find_w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00150"/>
            <a:ext cx="4165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environmental_checks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pic>
        <p:nvPicPr>
          <p:cNvPr id="1031" name="Picture 7" descr="\\VBOXSVR\office\recon\case_1_baldur_pafish\4_check_na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365724"/>
            <a:ext cx="3314700" cy="113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VBOXSVR\office\recon\case_1_baldur_pafish\4_uname_string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95" y="3028950"/>
            <a:ext cx="2018802" cy="153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VBOXSVR\office\recon\case_1_baldur_pafish\1_wnd_string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200151"/>
            <a:ext cx="2520992" cy="162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8503" y="1261110"/>
            <a:ext cx="2117497" cy="259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248503" y="2038350"/>
            <a:ext cx="2117497" cy="259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78983" y="3272790"/>
            <a:ext cx="2117497" cy="259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620000" y="12572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Segoe Script" panose="020B0504020000000003" pitchFamily="34" charset="0"/>
                <a:cs typeface="Angsana New" panose="02020603050405020304" pitchFamily="18" charset="-34"/>
              </a:rPr>
              <a:t>WinSpy</a:t>
            </a:r>
            <a:r>
              <a:rPr lang="pl-PL" sz="2000" dirty="0" smtClean="0">
                <a:solidFill>
                  <a:srgbClr val="FF0000"/>
                </a:solidFill>
                <a:latin typeface="Rage Italic" panose="03070502040507070304" pitchFamily="66" charset="0"/>
                <a:cs typeface="Angsana New" panose="02020603050405020304" pitchFamily="18" charset="-34"/>
              </a:rPr>
              <a:t>?</a:t>
            </a:r>
            <a:endParaRPr lang="en-GB" sz="2000" dirty="0">
              <a:solidFill>
                <a:srgbClr val="FF0000"/>
              </a:solidFill>
              <a:latin typeface="Rage Italic" panose="03070502040507070304" pitchFamily="66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20192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Segoe Script" panose="020B0504020000000003" pitchFamily="34" charset="0"/>
                <a:cs typeface="Angsana New" panose="02020603050405020304" pitchFamily="18" charset="-34"/>
              </a:rPr>
              <a:t>MBAM </a:t>
            </a:r>
            <a:r>
              <a:rPr lang="pl-PL" sz="2000" dirty="0" smtClean="0">
                <a:solidFill>
                  <a:srgbClr val="FF0000"/>
                </a:solidFill>
                <a:latin typeface="Rage Italic" panose="03070502040507070304" pitchFamily="66" charset="0"/>
                <a:cs typeface="Angsana New" panose="02020603050405020304" pitchFamily="18" charset="-34"/>
              </a:rPr>
              <a:t>?</a:t>
            </a:r>
            <a:endParaRPr lang="en-GB" sz="2000" dirty="0">
              <a:solidFill>
                <a:srgbClr val="FF0000"/>
              </a:solidFill>
              <a:latin typeface="Rage Italic" panose="03070502040507070304" pitchFamily="66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323844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Segoe Script" panose="020B0504020000000003" pitchFamily="34" charset="0"/>
                <a:cs typeface="Angsana New" panose="02020603050405020304" pitchFamily="18" charset="-34"/>
              </a:rPr>
              <a:t>???</a:t>
            </a:r>
            <a:endParaRPr lang="en-GB" sz="2000" dirty="0">
              <a:solidFill>
                <a:srgbClr val="FF0000"/>
              </a:solidFill>
              <a:latin typeface="Rage Italic" panose="03070502040507070304" pitchFamily="66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82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5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environmental_checks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pic>
        <p:nvPicPr>
          <p:cNvPr id="2050" name="Picture 2" descr="\\VBOXSVR\office\recon\case_1_baldur_pafish\5_check_d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14550"/>
            <a:ext cx="1738942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VBOXSVR\office\recon\case_1_baldur_pafish\7_check_vm_str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0" y="1519327"/>
            <a:ext cx="4597880" cy="2652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06703" y="3867150"/>
            <a:ext cx="2422297" cy="259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drive_size_check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\\VBOXSVR\office\recon\case_1_baldur_pafish\8_check_drive_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1550"/>
            <a:ext cx="508178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game_over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\\VBOXSVR\office\recon\case_1_baldur_pafish\9_cra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3550"/>
            <a:ext cx="639921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5120" y="3150870"/>
            <a:ext cx="2269897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5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dirty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</a:rPr>
                <a:t>Case 2: </a:t>
              </a: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</a:rPr>
                <a:t>CVE-0158 </a:t>
              </a:r>
              <a:r>
                <a:rPr lang="pl-PL" sz="4400" dirty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</a:rPr>
                <a:t>&amp; Gimemo</a:t>
              </a:r>
              <a:endParaRPr lang="ru-RU" sz="4400" dirty="0"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latin typeface="Franklin Gothic Demi" pitchFamily="34" charset="0"/>
              </a:endParaRP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4248150"/>
            <a:ext cx="7391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i="1" dirty="0">
                <a:solidFill>
                  <a:schemeClr val="bg1"/>
                </a:solidFill>
                <a:latin typeface="FrnkGothITC Bk BT"/>
                <a:cs typeface="FrnkGothITC Bk BT"/>
              </a:rPr>
              <a:t>"Evil 'round every corner. Careful not to step in any."</a:t>
            </a:r>
            <a:endParaRPr lang="en-US" sz="1800" i="1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0" y="1428750"/>
            <a:ext cx="258387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armed-to-the-teeth</a:t>
            </a:r>
            <a:endParaRPr lang="pl-PL" sz="3200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010400" cy="365759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http</a:t>
            </a:r>
            <a:r>
              <a:rPr lang="pl-PL" sz="2400" dirty="0">
                <a:solidFill>
                  <a:schemeClr val="bg1"/>
                </a:solidFill>
                <a:latin typeface="FrnkGothITC Bk BT"/>
                <a:cs typeface="FrnkGothITC Bk BT"/>
              </a:rPr>
              <a:t>://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www.</a:t>
            </a:r>
            <a:r>
              <a:rPr lang="pl-PL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securelist.com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/en/analysis/204792298/</a:t>
            </a:r>
            <a:r>
              <a:rPr lang="pl-PL" sz="2400" dirty="0" smtClean="0">
                <a:solidFill>
                  <a:srgbClr val="FFC000"/>
                </a:solidFill>
                <a:latin typeface="FrnkGothITC Bk BT"/>
                <a:cs typeface="FrnkGothITC Bk BT"/>
              </a:rPr>
              <a:t>The_curious_case_of_a_CVE_2012_0158_exploit</a:t>
            </a:r>
            <a:endParaRPr lang="pl-PL" sz="2400" dirty="0" smtClean="0">
              <a:solidFill>
                <a:schemeClr val="bg1"/>
              </a:solidFill>
              <a:latin typeface="FrnkGothITC Bk BT"/>
              <a:cs typeface="FrnkGothITC Bk BT"/>
            </a:endParaRPr>
          </a:p>
          <a:p>
            <a:r>
              <a:rPr lang="pl-PL" sz="2400" dirty="0">
                <a:solidFill>
                  <a:schemeClr val="bg1"/>
                </a:solidFill>
                <a:latin typeface="FrnkGothITC Bk BT"/>
                <a:cs typeface="FrnkGothITC Bk BT"/>
              </a:rPr>
              <a:t>m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ultilayered OLE objects, lots of obfuscation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multi-stage shellcode:</a:t>
            </a:r>
          </a:p>
          <a:p>
            <a:pPr lvl="2">
              <a:buFontTx/>
              <a:buChar char="~"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stage_1:  ROP chain</a:t>
            </a:r>
          </a:p>
          <a:p>
            <a:pPr lvl="2">
              <a:buFontTx/>
              <a:buChar char="~"/>
            </a:pPr>
            <a:r>
              <a:rPr lang="pl-PL" sz="2000" dirty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stage_2</a:t>
            </a:r>
            <a:r>
              <a:rPr lang="en-GB" sz="2000" dirty="0">
                <a:solidFill>
                  <a:schemeClr val="bg1"/>
                </a:solidFill>
                <a:latin typeface="FrnkGothITC Bk BT"/>
                <a:cs typeface="FrnkGothITC Bk BT"/>
              </a:rPr>
              <a:t>: 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FrnkGothITC Bk BT"/>
                <a:cs typeface="FrnkGothITC Bk BT"/>
              </a:rPr>
              <a:t>decryptor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FrnkGothITC Bk BT"/>
                <a:cs typeface="FrnkGothITC Bk BT"/>
              </a:rPr>
              <a:t>of 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stage_3</a:t>
            </a:r>
            <a:endParaRPr lang="pl-PL" sz="2000" dirty="0" smtClean="0">
              <a:solidFill>
                <a:schemeClr val="bg1"/>
              </a:solidFill>
              <a:latin typeface="FrnkGothITC Bk BT"/>
              <a:cs typeface="FrnkGothITC Bk BT"/>
            </a:endParaRPr>
          </a:p>
          <a:p>
            <a:pPr lvl="2">
              <a:buFontTx/>
              <a:buChar char="~"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stage_3</a:t>
            </a:r>
            <a:r>
              <a:rPr lang="en-GB" sz="2000" dirty="0">
                <a:solidFill>
                  <a:schemeClr val="bg1"/>
                </a:solidFill>
                <a:latin typeface="FrnkGothITC Bk BT"/>
                <a:cs typeface="FrnkGothITC Bk BT"/>
              </a:rPr>
              <a:t>: 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egg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-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hunter</a:t>
            </a:r>
            <a:endParaRPr lang="pl-PL" sz="2000" dirty="0" smtClean="0">
              <a:solidFill>
                <a:schemeClr val="bg1"/>
              </a:solidFill>
              <a:latin typeface="FrnkGothITC Bk BT"/>
              <a:cs typeface="FrnkGothITC Bk BT"/>
            </a:endParaRPr>
          </a:p>
          <a:p>
            <a:pPr lvl="2">
              <a:buFontTx/>
              <a:buChar char="~"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stage_4</a:t>
            </a:r>
            <a:r>
              <a:rPr lang="en-GB" sz="2000" dirty="0">
                <a:solidFill>
                  <a:schemeClr val="bg1"/>
                </a:solidFill>
                <a:latin typeface="FrnkGothITC Bk BT"/>
                <a:cs typeface="FrnkGothITC Bk BT"/>
              </a:rPr>
              <a:t>: 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dropper</a:t>
            </a:r>
            <a:endParaRPr lang="en-US" sz="2000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</p:spTree>
    <p:extLst>
      <p:ext uri="{BB962C8B-B14F-4D97-AF65-F5344CB8AC3E}">
        <p14:creationId xmlns:p14="http://schemas.microsoft.com/office/powerpoint/2010/main" val="2630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5" y="472998"/>
            <a:ext cx="7039301" cy="4232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6" y="475894"/>
            <a:ext cx="7034484" cy="4229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1950"/>
            <a:ext cx="7924800" cy="4446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whoami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581151"/>
            <a:ext cx="7239000" cy="2590799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reverse engineering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adept &amp; 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enthusiast</a:t>
            </a:r>
          </a:p>
          <a:p>
            <a:r>
              <a:rPr lang="pl-PL" sz="28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malware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researcher @ KL since 2009</a:t>
            </a:r>
          </a:p>
          <a:p>
            <a:r>
              <a:rPr lang="pl-PL" sz="2800" dirty="0">
                <a:solidFill>
                  <a:schemeClr val="accent6"/>
                </a:solidFill>
                <a:latin typeface="FrnkGothITC Bk BT"/>
                <a:cs typeface="FrnkGothITC Bk BT"/>
              </a:rPr>
              <a:t>l</a:t>
            </a:r>
            <a:r>
              <a:rPr lang="pl-PL" sz="28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inux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user since 2006</a:t>
            </a:r>
          </a:p>
          <a:p>
            <a:r>
              <a:rPr lang="pl-PL" sz="2800" dirty="0">
                <a:solidFill>
                  <a:schemeClr val="accent6"/>
                </a:solidFill>
                <a:latin typeface="FrnkGothITC Bk BT"/>
                <a:cs typeface="FrnkGothITC Bk BT"/>
              </a:rPr>
              <a:t>baldur’s</a:t>
            </a: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pl-PL" sz="2800" dirty="0">
                <a:solidFill>
                  <a:schemeClr val="accent6"/>
                </a:solidFill>
                <a:latin typeface="FrnkGothITC Bk BT"/>
                <a:cs typeface="FrnkGothITC Bk BT"/>
              </a:rPr>
              <a:t>gate</a:t>
            </a: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player since 1999</a:t>
            </a:r>
          </a:p>
        </p:txBody>
      </p:sp>
    </p:spTree>
    <p:extLst>
      <p:ext uri="{BB962C8B-B14F-4D97-AF65-F5344CB8AC3E}">
        <p14:creationId xmlns:p14="http://schemas.microsoft.com/office/powerpoint/2010/main" val="20783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5" y="1276721"/>
            <a:ext cx="7441270" cy="297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execute_payload</a:t>
            </a:r>
            <a:endParaRPr lang="pl-PL" sz="3200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</p:spTree>
    <p:extLst>
      <p:ext uri="{BB962C8B-B14F-4D97-AF65-F5344CB8AC3E}">
        <p14:creationId xmlns:p14="http://schemas.microsoft.com/office/powerpoint/2010/main" val="18163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BOXSVR\office\recon\case_2_gimemo_0158_hardcore\1_date_dependent_dec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6" y="731227"/>
            <a:ext cx="7310242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payload: decrypt_loader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1748790"/>
            <a:ext cx="27432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57400" y="3573780"/>
            <a:ext cx="2362200" cy="5981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skip_all_checks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 descr="\\VBOXSVR\office\recon\case_2_gimemo_0158_hardcore\3_skip_all_che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0150"/>
            <a:ext cx="6032500" cy="237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VBOXSVR\office\recon\case_2_gimemo_0158_hardcore\4_set_se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867150"/>
            <a:ext cx="4673600" cy="58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3105150"/>
            <a:ext cx="2514600" cy="4699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trigger_exception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 descr="\\VBOXSVR\office\recon\case_2_gimemo_0158_hardcore\5_triger_excpt_or_call_dum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6" y="895350"/>
            <a:ext cx="7365054" cy="376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1504950"/>
            <a:ext cx="28194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dummy_code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\\VBOXSVR\office\recon\case_2_gimemo_0158_hardcore\6_dummy_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74" y="971550"/>
            <a:ext cx="5007026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seh_routine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\\VBOXSVR\office\recon\case_2_gimemo_0158_hardcore\7_s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4061"/>
            <a:ext cx="6210300" cy="3953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anti_hook, anti_bp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\\VBOXSVR\office\recon\case_2_gimemo_0158_hardcore\8_api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19150"/>
            <a:ext cx="7067550" cy="39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</a:t>
            </a:r>
            <a:r>
              <a:rPr lang="pl-PL" sz="3200" dirty="0">
                <a:solidFill>
                  <a:schemeClr val="bg1"/>
                </a:solidFill>
                <a:latin typeface="FrnkGothITC Md BT"/>
                <a:cs typeface="FrnkGothITC Md BT"/>
              </a:rPr>
              <a:t>anti_hook, anti_bp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\\VBOXSVR\office\recon\case_2_gimemo_0158_hardcore\9_api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4950"/>
            <a:ext cx="7237412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anti_hook, anti_bp: trampoline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 descr="\\VBOXSVR\office\recon\case_2_gimemo_0158_hardcore\A_apis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00150"/>
            <a:ext cx="8126412" cy="261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VBOXSVR\office\recon\case_2_gimemo_0158_hardcore\B_apis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254500"/>
            <a:ext cx="7923212" cy="44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the dropper &amp; the bot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\\VBOXSVR\office\recon\case_2_gimemo_0158_hardcore\C_drop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648"/>
            <a:ext cx="6019800" cy="4019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3562350"/>
            <a:ext cx="2743200" cy="1066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\\VBOXSVR\office\recon\case_2_gimemo_0158_hardcore\D_bot_a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5950"/>
            <a:ext cx="786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7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  <a:ea typeface="+mj-ea"/>
                  <a:cs typeface="+mj-cs"/>
                </a:rPr>
                <a:t>Are rootkits on decline?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22" y="1581125"/>
            <a:ext cx="4855956" cy="323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5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5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</a:rPr>
                <a:t>Case 3: PSW &amp; more SEH</a:t>
              </a:r>
              <a:endParaRPr lang="ru-RU" sz="4400" dirty="0"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latin typeface="Franklin Gothic Demi" pitchFamily="34" charset="0"/>
              </a:endParaRP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4248150"/>
            <a:ext cx="7391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i="1" dirty="0">
                <a:solidFill>
                  <a:schemeClr val="bg1"/>
                </a:solidFill>
                <a:latin typeface="FrnkGothITC Bk BT"/>
                <a:cs typeface="FrnkGothITC Bk BT"/>
              </a:rPr>
              <a:t>"No effect?! I need a bigger sword!"</a:t>
            </a:r>
            <a:endParaRPr lang="en-US" sz="1800" i="1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0" y="1428750"/>
            <a:ext cx="258387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Trojan-PSW.Win32.Multi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352550"/>
            <a:ext cx="8077200" cy="312419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a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lso spread via hardened CVE-0158 exploit</a:t>
            </a:r>
          </a:p>
          <a:p>
            <a:pPr>
              <a:spcAft>
                <a:spcPts val="600"/>
              </a:spcAft>
            </a:pP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also lots of anti-* techniques</a:t>
            </a:r>
          </a:p>
          <a:p>
            <a:pPr>
              <a:spcAft>
                <a:spcPts val="600"/>
              </a:spcAft>
            </a:pP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c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ode flow of the loader fully based on exception handling blocks</a:t>
            </a:r>
          </a:p>
          <a:p>
            <a:pPr>
              <a:spcAft>
                <a:spcPts val="600"/>
              </a:spcAft>
            </a:pP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p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ayload saved as a registry value</a:t>
            </a:r>
          </a:p>
          <a:p>
            <a:pPr>
              <a:spcAft>
                <a:spcPts val="600"/>
              </a:spcAft>
            </a:pP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o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verwrites fxsst.dll to assure persistance</a:t>
            </a:r>
          </a:p>
          <a:p>
            <a:endParaRPr lang="pl-PL" sz="2800" dirty="0" smtClean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</p:spTree>
    <p:extLst>
      <p:ext uri="{BB962C8B-B14F-4D97-AF65-F5344CB8AC3E}">
        <p14:creationId xmlns:p14="http://schemas.microsoft.com/office/powerpoint/2010/main" val="7990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malware_main; seh chain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 descr="\\VBOXSVR\office\recon\case_3_psw_0158_more_seh\1_seh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7320785" cy="39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1" y="4065270"/>
            <a:ext cx="14478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exception_1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\\VBOXSVR\office\recon\case_3_psw_0158_more_seh\2_eh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3377"/>
            <a:ext cx="6754813" cy="4204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4360" y="4278630"/>
            <a:ext cx="3554413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exception_handler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\\VBOXSVR\office\recon\case_3_psw_0158_more_seh\3_handler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5349"/>
            <a:ext cx="6848561" cy="3995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9303" y="3760470"/>
            <a:ext cx="1695497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dormant_phase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\\VBOXSVR\office\recon\case_3_psw_0158_more_seh\4_handler_121_sleepl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0" y="1025266"/>
            <a:ext cx="5333579" cy="368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\\VBOXSVR\office\recon\case_3_psw_0158_more_seh\5_handler_122_decryp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8"/>
          <a:stretch/>
        </p:blipFill>
        <p:spPr bwMode="auto">
          <a:xfrm>
            <a:off x="5867400" y="2419350"/>
            <a:ext cx="300985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check_trend_micro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 descr="\\VBOXSVR\office\recon\case_3_psw_0158_more_seh\7_handler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219888"/>
            <a:ext cx="7148513" cy="223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\\VBOXSVR\office\recon\case_3_psw_0158_more_seh\8_handler_2_tre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3903873"/>
            <a:ext cx="7389813" cy="80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exception_4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\\VBOXSVR\office\recon\case_3_psw_0158_more_seh\9_eh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47750"/>
            <a:ext cx="8304213" cy="379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4446270"/>
            <a:ext cx="2362200" cy="259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decrypt_inject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\\VBOXSVR\office\recon\case_3_psw_0158_more_seh\A_handler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0150"/>
            <a:ext cx="6164410" cy="3195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5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</a:rPr>
                <a:t>Case </a:t>
              </a:r>
              <a:r>
                <a:rPr lang="pl-PL" sz="4400" dirty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</a:rPr>
                <a:t>4: </a:t>
              </a: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</a:rPr>
                <a:t>hardened Zeus</a:t>
              </a:r>
              <a:endParaRPr lang="ru-RU" sz="4400" dirty="0"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latin typeface="Franklin Gothic Demi" pitchFamily="34" charset="0"/>
              </a:endParaRP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4248150"/>
            <a:ext cx="7391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i="1" dirty="0">
                <a:solidFill>
                  <a:schemeClr val="bg1"/>
                </a:solidFill>
                <a:latin typeface="FrnkGothITC Bk BT"/>
                <a:cs typeface="FrnkGothITC Bk BT"/>
              </a:rPr>
              <a:t>"Fool me once, shame on you; fool me twice, watch it! I'm huge!"</a:t>
            </a:r>
            <a:endParaRPr lang="en-US" sz="1800" i="1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0" y="1428750"/>
            <a:ext cx="258387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7190"/>
            <a:ext cx="7464579" cy="441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96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Trojan.Win32.Zbot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581150"/>
            <a:ext cx="7239000" cy="2438399"/>
          </a:xfrm>
        </p:spPr>
        <p:txBody>
          <a:bodyPr>
            <a:normAutofit lnSpcReduction="10000"/>
          </a:bodyPr>
          <a:lstStyle/>
          <a:p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s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amples from period of March – May 2014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use of windows messaging system</a:t>
            </a:r>
            <a:endParaRPr lang="en-US" sz="2800" dirty="0">
              <a:solidFill>
                <a:schemeClr val="accent6"/>
              </a:solidFill>
              <a:latin typeface="FrnkGothITC Bk BT"/>
              <a:cs typeface="FrnkGothITC Bk BT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use of SEH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multiple downloaders</a:t>
            </a:r>
          </a:p>
          <a:p>
            <a:pPr lvl="1">
              <a:buFont typeface="Arial" panose="020B0604020202020204" pitchFamily="34" charset="0"/>
              <a:buChar char="~"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each with </a:t>
            </a:r>
            <a:r>
              <a:rPr lang="pl-PL" sz="2400" dirty="0">
                <a:solidFill>
                  <a:schemeClr val="bg1"/>
                </a:solidFill>
                <a:latin typeface="FrnkGothITC Bk BT"/>
                <a:cs typeface="FrnkGothITC Bk BT"/>
              </a:rPr>
              <a:t>the same 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set of anti-* techniques</a:t>
            </a:r>
            <a:endParaRPr lang="pl-PL" sz="2400" dirty="0">
              <a:solidFill>
                <a:schemeClr val="bg1"/>
              </a:solidFill>
              <a:latin typeface="FrnkGothITC Bk BT"/>
              <a:cs typeface="FrnkGothITC Bk BT"/>
            </a:endParaRP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  <a:latin typeface="FrnkGothITC Bk BT"/>
              <a:cs typeface="FrnkGothITC Bk BT"/>
            </a:endParaRPr>
          </a:p>
        </p:txBody>
      </p:sp>
    </p:spTree>
    <p:extLst>
      <p:ext uri="{BB962C8B-B14F-4D97-AF65-F5344CB8AC3E}">
        <p14:creationId xmlns:p14="http://schemas.microsoft.com/office/powerpoint/2010/main" val="30522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load_cursor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\\VBOXSVR\office\recon\case_4_zeus_wndmsg_and_seh\1_create_w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2901"/>
            <a:ext cx="534762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process_wndmsg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 descr="\\VBOXSVR\office\recon\case_4_zeus_wndmsg_and_seh\2_wndm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3950"/>
            <a:ext cx="6970712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</a:t>
            </a:r>
            <a:r>
              <a:rPr lang="pl-PL" sz="3200" dirty="0">
                <a:solidFill>
                  <a:schemeClr val="bg1"/>
                </a:solidFill>
                <a:latin typeface="FrnkGothITC Md BT"/>
                <a:cs typeface="FrnkGothITC Md BT"/>
              </a:rPr>
              <a:t>seh_anti_debug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\\VBOXSVR\office\recon\case_4_zeus_wndmsg_and_seh\5_antidebu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82650"/>
            <a:ext cx="6602412" cy="265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\\VBOXSVR\office\recon\case_4_zeus_wndmsg_and_seh\6_antidebu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635250"/>
            <a:ext cx="6311900" cy="222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\\VBOXSVR\office\recon\case_4_zeus_wndmsg_and_seh\3_antidebu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4075"/>
            <a:ext cx="4824810" cy="2065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\\VBOXSVR\office\recon\case_4_zeus_wndmsg_and_seh\4_antidebu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0" y="2606675"/>
            <a:ext cx="5185629" cy="232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seh_anti_debug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</p:spTree>
    <p:extLst>
      <p:ext uri="{BB962C8B-B14F-4D97-AF65-F5344CB8AC3E}">
        <p14:creationId xmlns:p14="http://schemas.microsoft.com/office/powerpoint/2010/main" val="25469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enum_windows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\\VBOXSVR\office\recon\case_4_zeus_wndmsg_and_seh\7a_enum_w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7857"/>
            <a:ext cx="6373812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\\VBOXSVR\office\recon\case_4_zeus_wndmsg_and_seh\7b_decrypt_dld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3867150"/>
            <a:ext cx="3873500" cy="10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5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36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</a:rPr>
                <a:t>Case 5: even more hardened Zeus</a:t>
              </a:r>
              <a:endParaRPr lang="ru-RU" sz="3600" dirty="0"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latin typeface="Franklin Gothic Demi" pitchFamily="34" charset="0"/>
              </a:endParaRP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4248150"/>
            <a:ext cx="7391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i="1" dirty="0">
                <a:solidFill>
                  <a:schemeClr val="bg1"/>
                </a:solidFill>
                <a:latin typeface="FrnkGothITC Bk BT"/>
                <a:cs typeface="FrnkGothITC Bk BT"/>
              </a:rPr>
              <a:t>"Boo says "WHAT?"</a:t>
            </a:r>
            <a:endParaRPr lang="en-US" sz="1800" i="1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0" y="1428750"/>
            <a:ext cx="258387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ZeuS p2p aka Game Over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276350"/>
            <a:ext cx="7239000" cy="289559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w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orks only on Windows 7</a:t>
            </a:r>
          </a:p>
          <a:p>
            <a:pPr>
              <a:spcAft>
                <a:spcPts val="600"/>
              </a:spcAft>
            </a:pP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a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nti-emulation based on default values in the CPU registers</a:t>
            </a:r>
            <a:endParaRPr lang="en-US" sz="2800" dirty="0" smtClean="0">
              <a:solidFill>
                <a:schemeClr val="accent6"/>
              </a:solidFill>
              <a:latin typeface="FrnkGothITC Bk BT"/>
              <a:cs typeface="FrnkGothITC Bk BT"/>
            </a:endParaRPr>
          </a:p>
          <a:p>
            <a:pPr>
              <a:spcAft>
                <a:spcPts val="600"/>
              </a:spcAft>
            </a:pP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d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rops Necurs rootkit (!)</a:t>
            </a:r>
          </a:p>
          <a:p>
            <a:pPr>
              <a:spcAft>
                <a:spcPts val="600"/>
              </a:spcAft>
            </a:pP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b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ypasses driver signing via setting TESTSIGNING option in BCEDIT </a:t>
            </a:r>
            <a:endParaRPr lang="en-US" sz="2800" dirty="0">
              <a:solidFill>
                <a:srgbClr val="FFC000"/>
              </a:solidFill>
              <a:latin typeface="FrnkGothITC Bk BT"/>
              <a:cs typeface="FrnkGothITC Bk BT"/>
            </a:endParaRPr>
          </a:p>
        </p:txBody>
      </p:sp>
    </p:spTree>
    <p:extLst>
      <p:ext uri="{BB962C8B-B14F-4D97-AF65-F5344CB8AC3E}">
        <p14:creationId xmlns:p14="http://schemas.microsoft.com/office/powerpoint/2010/main" val="39144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\\VBOXSVR\office\recon\case_5_zeus_necurs_check_winxp\2a_step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" y="361950"/>
            <a:ext cx="3334752" cy="2106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\\VBOXSVR\office\recon\case_5_zeus_necurs_check_winxp\2b_step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83512"/>
            <a:ext cx="4364979" cy="2640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\\VBOXSVR\office\recon\case_5_zeus_necurs_check_winxp\1_ste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00350"/>
            <a:ext cx="3757997" cy="1989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init_dialog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\\VBOXSVR\office\recon\case_5_zeus_necurs_check_winxp\2c_step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0150"/>
            <a:ext cx="7720013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7190"/>
            <a:ext cx="7464579" cy="441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6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obfuscated_win7_check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\\VBOXSVR\office\recon\case_5_zeus_necurs_check_winxp\3a_check_win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5550"/>
            <a:ext cx="6742113" cy="302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obfuscated_win7_check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\\VBOXSVR\office\recon\case_5_zeus_necurs_check_winxp\3b_check_win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846004"/>
            <a:ext cx="6767513" cy="4041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3487" y="3775709"/>
            <a:ext cx="6767513" cy="10968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9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call_malware_main; step_17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\\VBOXSVR\office\recon\case_5_zeus_necurs_check_winxp\4_call_afx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0150"/>
            <a:ext cx="690721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6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noProof="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  <a:ea typeface="+mj-ea"/>
                  <a:cs typeface="+mj-cs"/>
                </a:rPr>
                <a:t>Novel malware architecture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62000" y="2266952"/>
            <a:ext cx="3276600" cy="609599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bypass </a:t>
            </a:r>
            <a:r>
              <a:rPr lang="pl-PL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detection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2000" y="2800352"/>
            <a:ext cx="3429000" cy="609599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protect 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C&amp;C infrastructure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0" y="3714751"/>
            <a:ext cx="3276600" cy="609599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protect 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the payload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1581152"/>
            <a:ext cx="3124200" cy="609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the goals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00600" y="2266950"/>
            <a:ext cx="3962400" cy="609599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 anti-emu, anti-heur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00600" y="2800350"/>
            <a:ext cx="3810000" cy="9906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multiple downloaders,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    waterholed websites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00600" y="3714749"/>
            <a:ext cx="3276600" cy="1295401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anti-re, anti-dbg,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    anti-vm, encryption,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   obfuscation, etc...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800600" y="1581150"/>
            <a:ext cx="2895600" cy="609598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2800" b="1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the aid</a:t>
            </a:r>
          </a:p>
        </p:txBody>
      </p:sp>
    </p:spTree>
    <p:extLst>
      <p:ext uri="{BB962C8B-B14F-4D97-AF65-F5344CB8AC3E}">
        <p14:creationId xmlns:p14="http://schemas.microsoft.com/office/powerpoint/2010/main" val="2630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3037488"/>
              </p:ext>
            </p:extLst>
          </p:nvPr>
        </p:nvGraphicFramePr>
        <p:xfrm>
          <a:off x="990600" y="64135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7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409701"/>
            <a:ext cx="7239000" cy="3371849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time </a:t>
            </a:r>
            <a:r>
              <a:rPr lang="en-GB" sz="2400" dirty="0">
                <a:solidFill>
                  <a:schemeClr val="bg1"/>
                </a:solidFill>
                <a:latin typeface="FrnkGothITC Bk BT"/>
                <a:cs typeface="FrnkGothITC Bk BT"/>
              </a:rPr>
              <a:t>or condition based 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triggers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: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endParaRPr lang="pl-PL" sz="2400" dirty="0" smtClean="0">
              <a:solidFill>
                <a:schemeClr val="bg1"/>
              </a:solidFill>
              <a:latin typeface="FrnkGothITC Bk BT"/>
              <a:cs typeface="FrnkGothITC Bk BT"/>
            </a:endParaRPr>
          </a:p>
          <a:p>
            <a:pPr lvl="1">
              <a:buFontTx/>
              <a:buChar char="~"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specified timeframes</a:t>
            </a:r>
          </a:p>
          <a:p>
            <a:pPr lvl="1">
              <a:buFontTx/>
              <a:buChar char="~"/>
            </a:pPr>
            <a:r>
              <a:rPr lang="pl-PL" sz="2000" dirty="0">
                <a:solidFill>
                  <a:schemeClr val="bg1"/>
                </a:solidFill>
                <a:latin typeface="FrnkGothITC Bk BT"/>
                <a:cs typeface="FrnkGothITC Bk BT"/>
              </a:rPr>
              <a:t>s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pecified settings</a:t>
            </a:r>
          </a:p>
          <a:p>
            <a:pPr lvl="1">
              <a:spcAft>
                <a:spcPts val="600"/>
              </a:spcAft>
              <a:buFontTx/>
              <a:buChar char="~"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specified system events (e.g. </a:t>
            </a:r>
            <a:r>
              <a:rPr lang="pl-PL" sz="2000" dirty="0">
                <a:solidFill>
                  <a:schemeClr val="bg1"/>
                </a:solidFill>
                <a:latin typeface="FrnkGothITC Bk BT"/>
                <a:cs typeface="FrnkGothITC Bk BT"/>
              </a:rPr>
              <a:t>r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eboot, </a:t>
            </a:r>
            <a:r>
              <a:rPr lang="en-GB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mouse click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, etc.)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environmental checks:</a:t>
            </a:r>
          </a:p>
          <a:p>
            <a:pPr lvl="1">
              <a:spcAft>
                <a:spcPts val="600"/>
              </a:spcAft>
              <a:buFontTx/>
              <a:buChar char="~"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files on disk, running processes, loaded DLLs, opened windows, mutexes, devices, registry settings.......</a:t>
            </a:r>
          </a:p>
          <a:p>
            <a:r>
              <a:rPr lang="pl-PL" sz="2400" dirty="0">
                <a:solidFill>
                  <a:schemeClr val="bg1"/>
                </a:solidFill>
                <a:latin typeface="FrnkGothITC Bk BT"/>
                <a:cs typeface="FrnkGothITC Bk BT"/>
              </a:rPr>
              <a:t>c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hecking initial values in 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CPU registers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at EP</a:t>
            </a:r>
          </a:p>
          <a:p>
            <a:pPr lvl="1">
              <a:buFontTx/>
              <a:buChar char="~"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fingerprinting the OS</a:t>
            </a:r>
          </a:p>
        </p:txBody>
      </p:sp>
      <p:grpSp>
        <p:nvGrpSpPr>
          <p:cNvPr id="9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10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noProof="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  <a:ea typeface="+mj-ea"/>
                  <a:cs typeface="+mj-cs"/>
                </a:rPr>
                <a:t>Known evasion techniques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379221"/>
            <a:ext cx="7239000" cy="337184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overrunning sandbox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/emulator:</a:t>
            </a:r>
          </a:p>
          <a:p>
            <a:pPr lvl="1">
              <a:buFontTx/>
              <a:buChar char="~"/>
            </a:pPr>
            <a:r>
              <a:rPr lang="pl-PL" sz="2000" dirty="0">
                <a:solidFill>
                  <a:schemeClr val="bg1"/>
                </a:solidFill>
                <a:latin typeface="FrnkGothITC Bk BT"/>
                <a:cs typeface="FrnkGothITC Bk BT"/>
              </a:rPr>
              <a:t>d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romant phase (e.g. sleep loops)</a:t>
            </a:r>
          </a:p>
          <a:p>
            <a:pPr lvl="1">
              <a:buFontTx/>
              <a:buChar char="~"/>
            </a:pPr>
            <a:r>
              <a:rPr lang="pl-PL" sz="2000" dirty="0">
                <a:solidFill>
                  <a:schemeClr val="bg1"/>
                </a:solidFill>
                <a:latin typeface="FrnkGothITC Bk BT"/>
                <a:cs typeface="FrnkGothITC Bk BT"/>
              </a:rPr>
              <a:t>j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unk instructions, slower inside VMs (MMX, FPU, etc.)</a:t>
            </a:r>
          </a:p>
          <a:p>
            <a:pPr lvl="1">
              <a:buFontTx/>
              <a:buChar char="~"/>
            </a:pPr>
            <a:r>
              <a:rPr lang="pl-PL" sz="2000" dirty="0">
                <a:solidFill>
                  <a:schemeClr val="bg1"/>
                </a:solidFill>
                <a:latin typeface="FrnkGothITC Bk BT"/>
                <a:cs typeface="FrnkGothITC Bk BT"/>
              </a:rPr>
              <a:t>b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enign code (legitimate looking syscalls)</a:t>
            </a:r>
          </a:p>
          <a:p>
            <a:pPr lvl="1">
              <a:spcAft>
                <a:spcPts val="600"/>
              </a:spcAft>
              <a:buFontTx/>
              <a:buChar char="~"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stalling </a:t>
            </a:r>
            <a:r>
              <a:rPr lang="pl-PL" sz="2000" dirty="0">
                <a:solidFill>
                  <a:schemeClr val="bg1"/>
                </a:solidFill>
                <a:latin typeface="FrnkGothITC Bk BT"/>
                <a:cs typeface="FrnkGothITC Bk BT"/>
              </a:rPr>
              <a:t>code (without the use of syscalls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pl-PL" sz="2400" dirty="0">
                <a:solidFill>
                  <a:schemeClr val="bg1"/>
                </a:solidFill>
                <a:latin typeface="FrnkGothITC Bk BT"/>
                <a:cs typeface="FrnkGothITC Bk BT"/>
              </a:rPr>
              <a:t>u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sing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window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messaging,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FrnkGothITC Bk BT"/>
                <a:cs typeface="FrnkGothITC Bk BT"/>
              </a:rPr>
              <a:t>apc</a:t>
            </a:r>
            <a:r>
              <a:rPr lang="en-GB" sz="2400" dirty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procedures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,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FrnkGothITC Bk BT"/>
                <a:cs typeface="FrnkGothITC Bk BT"/>
              </a:rPr>
              <a:t>etc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.</a:t>
            </a:r>
            <a:endParaRPr lang="pl-PL" sz="2400" dirty="0">
              <a:solidFill>
                <a:schemeClr val="bg1"/>
              </a:solidFill>
              <a:latin typeface="FrnkGothITC Bk BT"/>
              <a:cs typeface="FrnkGothITC Bk BT"/>
            </a:endParaRPr>
          </a:p>
          <a:p>
            <a:r>
              <a:rPr lang="pl-PL" sz="2400" dirty="0">
                <a:solidFill>
                  <a:schemeClr val="bg1"/>
                </a:solidFill>
                <a:latin typeface="FrnkGothITC Bk BT"/>
                <a:cs typeface="FrnkGothITC Bk BT"/>
              </a:rPr>
              <a:t>using 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chained Exception </a:t>
            </a:r>
            <a:r>
              <a:rPr lang="pl-PL" sz="2400" dirty="0">
                <a:solidFill>
                  <a:schemeClr val="bg1"/>
                </a:solidFill>
                <a:latin typeface="FrnkGothITC Bk BT"/>
                <a:cs typeface="FrnkGothITC Bk BT"/>
              </a:rPr>
              <a:t>Handling 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mechanisms</a:t>
            </a:r>
            <a:endParaRPr lang="pl-PL" sz="2400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grpSp>
        <p:nvGrpSpPr>
          <p:cNvPr id="9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10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noProof="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  <a:ea typeface="+mj-ea"/>
                  <a:cs typeface="+mj-cs"/>
                </a:rPr>
                <a:t>Known evasion techniques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1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5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  <a:ea typeface="+mj-ea"/>
                  <a:cs typeface="+mj-cs"/>
                </a:rPr>
                <a:t>Countermeasures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885950"/>
            <a:ext cx="7391400" cy="2590799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stealth analysis </a:t>
            </a:r>
            <a:r>
              <a:rPr lang="en-GB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leave no</a:t>
            </a:r>
            <a:r>
              <a:rPr lang="pl-PL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 artifacts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full emulation </a:t>
            </a:r>
            <a:r>
              <a:rPr lang="pl-PL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trace </a:t>
            </a:r>
            <a:r>
              <a:rPr lang="en-GB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all instructions</a:t>
            </a:r>
            <a:endParaRPr lang="pl-PL" sz="2400" dirty="0" smtClean="0">
              <a:solidFill>
                <a:schemeClr val="accent6"/>
              </a:solidFill>
              <a:latin typeface="FrnkGothITC Bk BT"/>
              <a:cs typeface="FrnkGothITC Bk B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full exploration </a:t>
            </a:r>
            <a:r>
              <a:rPr lang="en-GB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follow multiple execution paths</a:t>
            </a:r>
            <a:endParaRPr lang="pl-PL" sz="2400" dirty="0" smtClean="0">
              <a:solidFill>
                <a:schemeClr val="accent6"/>
              </a:solidFill>
              <a:latin typeface="FrnkGothITC Bk BT"/>
              <a:cs typeface="FrnkGothITC Bk B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bypass</a:t>
            </a:r>
            <a:r>
              <a:rPr lang="en-GB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stalling</a:t>
            </a:r>
            <a:r>
              <a:rPr lang="pl-PL" sz="24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loops </a:t>
            </a:r>
            <a:r>
              <a:rPr lang="pl-PL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detect &amp;</a:t>
            </a:r>
            <a:r>
              <a:rPr lang="en-GB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 skip </a:t>
            </a:r>
            <a:r>
              <a:rPr lang="pl-PL" sz="24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passive code</a:t>
            </a:r>
            <a:endParaRPr lang="pl-PL" sz="2400" dirty="0">
              <a:solidFill>
                <a:schemeClr val="accent6"/>
              </a:solidFill>
              <a:latin typeface="FrnkGothITC Bk BT"/>
              <a:cs typeface="FrnkGothITC Bk BT"/>
            </a:endParaRPr>
          </a:p>
        </p:txBody>
      </p:sp>
    </p:spTree>
    <p:extLst>
      <p:ext uri="{BB962C8B-B14F-4D97-AF65-F5344CB8AC3E}">
        <p14:creationId xmlns:p14="http://schemas.microsoft.com/office/powerpoint/2010/main" val="20243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-228600" y="361950"/>
            <a:ext cx="7772400" cy="1845945"/>
            <a:chOff x="-228600" y="1958340"/>
            <a:chExt cx="7772400" cy="2461260"/>
          </a:xfrm>
        </p:grpSpPr>
        <p:pic>
          <p:nvPicPr>
            <p:cNvPr id="6" name="Рисунок 5" descr="thank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8600" y="1958340"/>
              <a:ext cx="7772400" cy="24612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93268" y="2514600"/>
              <a:ext cx="4788532" cy="1354209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effectLst>
                    <a:outerShdw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Pt sans" pitchFamily="34" charset="-52"/>
                </a:rPr>
                <a:t>Thank You!</a:t>
              </a:r>
              <a:endParaRPr lang="ru-RU" sz="6000" b="1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20000"/>
                    </a:prstClr>
                  </a:outerShdw>
                </a:effectLst>
                <a:latin typeface="Pt sans" pitchFamily="34" charset="-52"/>
              </a:endParaRPr>
            </a:p>
          </p:txBody>
        </p:sp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4248150"/>
            <a:ext cx="7391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i="1" dirty="0">
                <a:solidFill>
                  <a:schemeClr val="bg1"/>
                </a:solidFill>
                <a:latin typeface="FrnkGothITC Bk BT"/>
                <a:cs typeface="FrnkGothITC Bk BT"/>
              </a:rPr>
              <a:t>"We are all heroes: You and Boo and I"</a:t>
            </a:r>
            <a:endParaRPr lang="en-US" sz="1800" i="1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5800" y="2800350"/>
            <a:ext cx="4114800" cy="838200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>
              <a:solidFill>
                <a:schemeClr val="accent6"/>
              </a:solidFill>
              <a:latin typeface="FrnkGothITC Bk BT"/>
              <a:cs typeface="FrnkGothITC Bk B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2800349"/>
            <a:ext cx="4191000" cy="914401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latin typeface="FrnkGothITC Bk BT"/>
                <a:cs typeface="FrnkGothITC Bk BT"/>
              </a:rPr>
              <a:t>m</a:t>
            </a: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arta.janus [at] kaspersky.com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@mvjanus</a:t>
            </a:r>
            <a:endParaRPr lang="pl-PL" sz="2000" dirty="0">
              <a:solidFill>
                <a:schemeClr val="accent6"/>
              </a:solidFill>
              <a:latin typeface="FrnkGothITC Bk BT"/>
              <a:cs typeface="FrnkGothITC Bk BT"/>
            </a:endParaRPr>
          </a:p>
        </p:txBody>
      </p:sp>
    </p:spTree>
    <p:extLst>
      <p:ext uri="{BB962C8B-B14F-4D97-AF65-F5344CB8AC3E}">
        <p14:creationId xmlns:p14="http://schemas.microsoft.com/office/powerpoint/2010/main" val="11449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2038351"/>
            <a:ext cx="7239000" cy="2362199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kernel-space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no longer safe for malware</a:t>
            </a:r>
          </a:p>
          <a:p>
            <a:r>
              <a:rPr lang="pl-PL" sz="28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bootkits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easily detected</a:t>
            </a:r>
          </a:p>
          <a:p>
            <a:r>
              <a:rPr lang="pl-PL" sz="28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hypervisor-level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stealth too complex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shift in malware strategy</a:t>
            </a:r>
            <a:endParaRPr lang="en-US" sz="2800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grpSp>
        <p:nvGrpSpPr>
          <p:cNvPr id="6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7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  <a:ea typeface="+mj-ea"/>
                  <a:cs typeface="+mj-cs"/>
                </a:rPr>
                <a:t>Tough times for rootkits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1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495551"/>
            <a:ext cx="3956649" cy="609599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hide from admin?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1" y="2495551"/>
            <a:ext cx="4191000" cy="609599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>
                <a:solidFill>
                  <a:schemeClr val="accent6"/>
                </a:solidFill>
                <a:latin typeface="FrnkGothITC Bk BT"/>
                <a:cs typeface="FrnkGothITC Bk BT"/>
              </a:rPr>
              <a:t> bypass detection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3028951"/>
            <a:ext cx="5029199" cy="609599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protect C&amp;C infrastructure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1" y="3562351"/>
            <a:ext cx="4495800" cy="609599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7" indent="-342877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0" indent="-285731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4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3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1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0" indent="-228585" algn="l" defTabSz="9143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 protect the payload</a:t>
            </a:r>
          </a:p>
        </p:txBody>
      </p:sp>
      <p:grpSp>
        <p:nvGrpSpPr>
          <p:cNvPr id="26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27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  <a:ea typeface="+mj-ea"/>
                  <a:cs typeface="+mj-cs"/>
                </a:rPr>
                <a:t>Hiding vs. evasion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0" y="1809752"/>
            <a:ext cx="3124200" cy="60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the goals</a:t>
            </a:r>
          </a:p>
        </p:txBody>
      </p:sp>
    </p:spTree>
    <p:extLst>
      <p:ext uri="{BB962C8B-B14F-4D97-AF65-F5344CB8AC3E}">
        <p14:creationId xmlns:p14="http://schemas.microsoft.com/office/powerpoint/2010/main" val="10096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-914400" y="277937"/>
            <a:ext cx="9372600" cy="890736"/>
            <a:chOff x="-914400" y="370582"/>
            <a:chExt cx="9372600" cy="1187648"/>
          </a:xfrm>
        </p:grpSpPr>
        <p:pic>
          <p:nvPicPr>
            <p:cNvPr id="5" name="Рисунок 4" descr="plashk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4400" y="370582"/>
              <a:ext cx="9144000" cy="1187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Заголовок 6"/>
            <p:cNvSpPr txBox="1">
              <a:spLocks/>
            </p:cNvSpPr>
            <p:nvPr/>
          </p:nvSpPr>
          <p:spPr>
            <a:xfrm>
              <a:off x="457200" y="370582"/>
              <a:ext cx="80010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pl-PL" sz="4400" dirty="0" smtClean="0">
                  <a:solidFill>
                    <a:schemeClr val="bg1"/>
                  </a:solidFill>
                  <a:effectLst>
                    <a:outerShdw dist="38100" dir="4200000" algn="tl" rotWithShape="0">
                      <a:prstClr val="black">
                        <a:alpha val="35000"/>
                      </a:prstClr>
                    </a:outerShdw>
                  </a:effectLst>
                  <a:latin typeface="Franklin Gothic Demi" pitchFamily="34" charset="0"/>
                  <a:ea typeface="+mj-ea"/>
                  <a:cs typeface="+mj-cs"/>
                </a:rPr>
                <a:t>Case 1: Baldur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38100" dir="4200000" algn="tl" rotWithShape="0">
                    <a:prstClr val="black">
                      <a:alpha val="35000"/>
                    </a:prst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4248150"/>
            <a:ext cx="73914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i="1" dirty="0">
                <a:solidFill>
                  <a:schemeClr val="bg1"/>
                </a:solidFill>
                <a:latin typeface="FrnkGothITC Bk BT"/>
                <a:cs typeface="FrnkGothITC Bk BT"/>
              </a:rPr>
              <a:t>"When the going gets tough, someone hold my rodent!"</a:t>
            </a:r>
            <a:endParaRPr lang="en-US" sz="1800" i="1" dirty="0">
              <a:solidFill>
                <a:schemeClr val="bg1"/>
              </a:solidFill>
              <a:latin typeface="FrnkGothITC Bk BT"/>
              <a:cs typeface="FrnkGothITC Bk B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0" y="1428750"/>
            <a:ext cx="2583872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FrnkGothITC Md BT"/>
                <a:cs typeface="FrnkGothITC Md BT"/>
              </a:rPr>
              <a:t># Trojan.Win32.Baldur</a:t>
            </a:r>
            <a:endParaRPr lang="en-US" sz="3200" dirty="0">
              <a:solidFill>
                <a:schemeClr val="bg1"/>
              </a:solidFill>
              <a:latin typeface="FrnkGothITC Md BT"/>
              <a:cs typeface="FrnkGothITC Md BT"/>
            </a:endParaRPr>
          </a:p>
        </p:txBody>
      </p:sp>
      <p:sp>
        <p:nvSpPr>
          <p:cNvPr id="4" name="AutoShape 2" descr="Gray fighter aircraft flying in a clear blue sky with sea coast below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657351"/>
            <a:ext cx="7239000" cy="2438399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s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et of classical anti-vm / anti-dbg checks</a:t>
            </a:r>
          </a:p>
          <a:p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h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eavily </a:t>
            </a: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based on a0rtega`s </a:t>
            </a:r>
            <a:r>
              <a:rPr lang="pl-PL" sz="2800" dirty="0">
                <a:solidFill>
                  <a:schemeClr val="accent6"/>
                </a:solidFill>
                <a:latin typeface="FrnkGothITC Bk BT"/>
                <a:cs typeface="FrnkGothITC Bk BT"/>
              </a:rPr>
              <a:t>pafish</a:t>
            </a:r>
            <a:endParaRPr lang="en-US" sz="2800" dirty="0">
              <a:solidFill>
                <a:schemeClr val="accent6"/>
              </a:solidFill>
              <a:latin typeface="FrnkGothITC Bk BT"/>
              <a:cs typeface="FrnkGothITC Bk BT"/>
            </a:endParaRPr>
          </a:p>
          <a:p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o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verly exciting? </a:t>
            </a:r>
            <a:r>
              <a:rPr lang="pl-PL" sz="2800" dirty="0">
                <a:solidFill>
                  <a:schemeClr val="bg1"/>
                </a:solidFill>
                <a:latin typeface="FrnkGothITC Bk BT"/>
                <a:cs typeface="FrnkGothITC Bk BT"/>
              </a:rPr>
              <a:t>n</a:t>
            </a:r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ot really, but...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FrnkGothITC Bk BT"/>
                <a:cs typeface="FrnkGothITC Bk BT"/>
              </a:rPr>
              <a:t>...a textbook case :)</a:t>
            </a:r>
            <a:endParaRPr lang="en-US" sz="2800" dirty="0">
              <a:solidFill>
                <a:srgbClr val="FFC000"/>
              </a:solidFill>
              <a:latin typeface="FrnkGothITC Bk BT"/>
              <a:cs typeface="FrnkGothITC Bk BT"/>
            </a:endParaRPr>
          </a:p>
        </p:txBody>
      </p:sp>
    </p:spTree>
    <p:extLst>
      <p:ext uri="{BB962C8B-B14F-4D97-AF65-F5344CB8AC3E}">
        <p14:creationId xmlns:p14="http://schemas.microsoft.com/office/powerpoint/2010/main" val="26370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AB08BAD34EB49B9E7A9A05C87E469" ma:contentTypeVersion="0" ma:contentTypeDescription="Create a new document." ma:contentTypeScope="" ma:versionID="1e54191b651c6a001e9f5d827ace9149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8CC7BB9-1A1C-4CB5-A680-CEA28AD514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57F84B-4B8A-4ABF-8990-6ADF72AB89AE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822B9C-EB8C-44C2-B99E-041E0DE3C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741</Words>
  <Application>Microsoft Office PowerPoint</Application>
  <PresentationFormat>On-screen Show (16:9)</PresentationFormat>
  <Paragraphs>177</Paragraphs>
  <Slides>58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Тема Office</vt:lpstr>
      <vt:lpstr>Going gets tough</vt:lpstr>
      <vt:lpstr># whoami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 Trojan.Win32.Baldur</vt:lpstr>
      <vt:lpstr># classic_checks</vt:lpstr>
      <vt:lpstr># environmental_checks</vt:lpstr>
      <vt:lpstr># environmental_checks</vt:lpstr>
      <vt:lpstr># drive_size_check</vt:lpstr>
      <vt:lpstr># game_over</vt:lpstr>
      <vt:lpstr>PowerPoint Presentation</vt:lpstr>
      <vt:lpstr># armed-to-the-teeth</vt:lpstr>
      <vt:lpstr>PowerPoint Presentation</vt:lpstr>
      <vt:lpstr>PowerPoint Presentation</vt:lpstr>
      <vt:lpstr>PowerPoint Presentation</vt:lpstr>
      <vt:lpstr># execute_payload</vt:lpstr>
      <vt:lpstr># payload: decrypt_loader</vt:lpstr>
      <vt:lpstr># skip_all_checks</vt:lpstr>
      <vt:lpstr># trigger_exception</vt:lpstr>
      <vt:lpstr># dummy_code</vt:lpstr>
      <vt:lpstr># seh_routine</vt:lpstr>
      <vt:lpstr># anti_hook, anti_bp</vt:lpstr>
      <vt:lpstr># anti_hook, anti_bp</vt:lpstr>
      <vt:lpstr># anti_hook, anti_bp: trampoline</vt:lpstr>
      <vt:lpstr># the dropper &amp; the bot</vt:lpstr>
      <vt:lpstr>PowerPoint Presentation</vt:lpstr>
      <vt:lpstr># Trojan-PSW.Win32.Multi</vt:lpstr>
      <vt:lpstr># malware_main; seh chain</vt:lpstr>
      <vt:lpstr># exception_1</vt:lpstr>
      <vt:lpstr># exception_handler</vt:lpstr>
      <vt:lpstr># dormant_phase</vt:lpstr>
      <vt:lpstr># check_trend_micro</vt:lpstr>
      <vt:lpstr># exception_4</vt:lpstr>
      <vt:lpstr># decrypt_inject</vt:lpstr>
      <vt:lpstr>PowerPoint Presentation</vt:lpstr>
      <vt:lpstr># Trojan.Win32.Zbot</vt:lpstr>
      <vt:lpstr># load_cursor</vt:lpstr>
      <vt:lpstr># process_wndmsg</vt:lpstr>
      <vt:lpstr># seh_anti_debug</vt:lpstr>
      <vt:lpstr># seh_anti_debug</vt:lpstr>
      <vt:lpstr># enum_windows</vt:lpstr>
      <vt:lpstr>PowerPoint Presentation</vt:lpstr>
      <vt:lpstr># ZeuS p2p aka Game Over</vt:lpstr>
      <vt:lpstr>PowerPoint Presentation</vt:lpstr>
      <vt:lpstr># init_dialog</vt:lpstr>
      <vt:lpstr># obfuscated_win7_check</vt:lpstr>
      <vt:lpstr># obfuscated_win7_check</vt:lpstr>
      <vt:lpstr># call_malware_main; step_17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Stas3d</dc:creator>
  <cp:lastModifiedBy>Marta Janus</cp:lastModifiedBy>
  <cp:revision>185</cp:revision>
  <dcterms:created xsi:type="dcterms:W3CDTF">2012-12-12T09:50:21Z</dcterms:created>
  <dcterms:modified xsi:type="dcterms:W3CDTF">2014-07-02T18:12:56Z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0x0101000FEAB08BAD34EB49B9E7A9A05C87E469</vt:lpwstr>
  </property>
</Properties>
</file>