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omments/modernComment_7BBF5873_B6CAB6E2.xml" ContentType="application/vnd.ms-powerpoint.comments+xml"/>
  <Override PartName="/ppt/comments/modernComment_7BBF5882_CCB866C0.xml" ContentType="application/vnd.ms-powerpoint.comments+xml"/>
  <Override PartName="/ppt/comments/modernComment_7BBF5886_802FFBB2.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1773" r:id="rId5"/>
    <p:sldId id="1843" r:id="rId6"/>
    <p:sldId id="2076137588" r:id="rId7"/>
    <p:sldId id="1877" r:id="rId8"/>
    <p:sldId id="2076137586" r:id="rId9"/>
    <p:sldId id="1891" r:id="rId10"/>
    <p:sldId id="2076137592" r:id="rId11"/>
    <p:sldId id="2076137589" r:id="rId12"/>
    <p:sldId id="2076137590" r:id="rId13"/>
    <p:sldId id="2076137591" r:id="rId14"/>
    <p:sldId id="2076137587" r:id="rId15"/>
    <p:sldId id="1902" r:id="rId16"/>
    <p:sldId id="2076137593" r:id="rId17"/>
    <p:sldId id="2076137594" r:id="rId18"/>
    <p:sldId id="2076137595" r:id="rId19"/>
    <p:sldId id="2076137597" r:id="rId20"/>
    <p:sldId id="2076137596" r:id="rId21"/>
    <p:sldId id="2076137598" r:id="rId22"/>
    <p:sldId id="2076137600" r:id="rId23"/>
    <p:sldId id="2076137599" r:id="rId24"/>
    <p:sldId id="2076137601" r:id="rId25"/>
    <p:sldId id="2076137602" r:id="rId26"/>
    <p:sldId id="2076137603" r:id="rId27"/>
    <p:sldId id="2076137604" r:id="rId28"/>
    <p:sldId id="1905" r:id="rId29"/>
    <p:sldId id="2076137605" r:id="rId30"/>
    <p:sldId id="2076137606" r:id="rId31"/>
    <p:sldId id="2076137607" r:id="rId32"/>
    <p:sldId id="1873" r:id="rId33"/>
    <p:sldId id="18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4A8D31-9CC7-2CEB-E4A2-9A66C6401666}" name="Pranav Kant" initials="PK" userId="S::prkant@microsoft.com::2b487b63-f9a3-486d-a77e-d81f1d0fe940" providerId="AD"/>
  <p188:author id="{1D085B78-C87C-21B5-7DEB-454223A1B0C0}" name="Chris Fernald" initials="CF" userId="S::chfernal@microsoft.com::5255edf6-4fd3-4d5f-9f28-f7f3b769cf63" providerId="AD"/>
  <p188:author id="{3CE8E3BB-224C-82F3-D5F4-DD06D3C72CAD}" name="Mehmet Iyigun" initials="MI" userId="S::mehmeti@ntdev.microsoft.com::299acd0a-a0cb-4495-b7ee-2f8f26cbce0d" providerId="AD"/>
  <p188:author id="{B5C20AD9-1FDA-5FE9-1081-E937886E687E}" name="Joe Bialek" initials="JB" userId="S::jobialek@microsoft.com::32f0b2d4-148e-410c-941f-9820b22bbf22" providerId="AD"/>
  <p188:author id="{9B31E9E1-051A-BBF5-682A-0AB578427801}" name="Andrea Allievi" initials="AA" userId="S::andreaa@microsoft.com::e8d5e68d-8fd3-4bab-b0f3-9c0e10a383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F4F"/>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68" autoAdjust="0"/>
  </p:normalViewPr>
  <p:slideViewPr>
    <p:cSldViewPr snapToGrid="0">
      <p:cViewPr varScale="1">
        <p:scale>
          <a:sx n="87" d="100"/>
          <a:sy n="87"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752_819BFF90.xml><?xml version="1.0" encoding="utf-8"?>
<p188:cmLst xmlns:a="http://schemas.openxmlformats.org/drawingml/2006/main" xmlns:r="http://schemas.openxmlformats.org/officeDocument/2006/relationships" xmlns:p188="http://schemas.microsoft.com/office/powerpoint/2018/8/main">
  <p188:cm id="{25616102-3F5B-4099-9D48-F9239CB21AA2}" authorId="{9B31E9E1-051A-BBF5-682A-0AB578427801}" created="2022-05-31T05:43:06.710">
    <ac:txMkLst xmlns:ac="http://schemas.microsoft.com/office/drawing/2013/main/command">
      <pc:docMk xmlns:pc="http://schemas.microsoft.com/office/powerpoint/2013/main/command"/>
      <pc:sldMk xmlns:pc="http://schemas.microsoft.com/office/powerpoint/2013/main/command" cId="2174484368" sldId="1874"/>
      <ac:spMk id="2" creationId="{E3308A43-FA74-40D4-9ECD-208757A80A96}"/>
      <ac:txMk cp="0" len="73">
        <ac:context len="113" hash="2865805500"/>
      </ac:txMk>
    </ac:txMkLst>
    <p188:pos x="2969895" y="271312"/>
    <p188:txBody>
      <a:bodyPr/>
      <a:lstStyle/>
      <a:p>
        <a:r>
          <a:rPr lang="en-US"/>
          <a:t>[@Joe], [@Pranav] I dared to insert your names and Twitter handles here.
Please let me know if it does not work for you....</a:t>
        </a:r>
      </a:p>
    </p188:txBody>
  </p188:cm>
</p188:cmLst>
</file>

<file path=ppt/comments/modernComment_76E_17BFF127.xml><?xml version="1.0" encoding="utf-8"?>
<p188:cmLst xmlns:a="http://schemas.openxmlformats.org/drawingml/2006/main" xmlns:r="http://schemas.openxmlformats.org/officeDocument/2006/relationships" xmlns:p188="http://schemas.microsoft.com/office/powerpoint/2018/8/main">
  <p188:cm id="{9DFE3CD5-6797-4BF2-A3CA-6852DFC10071}" authorId="{8C4A8D31-9CC7-2CEB-E4A2-9A66C6401666}" status="resolved" created="2022-05-31T15:50:40.155" complete="100000">
    <pc:sldMkLst xmlns:pc="http://schemas.microsoft.com/office/powerpoint/2013/main/command">
      <pc:docMk/>
      <pc:sldMk cId="398455079" sldId="1902"/>
    </pc:sldMkLst>
    <p188:replyLst>
      <p188:reply id="{64EF622A-B775-483F-B783-8D77079EDF06}" authorId="{9B31E9E1-051A-BBF5-682A-0AB578427801}" created="2022-05-31T21:28:28.295">
        <p188:txBody>
          <a:bodyPr/>
          <a:lstStyle/>
          <a:p>
            <a:r>
              <a:rPr lang="en-US"/>
              <a:t>Fixed.</a:t>
            </a:r>
          </a:p>
        </p188:txBody>
      </p188:reply>
    </p188:replyLst>
    <p188:txBody>
      <a:bodyPr/>
      <a:lstStyle/>
      <a:p>
        <a:r>
          <a:rPr lang="en-US"/>
          <a:t>Change "compiler team" to "C++ compiler team" maybe.</a:t>
        </a:r>
      </a:p>
    </p188:txBody>
  </p188:cm>
</p188:cmLst>
</file>

<file path=ppt/comments/modernComment_7BBF5873_B6CAB6E2.xml><?xml version="1.0" encoding="utf-8"?>
<p188:cmLst xmlns:a="http://schemas.openxmlformats.org/drawingml/2006/main" xmlns:r="http://schemas.openxmlformats.org/officeDocument/2006/relationships" xmlns:p188="http://schemas.microsoft.com/office/powerpoint/2018/8/main">
  <p188:cm id="{CEFA3A71-CC23-4E32-B905-F00E84F51150}" authorId="{B5C20AD9-1FDA-5FE9-1081-E937886E687E}" created="2022-05-31T14:27:43.029">
    <ac:txMkLst xmlns:ac="http://schemas.microsoft.com/office/drawing/2013/main/command">
      <pc:docMk xmlns:pc="http://schemas.microsoft.com/office/powerpoint/2013/main/command"/>
      <pc:sldMk xmlns:pc="http://schemas.microsoft.com/office/powerpoint/2013/main/command" cId="3066738402" sldId="2076137587"/>
      <ac:spMk id="7" creationId="{036A7CAC-A9D5-08B0-30F2-4FEA8A5FD136}"/>
      <ac:txMk cp="0" len="1">
        <ac:context len="66" hash="3931558555"/>
      </ac:txMk>
    </ac:txMkLst>
    <p188:pos x="943122" y="211014"/>
    <p188:replyLst>
      <p188:reply id="{DFF351A3-792B-4D53-9198-8DE53600DD2E}" authorId="{9B31E9E1-051A-BBF5-682A-0AB578427801}" created="2022-05-31T21:28:12.526">
        <p188:txBody>
          <a:bodyPr/>
          <a:lstStyle/>
          <a:p>
            <a:r>
              <a:rPr lang="en-US"/>
              <a:t>What does it stands for? Fixed though...</a:t>
            </a:r>
          </a:p>
        </p188:txBody>
      </p188:reply>
    </p188:replyLst>
    <p188:txBody>
      <a:bodyPr/>
      <a:lstStyle/>
      <a:p>
        <a:r>
          <a:rPr lang="en-US"/>
          <a:t>I am now in MORSE, not MSRC</a:t>
        </a:r>
      </a:p>
    </p188:txBody>
  </p188:cm>
</p188:cmLst>
</file>

<file path=ppt/comments/modernComment_7BBF5879_4CC3FD4.xml><?xml version="1.0" encoding="utf-8"?>
<p188:cmLst xmlns:a="http://schemas.openxmlformats.org/drawingml/2006/main" xmlns:r="http://schemas.openxmlformats.org/officeDocument/2006/relationships" xmlns:p188="http://schemas.microsoft.com/office/powerpoint/2018/8/main">
  <p188:cm id="{D336FFC6-A11E-47B3-AD75-616EC7873E4B}" authorId="{B5C20AD9-1FDA-5FE9-1081-E937886E687E}" status="resolved" created="2022-05-31T14:29:24.129" complete="100000">
    <ac:txMkLst xmlns:ac="http://schemas.microsoft.com/office/drawing/2013/main/command">
      <pc:docMk xmlns:pc="http://schemas.microsoft.com/office/powerpoint/2013/main/command"/>
      <pc:sldMk xmlns:pc="http://schemas.microsoft.com/office/powerpoint/2013/main/command" cId="80494548" sldId="2076137593"/>
      <ac:spMk id="2" creationId="{24D6C4B8-F815-AE98-1645-5FB8415FAAD2}"/>
      <ac:txMk cp="0" len="94">
        <ac:context len="504" hash="3685970389"/>
      </ac:txMk>
    </ac:txMkLst>
    <p188:pos x="9652925" y="211578"/>
    <p188:replyLst>
      <p188:reply id="{E167DF77-F473-4501-92D8-D9B6374FF355}" authorId="{8C4A8D31-9CC7-2CEB-E4A2-9A66C6401666}" created="2022-05-31T15:50:09.748">
        <p188:txBody>
          <a:bodyPr/>
          <a:lstStyle/>
          <a:p>
            <a:r>
              <a:rPr lang="en-US"/>
              <a:t>I agree with Joe. It would be good to put that as one of the motivation. At least that was the motivation for the C++ compiler team.</a:t>
            </a:r>
          </a:p>
        </p188:txBody>
      </p188:reply>
      <p188:reply id="{ED7663D3-BD77-4470-BCCE-4D83417C6116}" authorId="{9B31E9E1-051A-BBF5-682A-0AB578427801}" created="2022-05-31T21:56:52.165">
        <p188:txBody>
          <a:bodyPr/>
          <a:lstStyle/>
          <a:p>
            <a:r>
              <a:rPr lang="en-US"/>
              <a:t>Good call here. Fixed. Please take a look if you like it.</a:t>
            </a:r>
          </a:p>
        </p188:txBody>
      </p188:reply>
    </p188:replyLst>
    <p188:txBody>
      <a:bodyPr/>
      <a:lstStyle/>
      <a:p>
        <a:r>
          <a:rPr lang="en-US"/>
          <a:t>Are you not going to mention generic performance optimization? Russel was extremely motivated to have something similar to GCC ifunc so we can microoptimize CRT functions and whatnot..</a:t>
        </a:r>
      </a:p>
    </p188:txBody>
  </p188:cm>
</p188:cmLst>
</file>

<file path=ppt/comments/modernComment_7BBF587B_F3C671CD.xml><?xml version="1.0" encoding="utf-8"?>
<p188:cmLst xmlns:a="http://schemas.openxmlformats.org/drawingml/2006/main" xmlns:r="http://schemas.openxmlformats.org/officeDocument/2006/relationships" xmlns:p188="http://schemas.microsoft.com/office/powerpoint/2018/8/main">
  <p188:cm id="{67A6ECE8-517B-487F-829A-5ED989F661D4}" authorId="{8C4A8D31-9CC7-2CEB-E4A2-9A66C6401666}" status="resolved" created="2022-05-31T15:54:29.301" complete="100000">
    <pc:sldMkLst xmlns:pc="http://schemas.microsoft.com/office/powerpoint/2013/main/command">
      <pc:docMk/>
      <pc:sldMk cId="4089868749" sldId="2076137595"/>
    </pc:sldMkLst>
    <p188:replyLst>
      <p188:reply id="{2C0986E8-7F1C-434D-AA75-532F1C7A27F0}" authorId="{9B31E9E1-051A-BBF5-682A-0AB578427801}" created="2022-05-31T22:03:18.958">
        <p188:txBody>
          <a:bodyPr/>
          <a:lstStyle/>
          <a:p>
            <a:r>
              <a:rPr lang="en-US"/>
              <a:t>Done! Keep in mind that OVR is already public in VS2022 + SDK</a:t>
            </a:r>
          </a:p>
        </p188:txBody>
      </p188:reply>
      <p188:reply id="{D87F544A-7684-459E-A18C-54035B6AA0A8}" authorId="{8C4A8D31-9CC7-2CEB-E4A2-9A66C6401666}" created="2022-05-31T22:48:01.202">
        <p188:txBody>
          <a:bodyPr/>
          <a:lstStyle/>
          <a:p>
            <a:r>
              <a:rPr lang="en-US"/>
              <a:t>They are public but internal and undocumented flags in the toolchain. We still have the liberty to nuke them if we decide to due to design revamp in the frontend. 
My rationale is that people cannot do anything by knowing these flags anyway since they don't know the format of the override file, etc. So they don't need to know them as well.</a:t>
            </a:r>
          </a:p>
        </p188:txBody>
      </p188:reply>
      <p188:reply id="{1B138C7D-5BF4-4825-A9D8-1BEF795E0111}" authorId="{9B31E9E1-051A-BBF5-682A-0AB578427801}" created="2022-06-01T00:36:41.339">
        <p188:txBody>
          <a:bodyPr/>
          <a:lstStyle/>
          <a:p>
            <a:r>
              <a:rPr lang="en-US"/>
              <a:t>Fixed!</a:t>
            </a:r>
          </a:p>
        </p188:txBody>
      </p188:reply>
    </p188:replyLst>
    <p188:txBody>
      <a:bodyPr/>
      <a:lstStyle/>
      <a:p>
        <a:r>
          <a:rPr lang="en-US"/>
          <a:t>I would omit information about OVR files and the tool used to compile it.
We should just say:
Developer defines a "decision tree" that is compiled in to the PE as metadata. The loader reads the metadata to make decisions.
If someone asks how decision tree are specified, you can tell that temporarily we are using a special file and a special tool but the long term plan is to use C/C++ attributes to allow developers to specify them in the source code.</a:t>
        </a:r>
      </a:p>
    </p188:txBody>
  </p188:cm>
  <p188:cm id="{73023DD4-E046-44D6-80C5-5DEC2F502CFE}" authorId="{8C4A8D31-9CC7-2CEB-E4A2-9A66C6401666}" status="resolved" created="2022-05-31T15:55:07.770" complete="100000">
    <pc:sldMkLst xmlns:pc="http://schemas.microsoft.com/office/powerpoint/2013/main/command">
      <pc:docMk/>
      <pc:sldMk cId="4089868749" sldId="2076137595"/>
    </pc:sldMkLst>
    <p188:replyLst>
      <p188:reply id="{B235CEE3-F019-4EE8-B847-231E56C26359}" authorId="{9B31E9E1-051A-BBF5-682A-0AB578427801}" created="2022-05-31T21:57:35.859">
        <p188:txBody>
          <a:bodyPr/>
          <a:lstStyle/>
          <a:p>
            <a:r>
              <a:rPr lang="en-US"/>
              <a:t>Those two are already public in VS2022</a:t>
            </a:r>
          </a:p>
        </p188:txBody>
      </p188:reply>
    </p188:replyLst>
    <p188:txBody>
      <a:bodyPr/>
      <a:lstStyle/>
      <a:p>
        <a:r>
          <a:rPr lang="en-US"/>
          <a:t>I would also omit the linker flag names. We will make all things like this public in one go.</a:t>
        </a:r>
      </a:p>
    </p188:txBody>
  </p188:cm>
</p188:cmLst>
</file>

<file path=ppt/comments/modernComment_7BBF587D_78847D15.xml><?xml version="1.0" encoding="utf-8"?>
<p188:cmLst xmlns:a="http://schemas.openxmlformats.org/drawingml/2006/main" xmlns:r="http://schemas.openxmlformats.org/officeDocument/2006/relationships" xmlns:p188="http://schemas.microsoft.com/office/powerpoint/2018/8/main">
  <p188:cm id="{8E066E07-C196-4EC3-B4D2-B4403CABB228}" authorId="{9B31E9E1-051A-BBF5-682A-0AB578427801}" status="resolved" created="2022-05-30T17:54:47.733" complete="100000">
    <ac:txMkLst xmlns:ac="http://schemas.microsoft.com/office/drawing/2013/main/command">
      <pc:docMk xmlns:pc="http://schemas.microsoft.com/office/powerpoint/2013/main/command"/>
      <pc:sldMk xmlns:pc="http://schemas.microsoft.com/office/powerpoint/2013/main/command" cId="2021948693" sldId="2076137597"/>
      <ac:spMk id="6" creationId="{450ED9BD-3664-F552-7D60-1AB2171E9713}"/>
      <ac:txMk cp="0">
        <ac:context len="38" hash="2371573611"/>
      </ac:txMk>
    </ac:txMkLst>
    <p188:pos x="5061585" y="230225"/>
    <p188:replyLst>
      <p188:reply id="{2BD38176-2385-4FF5-8953-1AAC67FA87F8}" authorId="{B5C20AD9-1FDA-5FE9-1081-E937886E687E}" created="2022-05-31T14:30:55.822">
        <p188:txBody>
          <a:bodyPr/>
          <a:lstStyle/>
          <a:p>
            <a:r>
              <a:rPr lang="en-US"/>
              <a:t>Please don't document this file format, this is one of the key things Russell does not want to be public.</a:t>
            </a:r>
          </a:p>
        </p188:txBody>
      </p188:reply>
      <p188:reply id="{19E79715-8A7B-464A-8BEA-E5558CCCB0CA}" authorId="{8C4A8D31-9CC7-2CEB-E4A2-9A66C6401666}" created="2022-05-31T15:56:26.116">
        <p188:txBody>
          <a:bodyPr/>
          <a:lstStyle/>
          <a:p>
            <a:r>
              <a:rPr lang="en-US"/>
              <a:t>I agree. You can keep the decision tree in this slide and omit everything else. Decision tree should give enough idea to the audience what/how we are trying to achieve this.</a:t>
            </a:r>
          </a:p>
        </p188:txBody>
      </p188:reply>
      <p188:reply id="{6D41F872-F62B-41E3-91F8-5CDFBDB735F7}" authorId="{9B31E9E1-051A-BBF5-682A-0AB578427801}" created="2022-05-31T22:18:53.115">
        <p188:txBody>
          <a:bodyPr/>
          <a:lstStyle/>
          <a:p>
            <a:r>
              <a:rPr lang="en-US"/>
              <a:t>Fixed by changing the title. And fixing also the previous slide. Sounds good?</a:t>
            </a:r>
          </a:p>
        </p188:txBody>
      </p188:reply>
    </p188:replyLst>
    <p188:txBody>
      <a:bodyPr/>
      <a:lstStyle/>
      <a:p>
        <a:r>
          <a:rPr lang="en-US"/>
          <a:t>[@Joe Bialek] can you confirm? I do not thin that this has nothing to do with https://docs.influxdata.com/flux/v0.x/get-started/</a:t>
        </a:r>
      </a:p>
    </p188:txBody>
  </p188:cm>
  <p188:cm id="{2A3D0CDF-150F-4433-9993-4014C2727EA9}" authorId="{B5C20AD9-1FDA-5FE9-1081-E937886E687E}" status="resolved" created="2022-05-31T14:31:26.889" complete="100000">
    <ac:deMkLst xmlns:ac="http://schemas.microsoft.com/office/drawing/2013/main/command">
      <pc:docMk xmlns:pc="http://schemas.microsoft.com/office/powerpoint/2013/main/command"/>
      <pc:sldMk xmlns:pc="http://schemas.microsoft.com/office/powerpoint/2013/main/command" cId="2021948693" sldId="2076137597"/>
      <ac:picMk id="8" creationId="{F3049E45-4B5F-817A-897F-667B82ADF1C6}"/>
    </ac:deMkLst>
    <p188:replyLst>
      <p188:reply id="{2001892C-0F78-464C-8FD9-FAD0852B3354}" authorId="{B5C20AD9-1FDA-5FE9-1081-E937886E687E}" created="2022-05-31T14:31:50.842">
        <p188:txBody>
          <a:bodyPr/>
          <a:lstStyle/>
          <a:p>
            <a:r>
              <a:rPr lang="en-US"/>
              <a:t>And did you mean to have AMD? Or is that also supposed to be AVX?</a:t>
            </a:r>
          </a:p>
        </p188:txBody>
      </p188:reply>
      <p188:reply id="{667ABCDB-DDEE-44B6-904F-55EA2EC37C4E}" authorId="{9B31E9E1-051A-BBF5-682A-0AB578427801}" created="2022-05-31T22:19:20.086">
        <p188:txBody>
          <a:bodyPr/>
          <a:lstStyle/>
          <a:p>
            <a:r>
              <a:rPr lang="en-US"/>
              <a:t>Discussed and it was ok 😊</a:t>
            </a:r>
          </a:p>
        </p188:txBody>
      </p188:reply>
    </p188:replyLst>
    <p188:txBody>
      <a:bodyPr/>
      <a:lstStyle/>
      <a:p>
        <a:r>
          <a:rPr lang="en-US"/>
          <a:t>ERMSB is on this picture twice, I Think you meant AVX</a:t>
        </a:r>
      </a:p>
    </p188:txBody>
  </p188:cm>
</p188:cmLst>
</file>

<file path=ppt/comments/modernComment_7BBF5881_74ECF5AB.xml><?xml version="1.0" encoding="utf-8"?>
<p188:cmLst xmlns:a="http://schemas.openxmlformats.org/drawingml/2006/main" xmlns:r="http://schemas.openxmlformats.org/officeDocument/2006/relationships" xmlns:p188="http://schemas.microsoft.com/office/powerpoint/2018/8/main">
  <p188:cm id="{F6BF0219-5771-45EA-8093-728584A341B7}" authorId="{B5C20AD9-1FDA-5FE9-1081-E937886E687E}" status="resolved" created="2022-05-31T14:34:39.198" complete="100000">
    <ac:txMkLst xmlns:ac="http://schemas.microsoft.com/office/drawing/2013/main/command">
      <pc:docMk xmlns:pc="http://schemas.microsoft.com/office/powerpoint/2013/main/command"/>
      <pc:sldMk xmlns:pc="http://schemas.microsoft.com/office/powerpoint/2013/main/command" cId="1961686443" sldId="2076137601"/>
      <ac:spMk id="7" creationId="{3740E2CF-1F38-E93E-30FF-90EA54746209}"/>
      <ac:txMk cp="221" len="2">
        <ac:context len="259" hash="3431643809"/>
      </ac:txMk>
    </ac:txMkLst>
    <p188:pos x="841424" y="3534630"/>
    <p188:replyLst>
      <p188:reply id="{47CB9866-C283-448D-96F5-EC4EE865216F}" authorId="{8C4A8D31-9CC7-2CEB-E4A2-9A66C6401666}" created="2022-05-31T15:59:40.245">
        <p188:txBody>
          <a:bodyPr/>
          <a:lstStyle/>
          <a:p>
            <a:r>
              <a:rPr lang="en-US"/>
              <a:t>Yeah, BDD is more widely used term and stands for Binary Decision Diagram. You seem to mean Binary Decision Tree by BDT which also seems okay.
But then I would be consistent with one term. I see BDD in macro names and other info. So maybe change everything to BDD then.</a:t>
            </a:r>
          </a:p>
        </p188:txBody>
      </p188:reply>
      <p188:reply id="{2035242D-5F01-4FC1-A0F9-5793216089FC}" authorId="{9B31E9E1-051A-BBF5-682A-0AB578427801}" created="2022-05-31T22:16:37.848">
        <p188:txBody>
          <a:bodyPr/>
          <a:lstStyle/>
          <a:p>
            <a:r>
              <a:rPr lang="en-US"/>
              <a:t>I am so terrible, I confused BDT with BDD. Sorry for that</a:t>
            </a:r>
          </a:p>
        </p188:txBody>
      </p188:reply>
    </p188:replyLst>
    <p188:txBody>
      <a:bodyPr/>
      <a:lstStyle/>
      <a:p>
        <a:r>
          <a:rPr lang="en-US"/>
          <a:t>You mean BDD?</a:t>
        </a:r>
      </a:p>
    </p188:txBody>
  </p188:cm>
</p188:cmLst>
</file>

<file path=ppt/comments/modernComment_7BBF5882_CCB866C0.xml><?xml version="1.0" encoding="utf-8"?>
<p188:cmLst xmlns:a="http://schemas.openxmlformats.org/drawingml/2006/main" xmlns:r="http://schemas.openxmlformats.org/officeDocument/2006/relationships" xmlns:p188="http://schemas.microsoft.com/office/powerpoint/2018/8/main">
  <p188:cm id="{D88E496A-069A-4292-A0F9-7888081622F9}" authorId="{B5C20AD9-1FDA-5FE9-1081-E937886E687E}" status="resolved" created="2022-05-31T14:35:26.142" complete="100000">
    <ac:txMkLst xmlns:ac="http://schemas.microsoft.com/office/drawing/2013/main/command">
      <pc:docMk xmlns:pc="http://schemas.microsoft.com/office/powerpoint/2013/main/command"/>
      <pc:sldMk xmlns:pc="http://schemas.microsoft.com/office/powerpoint/2013/main/command" cId="3434636992" sldId="2076137602"/>
      <ac:spMk id="17" creationId="{00000000-0000-0000-0000-000000000000}"/>
      <ac:txMk cp="4" len="29">
        <ac:context len="34" hash="421013745"/>
      </ac:txMk>
    </ac:txMkLst>
    <p188:pos x="6236091" y="168825"/>
    <p188:replyLst>
      <p188:reply id="{E8B9D22E-91F8-4997-B8A2-46A28AEF848A}" authorId="{B5C20AD9-1FDA-5FE9-1081-E937886E687E}" created="2022-05-31T14:35:39.437">
        <p188:txBody>
          <a:bodyPr/>
          <a:lstStyle/>
          <a:p>
            <a:r>
              <a:rPr lang="en-US"/>
              <a:t>https://en.wikipedia.org/wiki/Binary_decision_diagram#:~:text=In%20computer%20science%2C%20a%20binary%20decision%20diagram%20%28,as%20a%20compressed%20representation%20of%20sets%20or%20relations.</a:t>
            </a:r>
          </a:p>
        </p188:txBody>
      </p188:reply>
      <p188:reply id="{780A776A-C5DC-4D22-94F5-3F5298F31B7B}" authorId="{9B31E9E1-051A-BBF5-682A-0AB578427801}" created="2022-06-01T00:30:41.531">
        <p188:txBody>
          <a:bodyPr/>
          <a:lstStyle/>
          <a:p>
            <a:r>
              <a:rPr lang="en-US"/>
              <a:t>Thanks Joe!</a:t>
            </a:r>
          </a:p>
        </p188:txBody>
      </p188:reply>
    </p188:replyLst>
    <p188:txBody>
      <a:bodyPr/>
      <a:lstStyle/>
      <a:p>
        <a:r>
          <a:rPr lang="en-US"/>
          <a:t>BDD - Binary 
Decision Diagram</a:t>
        </a:r>
      </a:p>
    </p188:txBody>
  </p188:cm>
  <p188:cm id="{97F13DA3-0FA2-4A61-811C-8BCD1C299D25}" authorId="{B5C20AD9-1FDA-5FE9-1081-E937886E687E}" status="resolved" created="2022-05-31T14:36:31.260" complete="100000">
    <ac:txMkLst xmlns:ac="http://schemas.microsoft.com/office/drawing/2013/main/command">
      <pc:docMk xmlns:pc="http://schemas.microsoft.com/office/powerpoint/2013/main/command"/>
      <pc:sldMk xmlns:pc="http://schemas.microsoft.com/office/powerpoint/2013/main/command" cId="3434636992" sldId="2076137602"/>
      <ac:spMk id="7" creationId="{3740E2CF-1F38-E93E-30FF-90EA54746209}"/>
      <ac:txMk cp="381" len="90">
        <ac:context len="612" hash="1752901418"/>
      </ac:txMk>
    </ac:txMkLst>
    <p188:pos x="9928860" y="2563961"/>
    <p188:replyLst>
      <p188:reply id="{F3415851-6EA6-4B81-B36D-E2B1162995B3}" authorId="{9B31E9E1-051A-BBF5-682A-0AB578427801}" created="2022-05-31T22:51:18.774">
        <p188:txBody>
          <a:bodyPr/>
          <a:lstStyle/>
          <a:p>
            <a:r>
              <a:rPr lang="en-US"/>
              <a:t>That is a good point. Thanks Joe!</a:t>
            </a:r>
          </a:p>
        </p188:txBody>
      </p188:reply>
    </p188:replyLst>
    <p188:txBody>
      <a:bodyPr/>
      <a:lstStyle/>
      <a:p>
        <a:r>
          <a:rPr lang="en-US"/>
          <a:t>Technically it contains the index in to the RvaTable which is what contains the RVA to use.</a:t>
        </a:r>
      </a:p>
    </p188:txBody>
  </p188:cm>
  <p188:cm id="{36250C06-A385-4828-AD57-2189F7C78B53}" authorId="{8C4A8D31-9CC7-2CEB-E4A2-9A66C6401666}" status="resolved" created="2022-05-31T16:01:44.857" complete="100000">
    <pc:sldMkLst xmlns:pc="http://schemas.microsoft.com/office/powerpoint/2013/main/command">
      <pc:docMk/>
      <pc:sldMk cId="3434636992" sldId="2076137602"/>
    </pc:sldMkLst>
    <p188:replyLst>
      <p188:reply id="{6B3D31B6-48A9-4D8F-AE1A-F7B1F34D2FF0}" authorId="{9B31E9E1-051A-BBF5-682A-0AB578427801}" created="2022-05-31T22:51:05.655">
        <p188:txBody>
          <a:bodyPr/>
          <a:lstStyle/>
          <a:p>
            <a:r>
              <a:rPr lang="en-US"/>
              <a:t>Nope, it is already in the link /dump. See my next slide.</a:t>
            </a:r>
          </a:p>
        </p188:txBody>
      </p188:reply>
      <p188:reply id="{F6D40162-E3D1-434A-82F8-1F3AA8F336AD}" authorId="{8C4A8D31-9CC7-2CEB-E4A2-9A66C6401666}" created="2022-05-31T23:27:37.106">
        <p188:txBody>
          <a:bodyPr/>
          <a:lstStyle/>
          <a:p>
            <a:r>
              <a:rPr lang="en-US"/>
              <a:t>I meant explaining whatever we emit in the /dump output. But it's okay. I don't have any strong preference. </a:t>
            </a:r>
          </a:p>
        </p188:txBody>
      </p188:reply>
    </p188:replyLst>
    <p188:txBody>
      <a:bodyPr/>
      <a:lstStyle/>
      <a:p>
        <a:r>
          <a:rPr lang="en-US"/>
          <a:t>I would omit 
"Leaf nodes are identified by Left node being equal to Right one".
This is implementation detail and contract between loader and compiler toolchain that people don't need to know (at least until we make the feature public).</a:t>
        </a:r>
      </a:p>
    </p188:txBody>
  </p188:cm>
</p188:cmLst>
</file>

<file path=ppt/comments/modernComment_7BBF5883_FCCA464F.xml><?xml version="1.0" encoding="utf-8"?>
<p188:cmLst xmlns:a="http://schemas.openxmlformats.org/drawingml/2006/main" xmlns:r="http://schemas.openxmlformats.org/officeDocument/2006/relationships" xmlns:p188="http://schemas.microsoft.com/office/powerpoint/2018/8/main">
  <p188:cm id="{6A85BF9F-6415-418C-8EFD-296C27945CA4}" authorId="{B5C20AD9-1FDA-5FE9-1081-E937886E687E}" status="resolved" created="2022-05-31T14:36:47.616" complete="100000">
    <ac:txMkLst xmlns:ac="http://schemas.microsoft.com/office/drawing/2013/main/command">
      <pc:docMk xmlns:pc="http://schemas.microsoft.com/office/powerpoint/2013/main/command"/>
      <pc:sldMk xmlns:pc="http://schemas.microsoft.com/office/powerpoint/2013/main/command" cId="4241114703" sldId="2076137603"/>
      <ac:spMk id="17" creationId="{00000000-0000-0000-0000-000000000000}"/>
      <ac:txMk cp="0" len="33">
        <ac:context len="34" hash="421013745"/>
      </ac:txMk>
    </ac:txMkLst>
    <p188:pos x="6348632" y="168825"/>
    <p188:replyLst>
      <p188:reply id="{242E2BCC-934A-43AF-82CE-762A8E645646}" authorId="{B5C20AD9-1FDA-5FE9-1081-E937886E687E}" created="2022-05-31T14:37:10.214">
        <p188:txBody>
          <a:bodyPr/>
          <a:lstStyle/>
          <a:p>
            <a:r>
              <a:rPr lang="en-US"/>
              <a:t>Diagram is also busted like the previous one (ERMSB in it twice, AMD intentional?)</a:t>
            </a:r>
          </a:p>
        </p188:txBody>
      </p188:reply>
      <p188:reply id="{AF73122C-2BBE-427E-96DE-8E42F96EB587}" authorId="{9B31E9E1-051A-BBF5-682A-0AB578427801}" created="2022-05-31T22:15:37.017">
        <p188:txBody>
          <a:bodyPr/>
          <a:lstStyle/>
          <a:p>
            <a:r>
              <a:rPr lang="en-US"/>
              <a:t>Damn, I feel so stupid about the BDT / BDD confusion. No this is by design. I noticed that the BDD in reality uses duplicated entries</a:t>
            </a:r>
          </a:p>
        </p188:txBody>
      </p188:reply>
    </p188:replyLst>
    <p188:txBody>
      <a:bodyPr/>
      <a:lstStyle/>
      <a:p>
        <a:r>
          <a:rPr lang="en-US"/>
          <a:t>BDD</a:t>
        </a:r>
      </a:p>
    </p188:txBody>
  </p188:cm>
</p188:cmLst>
</file>

<file path=ppt/comments/modernComment_7BBF5884_7E79A202.xml><?xml version="1.0" encoding="utf-8"?>
<p188:cmLst xmlns:a="http://schemas.openxmlformats.org/drawingml/2006/main" xmlns:r="http://schemas.openxmlformats.org/officeDocument/2006/relationships" xmlns:p188="http://schemas.microsoft.com/office/powerpoint/2018/8/main">
  <p188:cm id="{C05CEDBD-8C22-4E50-820A-95AE3F761538}" authorId="{8C4A8D31-9CC7-2CEB-E4A2-9A66C6401666}" status="resolved" created="2022-05-31T16:05:18.627" complete="100000">
    <pc:sldMkLst xmlns:pc="http://schemas.microsoft.com/office/powerpoint/2013/main/command">
      <pc:docMk/>
      <pc:sldMk cId="2121900546" sldId="2076137604"/>
    </pc:sldMkLst>
    <p188:replyLst>
      <p188:reply id="{5308B19C-71F8-41AA-ADD6-9D40DC36039E}" authorId="{9B31E9E1-051A-BBF5-682A-0AB578427801}" created="2022-06-01T00:31:49.508">
        <p188:txBody>
          <a:bodyPr/>
          <a:lstStyle/>
          <a:p>
            <a:r>
              <a:rPr lang="en-US"/>
              <a:t>That is very true... But I did not want to risk to spoil something using the private PDB 😊. Thanks!</a:t>
            </a:r>
          </a:p>
        </p188:txBody>
      </p188:reply>
    </p188:replyLst>
    <p188:txBody>
      <a:bodyPr/>
      <a:lstStyle/>
      <a:p>
        <a:r>
          <a:rPr lang="en-US"/>
          <a:t>Note that if you have PDB available for ntdll.dll when doing a /dump /loadconfig, this funcoverride information is decorated with candidate and original function names automatically.</a:t>
        </a:r>
      </a:p>
    </p188:txBody>
  </p188:cm>
</p188:cmLst>
</file>

<file path=ppt/comments/modernComment_7BBF5886_802FFBB2.xml><?xml version="1.0" encoding="utf-8"?>
<p188:cmLst xmlns:a="http://schemas.openxmlformats.org/drawingml/2006/main" xmlns:r="http://schemas.openxmlformats.org/officeDocument/2006/relationships" xmlns:p188="http://schemas.microsoft.com/office/powerpoint/2018/8/main">
  <p188:cm id="{27B5B570-8FC6-4A99-A02E-DC6E3ED7968A}" authorId="{8C4A8D31-9CC7-2CEB-E4A2-9A66C6401666}" created="2022-05-31T16:07:17.661">
    <ac:txMkLst xmlns:ac="http://schemas.microsoft.com/office/drawing/2013/main/command">
      <pc:docMk xmlns:pc="http://schemas.microsoft.com/office/powerpoint/2013/main/command"/>
      <pc:sldMk xmlns:pc="http://schemas.microsoft.com/office/powerpoint/2013/main/command" cId="2150628274" sldId="2076137606"/>
      <ac:spMk id="7" creationId="{3740E2CF-1F38-E93E-30FF-90EA54746209}"/>
      <ac:txMk cp="371" len="60">
        <ac:context len="518" hash="717379937"/>
      </ac:txMk>
    </ac:txMkLst>
    <p188:pos x="9299767" y="2340729"/>
    <p188:replyLst>
      <p188:reply id="{652139E3-1662-46EE-AA16-9120F7B23E35}" authorId="{9B31E9E1-051A-BBF5-682A-0AB578427801}" created="2022-06-01T00:32:56.382">
        <p188:txBody>
          <a:bodyPr/>
          <a:lstStyle/>
          <a:p>
            <a:r>
              <a:rPr lang="en-US"/>
              <a:t>My point here was to say that VS2022 and the latest SDK already includes everything in the header for Function Overrides. I replaced with "Little preview"</a:t>
            </a:r>
          </a:p>
        </p188:txBody>
      </p188:reply>
    </p188:replyLst>
    <p188:txBody>
      <a:bodyPr/>
      <a:lstStyle/>
      <a:p>
        <a:r>
          <a:rPr lang="en-US"/>
          <a:t>"Preview in Visual Studio 2022 + latest Windows 11 &amp; SDK Insider release​"
I don't think we should promise this, especially the "Preview in Visual Studio 2022" part. I would omit this part.</a:t>
        </a:r>
      </a:p>
    </p188:txBody>
  </p188:cm>
</p188:cmLst>
</file>

<file path=ppt/comments/modernComment_7BBF5887_116CFBE5.xml><?xml version="1.0" encoding="utf-8"?>
<p188:cmLst xmlns:a="http://schemas.openxmlformats.org/drawingml/2006/main" xmlns:r="http://schemas.openxmlformats.org/officeDocument/2006/relationships" xmlns:p188="http://schemas.microsoft.com/office/powerpoint/2018/8/main">
  <p188:cm id="{D9030027-0B98-428F-9756-DE1C39D9967F}" authorId="{9B31E9E1-051A-BBF5-682A-0AB578427801}" status="resolved" created="2022-05-31T05:41:50.871" complete="100000">
    <pc:sldMkLst xmlns:pc="http://schemas.microsoft.com/office/powerpoint/2013/main/command">
      <pc:docMk/>
      <pc:sldMk cId="292355045" sldId="2076137607"/>
    </pc:sldMkLst>
    <p188:replyLst>
      <p188:reply id="{25DA081A-509A-4567-8EC5-B57B5524438F}" authorId="{3CE8E3BB-224C-82F3-D5F4-DD06D3C72CAD}" created="2022-05-31T08:15:50.275">
        <p188:txBody>
          <a:bodyPr/>
          <a:lstStyle/>
          <a:p>
            <a:r>
              <a:rPr lang="en-US"/>
              <a:t>This is good.</a:t>
            </a:r>
          </a:p>
        </p188:txBody>
      </p188:reply>
      <p188:reply id="{918AF504-697B-450F-8420-A945B6275DB7}" authorId="{9B31E9E1-051A-BBF5-682A-0AB578427801}" created="2022-06-01T00:33:11.430">
        <p188:txBody>
          <a:bodyPr/>
          <a:lstStyle/>
          <a:p>
            <a:r>
              <a:rPr lang="en-US"/>
              <a:t>Great!</a:t>
            </a:r>
          </a:p>
        </p188:txBody>
      </p188:reply>
    </p188:replyLst>
    <p188:txBody>
      <a:bodyPr/>
      <a:lstStyle/>
      <a:p>
        <a:r>
          <a:rPr lang="en-US"/>
          <a:t>[@Mehmet Iyigun] does this slide work?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DB12A-DE39-42B7-BBC4-0689D0EC046E}"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5BA42-3D1A-47C3-8FE2-5055A2DEC229}" type="slidenum">
              <a:rPr lang="en-US" smtClean="0"/>
              <a:t>‹#›</a:t>
            </a:fld>
            <a:endParaRPr lang="en-US"/>
          </a:p>
        </p:txBody>
      </p:sp>
    </p:spTree>
    <p:extLst>
      <p:ext uri="{BB962C8B-B14F-4D97-AF65-F5344CB8AC3E}">
        <p14:creationId xmlns:p14="http://schemas.microsoft.com/office/powerpoint/2010/main" val="383379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ackoverflow.com/questions/43343231/enhanced-rep-movsb-for-memcp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F016E6-A20D-4470-927B-7F308231D75D}" type="datetime8">
              <a:rPr lang="en-US" smtClean="0">
                <a:solidFill>
                  <a:prstClr val="black"/>
                </a:solidFill>
              </a:rPr>
              <a:t>6/17/2022 10:14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21886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BBF3AA3-F165-4353-BCD2-25A397A02316}"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4272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581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124390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soon </a:t>
            </a:r>
            <a:r>
              <a:rPr lang="en-US"/>
              <a:t>to Externals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15180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 the simplicity of the model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232629"/>
                </a:solidFill>
                <a:effectLst/>
                <a:latin typeface="var(--theme-post-title-font-family)"/>
                <a:hlinkClick r:id="rId3"/>
              </a:rPr>
              <a:t>Enhanced REP MOVSB for </a:t>
            </a:r>
            <a:r>
              <a:rPr lang="en-US" b="0" i="0" u="none" strike="noStrike" err="1">
                <a:solidFill>
                  <a:srgbClr val="232629"/>
                </a:solidFill>
                <a:effectLst/>
                <a:latin typeface="var(--theme-post-title-font-family)"/>
                <a:hlinkClick r:id="rId3"/>
              </a:rPr>
              <a:t>memcpy</a:t>
            </a:r>
            <a:r>
              <a:rPr lang="en-US" b="0" i="0" u="none" strike="noStrike">
                <a:solidFill>
                  <a:srgbClr val="232629"/>
                </a:solidFill>
                <a:effectLst/>
                <a:latin typeface="var(--theme-post-title-font-family)"/>
              </a:rPr>
              <a:t> - https://stackoverflow.com/questions/43343231/enhanced-rep-movsb-for-memcpy</a:t>
            </a:r>
            <a:endParaRPr lang="en-US" b="1" i="0">
              <a:solidFill>
                <a:srgbClr val="232629"/>
              </a:solidFill>
              <a:effectLst/>
              <a:latin typeface="-apple-system"/>
            </a:endParaRPr>
          </a:p>
          <a:p>
            <a:endParaRPr lang="en-US"/>
          </a:p>
          <a:p>
            <a:r>
              <a:rPr lang="en-US"/>
              <a:t>See slide 23 for the visual representation of the BDT</a:t>
            </a:r>
          </a:p>
        </p:txBody>
      </p:sp>
      <p:sp>
        <p:nvSpPr>
          <p:cNvPr id="4" name="Slide Number Placeholder 3"/>
          <p:cNvSpPr>
            <a:spLocks noGrp="1"/>
          </p:cNvSpPr>
          <p:nvPr>
            <p:ph type="sldNum" sz="quarter" idx="5"/>
          </p:nvPr>
        </p:nvSpPr>
        <p:spPr/>
        <p:txBody>
          <a:bodyPr/>
          <a:lstStyle/>
          <a:p>
            <a:fld id="{86B5BA42-3D1A-47C3-8FE2-5055A2DEC229}" type="slidenum">
              <a:rPr lang="en-US" smtClean="0"/>
              <a:t>16</a:t>
            </a:fld>
            <a:endParaRPr lang="en-US"/>
          </a:p>
        </p:txBody>
      </p:sp>
    </p:spTree>
    <p:extLst>
      <p:ext uri="{BB962C8B-B14F-4D97-AF65-F5344CB8AC3E}">
        <p14:creationId xmlns:p14="http://schemas.microsoft.com/office/powerpoint/2010/main" val="1324463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everything is a </a:t>
            </a:r>
            <a:r>
              <a:rPr lang="en-US" b="1"/>
              <a:t>DIRECT </a:t>
            </a:r>
            <a:r>
              <a:rPr lang="en-US" b="0"/>
              <a:t>jump</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166289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everything is a </a:t>
            </a:r>
            <a:r>
              <a:rPr lang="en-US" b="1" dirty="0"/>
              <a:t>DIRECT </a:t>
            </a:r>
            <a:r>
              <a:rPr lang="en-US" b="0" dirty="0"/>
              <a:t>jump</a:t>
            </a:r>
          </a:p>
          <a:p>
            <a:r>
              <a:rPr lang="en-US" b="0" dirty="0"/>
              <a:t>+ Yes, where the GSL::Span have been used as already detected by Alex.</a:t>
            </a:r>
          </a:p>
          <a:p>
            <a:r>
              <a:rPr lang="en-US" b="0" dirty="0"/>
              <a:t>* SK - All of its dependent modules</a:t>
            </a:r>
          </a:p>
          <a:p>
            <a:endParaRPr lang="en-US" dirty="0"/>
          </a:p>
          <a:p>
            <a:r>
              <a:rPr lang="en-US" dirty="0"/>
              <a:t>NOTE 2: </a:t>
            </a:r>
            <a:r>
              <a:rPr lang="en-US" sz="1800" dirty="0">
                <a:effectLst/>
                <a:latin typeface="Calibri" panose="020F0502020204030204" pitchFamily="34" charset="0"/>
              </a:rPr>
              <a:t>Windows loader does </a:t>
            </a:r>
            <a:r>
              <a:rPr lang="en-US" sz="1800" b="1" dirty="0">
                <a:effectLst/>
                <a:latin typeface="Calibri" panose="020F0502020204030204" pitchFamily="34" charset="0"/>
              </a:rPr>
              <a:t>*NOT*</a:t>
            </a:r>
            <a:r>
              <a:rPr lang="en-US" sz="1800" dirty="0">
                <a:effectLst/>
                <a:latin typeface="Calibri" panose="020F0502020204030204" pitchFamily="34" charset="0"/>
              </a:rPr>
              <a:t> apply the fixups is because of the OS special function (marked using Special capabilities).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303530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is a private-fixup. Private fixup = </a:t>
            </a:r>
            <a:r>
              <a:rPr lang="en-US" sz="1800" dirty="0">
                <a:effectLst/>
                <a:highlight>
                  <a:srgbClr val="FFFF00"/>
                </a:highlight>
                <a:latin typeface="Calibri" panose="020F0502020204030204" pitchFamily="34" charset="0"/>
              </a:rPr>
              <a:t>applied when the image can not be mapped at its chosen ALSR base address</a:t>
            </a:r>
            <a:r>
              <a:rPr lang="en-US" sz="1800" dirty="0">
                <a:effectLst/>
                <a:latin typeface="Calibri" panose="020F0502020204030204" pitchFamily="34" charset="0"/>
              </a:rPr>
              <a:t>, on </a:t>
            </a:r>
            <a:r>
              <a:rPr lang="en-US" sz="1800" b="1" dirty="0">
                <a:effectLst/>
                <a:latin typeface="Calibri" panose="020F0502020204030204" pitchFamily="34" charset="0"/>
              </a:rPr>
              <a:t>private pages </a:t>
            </a:r>
            <a:r>
              <a:rPr lang="en-US" sz="1800" dirty="0">
                <a:effectLst/>
                <a:latin typeface="Calibri" panose="020F0502020204030204" pitchFamily="34" charset="0"/>
              </a:rPr>
              <a:t>mapped with RWX access rights.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39717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38303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 = Portable Executable</a:t>
            </a:r>
          </a:p>
          <a:p>
            <a:endParaRPr lang="en-US"/>
          </a:p>
          <a:p>
            <a:r>
              <a:rPr lang="en-US"/>
              <a:t>DVRT = Dynamic Value Relocation Table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233948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F016E6-A20D-4470-927B-7F308231D75D}" type="datetime8">
              <a:rPr lang="en-US" smtClean="0">
                <a:solidFill>
                  <a:prstClr val="black"/>
                </a:solidFill>
              </a:rPr>
              <a:t>6/17/2022 10:14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3900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https://en.wikipedia.org/wiki/Binary_decision_diagram</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277841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74784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1463348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SDK: https://www.microsoft.com/en-us/software-download/windowsinsiderpreviewSDK</a:t>
            </a:r>
          </a:p>
          <a:p>
            <a:r>
              <a:rPr lang="en-US" dirty="0"/>
              <a:t>Windows Insider: https://www.microsoft.com/en-us/software-download/windowsinsiderpreviewiso</a:t>
            </a:r>
          </a:p>
          <a:p>
            <a:r>
              <a:rPr lang="en-US" dirty="0"/>
              <a:t>Visual Studio 2022: https://visualstudio.microsoft.com/downloads/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269531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SDK: https://www.microsoft.com/en-us/software-download/windowsinsiderpreviewSDK</a:t>
            </a:r>
          </a:p>
          <a:p>
            <a:r>
              <a:rPr lang="en-US"/>
              <a:t>Windows Insider: https://www.microsoft.com/en-us/software-download/windowsinsiderpreviewiso?rfs=1</a:t>
            </a:r>
          </a:p>
          <a:p>
            <a:r>
              <a:rPr lang="en-US"/>
              <a:t>Visual Studio 2022: https://visualstudio.microsoft.com/downloads/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316094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86B5BA42-3D1A-47C3-8FE2-5055A2DEC229}" type="slidenum">
              <a:rPr lang="en-US" smtClean="0"/>
              <a:t>30</a:t>
            </a:fld>
            <a:endParaRPr lang="en-US"/>
          </a:p>
        </p:txBody>
      </p:sp>
    </p:spTree>
    <p:extLst>
      <p:ext uri="{BB962C8B-B14F-4D97-AF65-F5344CB8AC3E}">
        <p14:creationId xmlns:p14="http://schemas.microsoft.com/office/powerpoint/2010/main" val="213374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B5BA42-3D1A-47C3-8FE2-5055A2DEC229}" type="slidenum">
              <a:rPr lang="en-US" smtClean="0"/>
              <a:t>4</a:t>
            </a:fld>
            <a:endParaRPr lang="en-US"/>
          </a:p>
        </p:txBody>
      </p:sp>
    </p:spTree>
    <p:extLst>
      <p:ext uri="{BB962C8B-B14F-4D97-AF65-F5344CB8AC3E}">
        <p14:creationId xmlns:p14="http://schemas.microsoft.com/office/powerpoint/2010/main" val="348714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2 bits in the CFG bitmap for </a:t>
            </a:r>
            <a:r>
              <a:rPr lang="en-US" b="1" u="sng" dirty="0"/>
              <a:t>16 bytes </a:t>
            </a:r>
            <a:r>
              <a:rPr lang="en-US" dirty="0"/>
              <a:t>of VA space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544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88346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88559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bit </a:t>
            </a:r>
            <a:r>
              <a:rPr lang="en-US" b="1" dirty="0"/>
              <a:t>64KB</a:t>
            </a:r>
            <a:r>
              <a:rPr lang="en-US" dirty="0"/>
              <a:t> of region of address space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93293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Explain here:</a:t>
            </a:r>
          </a:p>
          <a:p>
            <a:pPr marL="228600" indent="-228600">
              <a:buFont typeface="+mj-lt"/>
              <a:buAutoNum type="arabicPeriod"/>
            </a:pPr>
            <a:r>
              <a:rPr lang="en-US" sz="1400" dirty="0" err="1"/>
              <a:t>VirtualProtect</a:t>
            </a:r>
            <a:r>
              <a:rPr lang="en-US" sz="1400" dirty="0"/>
              <a:t> - write the pointer - </a:t>
            </a:r>
            <a:r>
              <a:rPr lang="en-US" sz="1400" dirty="0" err="1"/>
              <a:t>VirtualReprotect</a:t>
            </a:r>
            <a:endParaRPr lang="en-US" sz="1400" dirty="0"/>
          </a:p>
          <a:p>
            <a:pPr marL="228600" indent="-228600">
              <a:buFont typeface="+mj-lt"/>
              <a:buAutoNum type="arabicPeriod"/>
            </a:pPr>
            <a:r>
              <a:rPr lang="en-US" sz="1400" dirty="0"/>
              <a:t>That </a:t>
            </a:r>
            <a:r>
              <a:rPr lang="en-US" sz="1400" dirty="0" err="1"/>
              <a:t>Retpoline</a:t>
            </a:r>
            <a:r>
              <a:rPr lang="en-US" sz="1400" dirty="0"/>
              <a:t> format is *NOT* particular extensible. One of the issue was that the linker does strict validation on the .</a:t>
            </a:r>
            <a:r>
              <a:rPr lang="en-US" sz="1400" dirty="0" err="1"/>
              <a:t>retpol</a:t>
            </a:r>
            <a:r>
              <a:rPr lang="en-US" sz="1400" dirty="0"/>
              <a:t> section (which contains DVRT entries). Unused bits are validated to 0 for the linker.</a:t>
            </a:r>
          </a:p>
          <a:p>
            <a:pPr marL="228600" indent="-228600">
              <a:buFont typeface="+mj-lt"/>
              <a:buAutoNum type="arabicPeriod"/>
            </a:pPr>
            <a:endParaRPr lang="en-US" sz="1400" dirty="0"/>
          </a:p>
          <a:p>
            <a:pPr marL="228600" indent="-228600">
              <a:buFont typeface="+mj-lt"/>
              <a:buAutoNum type="arabicPeriod"/>
            </a:pPr>
            <a:r>
              <a:rPr lang="en-US" sz="1400" dirty="0"/>
              <a:t>What if adding a new mitigation?</a:t>
            </a:r>
          </a:p>
          <a:p>
            <a:pPr marL="0" indent="0">
              <a:buFont typeface="+mj-lt"/>
              <a:buNone/>
            </a:pPr>
            <a:r>
              <a:rPr lang="en-US" sz="1400" dirty="0"/>
              <a:t>Today - setting function pointers in the Load Config &lt;-- ANNOYING </a:t>
            </a:r>
          </a:p>
          <a:p>
            <a:pPr marL="342900" indent="-342900">
              <a:buFont typeface="+mj-lt"/>
              <a:buAutoNum type="arabicPeriod"/>
            </a:pPr>
            <a:r>
              <a:rPr lang="en-US" sz="1400" dirty="0"/>
              <a:t>Add entry in the Load Config</a:t>
            </a:r>
          </a:p>
          <a:p>
            <a:pPr marL="342900" indent="-342900">
              <a:buFont typeface="+mj-lt"/>
              <a:buAutoNum type="arabicPeriod"/>
            </a:pPr>
            <a:r>
              <a:rPr lang="en-US" sz="1400" dirty="0"/>
              <a:t>Visual studio need to be modified for the new Load Config (anyone who have a CRT)</a:t>
            </a:r>
          </a:p>
          <a:p>
            <a:pPr marL="342900" indent="-342900">
              <a:buFont typeface="+mj-lt"/>
              <a:buAutoNum type="arabicPeriod"/>
            </a:pPr>
            <a:r>
              <a:rPr lang="en-US" sz="1400" dirty="0"/>
              <a:t>The NT Kernel / or the loader should be modified for using this new dynamic function pointers.</a:t>
            </a:r>
          </a:p>
          <a:p>
            <a:pPr marL="0" indent="0">
              <a:buFont typeface="+mj-lt"/>
              <a:buNone/>
            </a:pPr>
            <a:endParaRPr lang="en-US" sz="1400" dirty="0"/>
          </a:p>
          <a:p>
            <a:pPr marL="228600" indent="-228600">
              <a:buFont typeface="+mj-lt"/>
              <a:buAutoNum type="arabicPeriod"/>
            </a:pPr>
            <a:endParaRPr lang="en-US" sz="140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C9770C9-0A62-417B-B3F6-1F56400DB707}" type="datetime8">
              <a:rPr lang="en-US" smtClean="0"/>
              <a:t>6/17/2022 10:14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315222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MORSE = </a:t>
            </a:r>
            <a:r>
              <a:rPr lang="en-US" sz="1800" dirty="0">
                <a:effectLst/>
                <a:latin typeface="Segoe UI" panose="020B0502040204020203" pitchFamily="34" charset="0"/>
              </a:rPr>
              <a:t>Microsoft Offensive Research and Security Engineering</a:t>
            </a:r>
            <a:endParaRPr lang="en-US" dirty="0"/>
          </a:p>
        </p:txBody>
      </p:sp>
      <p:sp>
        <p:nvSpPr>
          <p:cNvPr id="4" name="Slide Number Placeholder 3"/>
          <p:cNvSpPr>
            <a:spLocks noGrp="1"/>
          </p:cNvSpPr>
          <p:nvPr>
            <p:ph type="sldNum" sz="quarter" idx="5"/>
          </p:nvPr>
        </p:nvSpPr>
        <p:spPr/>
        <p:txBody>
          <a:bodyPr/>
          <a:lstStyle/>
          <a:p>
            <a:fld id="{86B5BA42-3D1A-47C3-8FE2-5055A2DEC229}" type="slidenum">
              <a:rPr lang="en-US" smtClean="0"/>
              <a:t>11</a:t>
            </a:fld>
            <a:endParaRPr lang="en-US"/>
          </a:p>
        </p:txBody>
      </p:sp>
    </p:spTree>
    <p:extLst>
      <p:ext uri="{BB962C8B-B14F-4D97-AF65-F5344CB8AC3E}">
        <p14:creationId xmlns:p14="http://schemas.microsoft.com/office/powerpoint/2010/main" val="3594055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214255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1896563260"/>
      </p:ext>
    </p:extLst>
  </p:cSld>
  <p:clrMapOvr>
    <a:masterClrMapping/>
  </p:clrMapOvr>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682231758"/>
      </p:ext>
    </p:extLst>
  </p:cSld>
  <p:clrMapOvr>
    <a:masterClrMapping/>
  </p:clrMapOvr>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3028221295"/>
      </p:ext>
    </p:extLst>
  </p:cSld>
  <p:clrMapOvr>
    <a:masterClrMapping/>
  </p:clrMapOvr>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903863225"/>
      </p:ext>
    </p:extLst>
  </p:cSld>
  <p:clrMapOvr>
    <a:masterClrMapping/>
  </p:clrMapOvr>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921429294"/>
      </p:ext>
    </p:extLst>
  </p:cSld>
  <p:clrMapOvr>
    <a:masterClrMapping/>
  </p:clrMapOvr>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857186116"/>
      </p:ext>
    </p:extLst>
  </p:cSld>
  <p:clrMapOvr>
    <a:masterClrMapping/>
  </p:clrMapOvr>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68354"/>
      </p:ext>
    </p:extLst>
  </p:cSld>
  <p:clrMapOvr>
    <a:masterClrMapping/>
  </p:clrMapOvr>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108305923"/>
      </p:ext>
    </p:extLst>
  </p:cSld>
  <p:clrMapOvr>
    <a:masterClrMapping/>
  </p:clrMapOvr>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4156871854"/>
      </p:ext>
    </p:extLst>
  </p:cSld>
  <p:clrMapOvr>
    <a:masterClrMapping/>
  </p:clrMapOvr>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2859422534"/>
      </p:ext>
    </p:extLst>
  </p:cSld>
  <p:clrMapOvr>
    <a:masterClrMapping/>
  </p:clrMapOvr>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0215-72A1-4195-BC2B-DDD9524F0443}"/>
              </a:ext>
            </a:extLst>
          </p:cNvPr>
          <p:cNvSpPr>
            <a:spLocks noGrp="1"/>
          </p:cNvSpPr>
          <p:nvPr>
            <p:ph type="title"/>
          </p:nvPr>
        </p:nvSpPr>
        <p:spPr>
          <a:xfrm>
            <a:off x="838200" y="365126"/>
            <a:ext cx="10515600" cy="699294"/>
          </a:xfrm>
        </p:spPr>
        <p:txBody>
          <a:bodyPr>
            <a:normAutofit/>
          </a:bodyPr>
          <a:lstStyle>
            <a:lvl1pPr>
              <a:defRPr sz="36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039D43-0FA2-457C-8ABA-6EC2DE0E14B2}"/>
              </a:ext>
            </a:extLst>
          </p:cNvPr>
          <p:cNvSpPr>
            <a:spLocks noGrp="1"/>
          </p:cNvSpPr>
          <p:nvPr>
            <p:ph idx="1"/>
          </p:nvPr>
        </p:nvSpPr>
        <p:spPr>
          <a:xfrm>
            <a:off x="838200" y="1346994"/>
            <a:ext cx="10515600" cy="4351338"/>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6">
            <a:extLst>
              <a:ext uri="{FF2B5EF4-FFF2-40B4-BE49-F238E27FC236}">
                <a16:creationId xmlns:a16="http://schemas.microsoft.com/office/drawing/2014/main" id="{94A180D5-B108-4800-AF42-CB226540DAE0}"/>
              </a:ext>
            </a:extLst>
          </p:cNvPr>
          <p:cNvSpPr txBox="1">
            <a:spLocks/>
          </p:cNvSpPr>
          <p:nvPr userDrawn="1"/>
        </p:nvSpPr>
        <p:spPr>
          <a:xfrm>
            <a:off x="586390" y="6568750"/>
            <a:ext cx="11018520" cy="215444"/>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1400" b="0">
                <a:solidFill>
                  <a:schemeClr val="bg1">
                    <a:lumMod val="65000"/>
                  </a:schemeClr>
                </a:solidFill>
                <a:latin typeface="+mn-lt"/>
              </a:rPr>
              <a:t>Microsoft Confidential</a:t>
            </a:r>
          </a:p>
        </p:txBody>
      </p:sp>
    </p:spTree>
    <p:extLst>
      <p:ext uri="{BB962C8B-B14F-4D97-AF65-F5344CB8AC3E}">
        <p14:creationId xmlns:p14="http://schemas.microsoft.com/office/powerpoint/2010/main" val="1736713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FFFF"/>
                </a:solidFill>
                <a:effectLst/>
                <a:latin typeface="Segoe UI Semibold" panose="020B0702040204020203" pitchFamily="34" charset="0"/>
                <a:ea typeface="+mn-ea"/>
                <a:cs typeface="Segoe UI Semibold" panose="020B0702040204020203" pitchFamily="34" charset="0"/>
              </a:defRPr>
            </a:lvl1pPr>
          </a:lstStyle>
          <a:p>
            <a:r>
              <a:rPr lang="en-US"/>
              <a:t>Demo title</a:t>
            </a:r>
          </a:p>
        </p:txBody>
      </p:sp>
      <p:sp>
        <p:nvSpPr>
          <p:cNvPr id="5" name="Text Placeholder 4"/>
          <p:cNvSpPr>
            <a:spLocks noGrp="1"/>
          </p:cNvSpPr>
          <p:nvPr>
            <p:ph type="body" sz="quarter" idx="12" hasCustomPrompt="1"/>
          </p:nvPr>
        </p:nvSpPr>
        <p:spPr>
          <a:xfrm>
            <a:off x="585216" y="3778537"/>
            <a:ext cx="9144000" cy="304699"/>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 / Subtitle</a:t>
            </a:r>
          </a:p>
        </p:txBody>
      </p:sp>
      <p:pic>
        <p:nvPicPr>
          <p:cNvPr id="4" name="MS logo gray - EMF" descr="Microsoft logo, gray text version">
            <a:extLst>
              <a:ext uri="{FF2B5EF4-FFF2-40B4-BE49-F238E27FC236}">
                <a16:creationId xmlns:a16="http://schemas.microsoft.com/office/drawing/2014/main" id="{1EBC78A6-6D67-4ED0-A0FD-AAC2F83D18F7}"/>
              </a:ext>
            </a:extLst>
          </p:cNvPr>
          <p:cNvPicPr>
            <a:picLocks noChangeAspect="1"/>
          </p:cNvPicPr>
          <p:nvPr userDrawn="1"/>
        </p:nvPicPr>
        <p:blipFill>
          <a:blip r:embed="rId2"/>
          <a:stretch>
            <a:fillRect/>
          </a:stretch>
        </p:blipFill>
        <p:spPr bwMode="black">
          <a:xfrm>
            <a:off x="417970" y="389394"/>
            <a:ext cx="1366440" cy="292608"/>
          </a:xfrm>
          <a:prstGeom prst="rect">
            <a:avLst/>
          </a:prstGeom>
        </p:spPr>
      </p:pic>
    </p:spTree>
    <p:extLst>
      <p:ext uri="{BB962C8B-B14F-4D97-AF65-F5344CB8AC3E}">
        <p14:creationId xmlns:p14="http://schemas.microsoft.com/office/powerpoint/2010/main" val="1836832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40982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8534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13465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398181"/>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640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583045"/>
      </p:ext>
    </p:extLst>
  </p:cSld>
  <p:clrMapOvr>
    <a:masterClrMapping/>
  </p:clrMapOvr>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188F"/>
        </a:solidFill>
        <a:effectLst/>
      </p:bgPr>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8542870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C2AF-761E-4477-A395-74B3245EF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D9CEF-9B42-4251-A6A0-657DF6C83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4A0DC-D95A-4977-AAD2-5FFACBBC1B93}"/>
              </a:ext>
            </a:extLst>
          </p:cNvPr>
          <p:cNvSpPr>
            <a:spLocks noGrp="1"/>
          </p:cNvSpPr>
          <p:nvPr>
            <p:ph type="dt" sz="half" idx="10"/>
          </p:nvPr>
        </p:nvSpPr>
        <p:spPr/>
        <p:txBody>
          <a:bodyPr/>
          <a:lstStyle/>
          <a:p>
            <a:fld id="{A9736A20-97EE-4433-B4F3-6303D7353F71}" type="datetimeFigureOut">
              <a:rPr lang="en-US" smtClean="0"/>
              <a:t>6/17/2022</a:t>
            </a:fld>
            <a:endParaRPr lang="en-US"/>
          </a:p>
        </p:txBody>
      </p:sp>
      <p:sp>
        <p:nvSpPr>
          <p:cNvPr id="5" name="Footer Placeholder 4">
            <a:extLst>
              <a:ext uri="{FF2B5EF4-FFF2-40B4-BE49-F238E27FC236}">
                <a16:creationId xmlns:a16="http://schemas.microsoft.com/office/drawing/2014/main" id="{1660430F-AE56-4C86-AC6A-E028B9D15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D5EB0-4EA8-484D-AE11-6E53D5C74F81}"/>
              </a:ext>
            </a:extLst>
          </p:cNvPr>
          <p:cNvSpPr>
            <a:spLocks noGrp="1"/>
          </p:cNvSpPr>
          <p:nvPr>
            <p:ph type="sldNum" sz="quarter" idx="12"/>
          </p:nvPr>
        </p:nvSpPr>
        <p:spPr/>
        <p:txBody>
          <a:bodyPr/>
          <a:lstStyle/>
          <a:p>
            <a:fld id="{1149660D-84D6-4CEE-83C9-6F41E2758AD9}" type="slidenum">
              <a:rPr lang="en-US" smtClean="0"/>
              <a:t>‹#›</a:t>
            </a:fld>
            <a:endParaRPr lang="en-US"/>
          </a:p>
        </p:txBody>
      </p:sp>
    </p:spTree>
    <p:extLst>
      <p:ext uri="{BB962C8B-B14F-4D97-AF65-F5344CB8AC3E}">
        <p14:creationId xmlns:p14="http://schemas.microsoft.com/office/powerpoint/2010/main" val="3008093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6A96-2A15-48CA-A955-C0111764B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C8AFCF-0AF1-4023-87A4-3191C1D4B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13E76-C9E0-43EC-8F0E-8B8DB2C0F6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EA467-C1E0-4E1A-BFF6-F794ECB70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B96D0-D827-4753-A35C-73B220F73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D341FC-6AF2-479F-AA07-86A302EB2D48}"/>
              </a:ext>
            </a:extLst>
          </p:cNvPr>
          <p:cNvSpPr>
            <a:spLocks noGrp="1"/>
          </p:cNvSpPr>
          <p:nvPr>
            <p:ph type="dt" sz="half" idx="10"/>
          </p:nvPr>
        </p:nvSpPr>
        <p:spPr/>
        <p:txBody>
          <a:bodyPr/>
          <a:lstStyle/>
          <a:p>
            <a:fld id="{A9736A20-97EE-4433-B4F3-6303D7353F71}" type="datetimeFigureOut">
              <a:rPr lang="en-US" smtClean="0"/>
              <a:t>6/17/2022</a:t>
            </a:fld>
            <a:endParaRPr lang="en-US"/>
          </a:p>
        </p:txBody>
      </p:sp>
      <p:sp>
        <p:nvSpPr>
          <p:cNvPr id="8" name="Footer Placeholder 7">
            <a:extLst>
              <a:ext uri="{FF2B5EF4-FFF2-40B4-BE49-F238E27FC236}">
                <a16:creationId xmlns:a16="http://schemas.microsoft.com/office/drawing/2014/main" id="{F561C9BA-E8E1-41FA-8D98-97BD98D26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4BF36B-9236-4A8C-9586-E73778DD1787}"/>
              </a:ext>
            </a:extLst>
          </p:cNvPr>
          <p:cNvSpPr>
            <a:spLocks noGrp="1"/>
          </p:cNvSpPr>
          <p:nvPr>
            <p:ph type="sldNum" sz="quarter" idx="12"/>
          </p:nvPr>
        </p:nvSpPr>
        <p:spPr/>
        <p:txBody>
          <a:bodyPr/>
          <a:lstStyle/>
          <a:p>
            <a:fld id="{1149660D-84D6-4CEE-83C9-6F41E2758AD9}" type="slidenum">
              <a:rPr lang="en-US" smtClean="0"/>
              <a:t>‹#›</a:t>
            </a:fld>
            <a:endParaRPr lang="en-US"/>
          </a:p>
        </p:txBody>
      </p:sp>
    </p:spTree>
    <p:extLst>
      <p:ext uri="{BB962C8B-B14F-4D97-AF65-F5344CB8AC3E}">
        <p14:creationId xmlns:p14="http://schemas.microsoft.com/office/powerpoint/2010/main" val="38483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6390" y="385763"/>
            <a:ext cx="10515600" cy="854869"/>
          </a:xfrm>
        </p:spPr>
        <p:txBody>
          <a:bodyPr/>
          <a:lstStyle>
            <a:lvl1pPr>
              <a:defRPr b="1"/>
            </a:lvl1pPr>
          </a:lstStyle>
          <a:p>
            <a:r>
              <a:rPr lang="en-US"/>
              <a:t>Click to edit Master title style</a:t>
            </a:r>
          </a:p>
        </p:txBody>
      </p:sp>
      <p:sp>
        <p:nvSpPr>
          <p:cNvPr id="4" name="Text Placeholder 3"/>
          <p:cNvSpPr>
            <a:spLocks noGrp="1"/>
          </p:cNvSpPr>
          <p:nvPr>
            <p:ph type="body" sz="quarter" idx="10"/>
          </p:nvPr>
        </p:nvSpPr>
        <p:spPr>
          <a:xfrm>
            <a:off x="586390" y="1434370"/>
            <a:ext cx="11018520" cy="2087751"/>
          </a:xfrm>
        </p:spPr>
        <p:txBody>
          <a:bodyPr wrap="square">
            <a:spAutoFit/>
          </a:bodyPr>
          <a:lstStyle>
            <a:lvl1pPr marL="0" indent="0">
              <a:lnSpc>
                <a:spcPct val="100000"/>
              </a:lnSpc>
              <a:spcBef>
                <a:spcPts val="600"/>
              </a:spcBef>
              <a:spcAft>
                <a:spcPts val="600"/>
              </a:spcAft>
              <a:buNone/>
              <a:defRPr/>
            </a:lvl1pPr>
            <a:lvl2pPr marL="228600" indent="0">
              <a:lnSpc>
                <a:spcPct val="100000"/>
              </a:lnSpc>
              <a:buNone/>
              <a:defRPr/>
            </a:lvl2pPr>
            <a:lvl3pPr marL="457200" indent="0">
              <a:lnSpc>
                <a:spcPct val="100000"/>
              </a:lnSpc>
              <a:buNone/>
              <a:defRPr/>
            </a:lvl3pPr>
            <a:lvl4pPr marL="685800" indent="0">
              <a:lnSpc>
                <a:spcPct val="100000"/>
              </a:lnSpc>
              <a:buNone/>
              <a:defRPr/>
            </a:lvl4pPr>
            <a:lvl5pPr marL="9144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MS logo gray - EMF" descr="Microsoft logo, gray text version">
            <a:extLst>
              <a:ext uri="{FF2B5EF4-FFF2-40B4-BE49-F238E27FC236}">
                <a16:creationId xmlns:a16="http://schemas.microsoft.com/office/drawing/2014/main" id="{CA690A4B-7026-7ED2-889C-AE79A42AAC07}"/>
              </a:ext>
            </a:extLst>
          </p:cNvPr>
          <p:cNvPicPr>
            <a:picLocks noChangeAspect="1"/>
          </p:cNvPicPr>
          <p:nvPr userDrawn="1"/>
        </p:nvPicPr>
        <p:blipFill>
          <a:blip r:embed="rId2"/>
          <a:stretch>
            <a:fillRect/>
          </a:stretch>
        </p:blipFill>
        <p:spPr bwMode="black">
          <a:xfrm>
            <a:off x="10420643" y="6281026"/>
            <a:ext cx="1366440" cy="292608"/>
          </a:xfrm>
          <a:prstGeom prst="rect">
            <a:avLst/>
          </a:prstGeom>
        </p:spPr>
      </p:pic>
    </p:spTree>
    <p:extLst>
      <p:ext uri="{BB962C8B-B14F-4D97-AF65-F5344CB8AC3E}">
        <p14:creationId xmlns:p14="http://schemas.microsoft.com/office/powerpoint/2010/main" val="2425209262"/>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403579"/>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esentation title slide with blue Windows 11 logo and a Windows 11 device">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44E556DB-9013-4D61-9309-E7F85DC600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FCEFA2CC-1566-46E1-9598-7C3A4EFE2CE5}"/>
              </a:ext>
            </a:extLst>
          </p:cNvPr>
          <p:cNvSpPr>
            <a:spLocks noGrp="1"/>
          </p:cNvSpPr>
          <p:nvPr>
            <p:ph type="title"/>
          </p:nvPr>
        </p:nvSpPr>
        <p:spPr>
          <a:xfrm>
            <a:off x="550528" y="2967222"/>
            <a:ext cx="2930664" cy="1025794"/>
          </a:xfrm>
          <a:prstGeom prst="rect">
            <a:avLst/>
          </a:prstGeom>
        </p:spPr>
        <p:txBody>
          <a:bodyPr vert="horz" wrap="square" lIns="0" tIns="0" rIns="0" bIns="0" rtlCol="0" anchor="ctr">
            <a:spAutoFit/>
          </a:bodyPr>
          <a:lstStyle>
            <a:lvl1pPr>
              <a:lnSpc>
                <a:spcPct val="100000"/>
              </a:lnSpc>
              <a:spcBef>
                <a:spcPts val="0"/>
              </a:spcBef>
              <a:spcAft>
                <a:spcPts val="667"/>
              </a:spcAft>
              <a:defRPr lang="en-US" sz="3333" kern="1200" spc="0" baseline="0" dirty="0">
                <a:solidFill>
                  <a:srgbClr val="1B1B1B"/>
                </a:solidFill>
                <a:latin typeface="+mj-lt"/>
                <a:ea typeface="+mn-ea"/>
                <a:cs typeface="Segoe UI" panose="020B0502040204020203" pitchFamily="34" charset="0"/>
              </a:defRPr>
            </a:lvl1pPr>
          </a:lstStyle>
          <a:p>
            <a:r>
              <a:rPr lang="en-US"/>
              <a:t>Click to edit Master title style</a:t>
            </a:r>
          </a:p>
        </p:txBody>
      </p:sp>
      <p:sp>
        <p:nvSpPr>
          <p:cNvPr id="42" name="Footer note">
            <a:extLst>
              <a:ext uri="{FF2B5EF4-FFF2-40B4-BE49-F238E27FC236}">
                <a16:creationId xmlns:a16="http://schemas.microsoft.com/office/drawing/2014/main" id="{8D18F80D-C348-4BF9-BDBE-FB51C0F6E26F}"/>
              </a:ext>
            </a:extLst>
          </p:cNvPr>
          <p:cNvSpPr>
            <a:spLocks noGrp="1"/>
          </p:cNvSpPr>
          <p:nvPr>
            <p:ph type="ftr" sz="quarter" idx="3"/>
          </p:nvPr>
        </p:nvSpPr>
        <p:spPr>
          <a:xfrm>
            <a:off x="556612" y="6492657"/>
            <a:ext cx="4309943" cy="148267"/>
          </a:xfrm>
          <a:prstGeom prst="rect">
            <a:avLst/>
          </a:prstGeom>
        </p:spPr>
        <p:txBody>
          <a:bodyPr lIns="0" tIns="0" rIns="0" bIns="0" anchor="b" anchorCtr="0"/>
          <a:lstStyle>
            <a:lvl1pPr>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10583" defTabSz="761970"/>
            <a:r>
              <a:rPr lang="en-US"/>
              <a:t>Notes</a:t>
            </a:r>
          </a:p>
        </p:txBody>
      </p:sp>
      <p:pic>
        <p:nvPicPr>
          <p:cNvPr id="2" name="Picture 1" descr="Logo&#10;&#10;Description automatically generated">
            <a:extLst>
              <a:ext uri="{FF2B5EF4-FFF2-40B4-BE49-F238E27FC236}">
                <a16:creationId xmlns:a16="http://schemas.microsoft.com/office/drawing/2014/main" id="{EF459803-4773-4D4E-BD8B-6E988C122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167" y="279136"/>
            <a:ext cx="2189883" cy="885000"/>
          </a:xfrm>
          <a:prstGeom prst="rect">
            <a:avLst/>
          </a:prstGeom>
        </p:spPr>
      </p:pic>
    </p:spTree>
    <p:extLst>
      <p:ext uri="{BB962C8B-B14F-4D97-AF65-F5344CB8AC3E}">
        <p14:creationId xmlns:p14="http://schemas.microsoft.com/office/powerpoint/2010/main" val="21827674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Presentation default section slide with large dark gray copy and secundary title on light background with natural shadow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ADAFBE-FE43-4A8C-9A39-D4C1A6F692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Secondary title">
            <a:extLst>
              <a:ext uri="{FF2B5EF4-FFF2-40B4-BE49-F238E27FC236}">
                <a16:creationId xmlns:a16="http://schemas.microsoft.com/office/drawing/2014/main" id="{6D04B204-8221-4A4C-A21D-4A94765A3362}"/>
              </a:ext>
            </a:extLst>
          </p:cNvPr>
          <p:cNvSpPr>
            <a:spLocks noGrp="1"/>
          </p:cNvSpPr>
          <p:nvPr>
            <p:ph type="body" sz="quarter" idx="10" hasCustomPrompt="1"/>
          </p:nvPr>
        </p:nvSpPr>
        <p:spPr>
          <a:xfrm>
            <a:off x="563880" y="3899365"/>
            <a:ext cx="2658746" cy="223406"/>
          </a:xfrm>
          <a:prstGeom prst="rect">
            <a:avLst/>
          </a:prstGeom>
        </p:spPr>
        <p:txBody>
          <a:bodyPr lIns="0" tIns="0" rIns="0" bIns="0" anchor="t"/>
          <a:lstStyle>
            <a:lvl1pPr marL="0">
              <a:lnSpc>
                <a:spcPct val="120000"/>
              </a:lnSpc>
              <a:spcBef>
                <a:spcPts val="0"/>
              </a:spcBef>
              <a:spcAft>
                <a:spcPts val="667"/>
              </a:spcAft>
              <a:defRPr lang="en-US" sz="1667" b="0" kern="1200" cap="none" spc="0" baseline="0" dirty="0">
                <a:ln w="3175">
                  <a:noFill/>
                </a:ln>
                <a:solidFill>
                  <a:srgbClr val="1B1B1B"/>
                </a:solidFill>
                <a:effectLst/>
                <a:latin typeface="+mj-lt"/>
                <a:ea typeface="+mn-ea"/>
                <a:cs typeface="Segoe UI" pitchFamily="34"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4" name="Title">
            <a:extLst>
              <a:ext uri="{FF2B5EF4-FFF2-40B4-BE49-F238E27FC236}">
                <a16:creationId xmlns:a16="http://schemas.microsoft.com/office/drawing/2014/main" id="{6D339EA1-D45E-4030-B680-24ABD51F295C}"/>
              </a:ext>
            </a:extLst>
          </p:cNvPr>
          <p:cNvSpPr>
            <a:spLocks noGrp="1"/>
          </p:cNvSpPr>
          <p:nvPr>
            <p:ph type="title"/>
          </p:nvPr>
        </p:nvSpPr>
        <p:spPr>
          <a:xfrm>
            <a:off x="556691" y="4657439"/>
            <a:ext cx="5539309" cy="1744068"/>
          </a:xfrm>
          <a:prstGeom prst="rect">
            <a:avLst/>
          </a:prstGeom>
        </p:spPr>
        <p:txBody>
          <a:bodyPr vert="horz" wrap="square" lIns="0" tIns="0" rIns="0" bIns="0" rtlCol="0" anchor="b">
            <a:spAutoFit/>
          </a:bodyPr>
          <a:lstStyle>
            <a:lvl1pPr>
              <a:lnSpc>
                <a:spcPct val="100000"/>
              </a:lnSpc>
              <a:spcBef>
                <a:spcPts val="0"/>
              </a:spcBef>
              <a:spcAft>
                <a:spcPts val="667"/>
              </a:spcAft>
              <a:defRPr lang="en-US" sz="5666" kern="1200" spc="-83" baseline="0" dirty="0">
                <a:solidFill>
                  <a:srgbClr val="1B1B1B"/>
                </a:solidFill>
                <a:latin typeface="+mj-lt"/>
                <a:ea typeface="+mn-ea"/>
                <a:cs typeface="Segoe UI" panose="020B0502040204020203" pitchFamily="34" charset="0"/>
              </a:defRPr>
            </a:lvl1p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DF50225B-EDC7-4B8D-AE5B-74910FEF1F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5167" y="279136"/>
            <a:ext cx="1700717" cy="885000"/>
          </a:xfrm>
          <a:prstGeom prst="rect">
            <a:avLst/>
          </a:prstGeom>
        </p:spPr>
      </p:pic>
      <p:pic>
        <p:nvPicPr>
          <p:cNvPr id="3" name="MS logo gray - EMF" descr="Microsoft logo, gray text version">
            <a:extLst>
              <a:ext uri="{FF2B5EF4-FFF2-40B4-BE49-F238E27FC236}">
                <a16:creationId xmlns:a16="http://schemas.microsoft.com/office/drawing/2014/main" id="{A42BABDC-240F-CE29-9222-7338A811FEAB}"/>
              </a:ext>
            </a:extLst>
          </p:cNvPr>
          <p:cNvPicPr>
            <a:picLocks noChangeAspect="1"/>
          </p:cNvPicPr>
          <p:nvPr userDrawn="1"/>
        </p:nvPicPr>
        <p:blipFill>
          <a:blip r:embed="rId4"/>
          <a:stretch>
            <a:fillRect/>
          </a:stretch>
        </p:blipFill>
        <p:spPr bwMode="black">
          <a:xfrm>
            <a:off x="10420643" y="6281026"/>
            <a:ext cx="1366440" cy="292608"/>
          </a:xfrm>
          <a:prstGeom prst="rect">
            <a:avLst/>
          </a:prstGeom>
        </p:spPr>
      </p:pic>
    </p:spTree>
    <p:extLst>
      <p:ext uri="{BB962C8B-B14F-4D97-AF65-F5344CB8AC3E}">
        <p14:creationId xmlns:p14="http://schemas.microsoft.com/office/powerpoint/2010/main" val="22328474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605504"/>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1773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266375"/>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96776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pic>
        <p:nvPicPr>
          <p:cNvPr id="4" name="MS logo gray - EMF" descr="Microsoft logo, gray text version">
            <a:extLst>
              <a:ext uri="{FF2B5EF4-FFF2-40B4-BE49-F238E27FC236}">
                <a16:creationId xmlns:a16="http://schemas.microsoft.com/office/drawing/2014/main" id="{A00AC681-E8E1-692A-A396-C79AB734C8A5}"/>
              </a:ext>
            </a:extLst>
          </p:cNvPr>
          <p:cNvPicPr>
            <a:picLocks noChangeAspect="1"/>
          </p:cNvPicPr>
          <p:nvPr userDrawn="1"/>
        </p:nvPicPr>
        <p:blipFill>
          <a:blip r:embed="rId2"/>
          <a:stretch>
            <a:fillRect/>
          </a:stretch>
        </p:blipFill>
        <p:spPr bwMode="black">
          <a:xfrm>
            <a:off x="10420643" y="6281026"/>
            <a:ext cx="1366440" cy="292608"/>
          </a:xfrm>
          <a:prstGeom prst="rect">
            <a:avLst/>
          </a:prstGeom>
        </p:spPr>
      </p:pic>
    </p:spTree>
    <p:extLst>
      <p:ext uri="{BB962C8B-B14F-4D97-AF65-F5344CB8AC3E}">
        <p14:creationId xmlns:p14="http://schemas.microsoft.com/office/powerpoint/2010/main" val="3817105830"/>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pic>
        <p:nvPicPr>
          <p:cNvPr id="4" name="MS logo gray - EMF" descr="Microsoft logo, gray text version">
            <a:extLst>
              <a:ext uri="{FF2B5EF4-FFF2-40B4-BE49-F238E27FC236}">
                <a16:creationId xmlns:a16="http://schemas.microsoft.com/office/drawing/2014/main" id="{75E5AC74-69E9-E9FF-0387-44F85BF66287}"/>
              </a:ext>
            </a:extLst>
          </p:cNvPr>
          <p:cNvPicPr>
            <a:picLocks noChangeAspect="1"/>
          </p:cNvPicPr>
          <p:nvPr userDrawn="1"/>
        </p:nvPicPr>
        <p:blipFill>
          <a:blip r:embed="rId2"/>
          <a:stretch>
            <a:fillRect/>
          </a:stretch>
        </p:blipFill>
        <p:spPr bwMode="black">
          <a:xfrm>
            <a:off x="10420643" y="6281026"/>
            <a:ext cx="1366440" cy="292608"/>
          </a:xfrm>
          <a:prstGeom prst="rect">
            <a:avLst/>
          </a:prstGeom>
        </p:spPr>
      </p:pic>
    </p:spTree>
    <p:extLst>
      <p:ext uri="{BB962C8B-B14F-4D97-AF65-F5344CB8AC3E}">
        <p14:creationId xmlns:p14="http://schemas.microsoft.com/office/powerpoint/2010/main" val="352659084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2379568768"/>
      </p:ext>
    </p:extLst>
  </p:cSld>
  <p:clrMapOvr>
    <a:masterClrMapping/>
  </p:clrMapOvr>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225729390"/>
      </p:ext>
    </p:extLst>
  </p:cSld>
  <p:clrMapOvr>
    <a:masterClrMapping/>
  </p:clrMapOvr>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4DD14-D76C-4398-9C7C-84D321858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B5E31C-3302-45A2-9F30-6CA896080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12B15-7878-44D7-8869-4C506187C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36A20-97EE-4433-B4F3-6303D7353F71}" type="datetimeFigureOut">
              <a:rPr lang="en-US" smtClean="0"/>
              <a:t>6/17/2022</a:t>
            </a:fld>
            <a:endParaRPr lang="en-US"/>
          </a:p>
        </p:txBody>
      </p:sp>
      <p:sp>
        <p:nvSpPr>
          <p:cNvPr id="5" name="Footer Placeholder 4">
            <a:extLst>
              <a:ext uri="{FF2B5EF4-FFF2-40B4-BE49-F238E27FC236}">
                <a16:creationId xmlns:a16="http://schemas.microsoft.com/office/drawing/2014/main" id="{6FF660BB-7347-4531-9BBD-778B300E3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46881-E69B-41CE-95CD-D39ECB88B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9660D-84D6-4CEE-83C9-6F41E2758AD9}" type="slidenum">
              <a:rPr lang="en-US" smtClean="0"/>
              <a:t>‹#›</a:t>
            </a:fld>
            <a:endParaRPr lang="en-US"/>
          </a:p>
        </p:txBody>
      </p:sp>
    </p:spTree>
    <p:extLst>
      <p:ext uri="{BB962C8B-B14F-4D97-AF65-F5344CB8AC3E}">
        <p14:creationId xmlns:p14="http://schemas.microsoft.com/office/powerpoint/2010/main" val="164866411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51" r:id="rId28"/>
    <p:sldLayoutId id="2147483653" r:id="rId29"/>
    <p:sldLayoutId id="2147483689" r:id="rId30"/>
    <p:sldLayoutId id="2147483690" r:id="rId31"/>
    <p:sldLayoutId id="2147483691" r:id="rId32"/>
    <p:sldLayoutId id="2147483692"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BBF5873_B6CAB6E2.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18/10/relationships/comments" Target="../comments/modernComment_76E_17BFF127.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18/10/relationships/comments" Target="../comments/modernComment_7BBF5879_4CC3FD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18/10/relationships/comments" Target="../comments/modernComment_7BBF587B_F3C671CD.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18/10/relationships/comments" Target="../comments/modernComment_7BBF587D_78847D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18/10/relationships/comments" Target="../comments/modernComment_7BBF5881_74ECF5AB.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BBF5882_CCB866C0.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18/10/relationships/comments" Target="../comments/modernComment_7BBF5883_FCCA464F.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18/10/relationships/comments" Target="../comments/modernComment_7BBF5884_7E79A20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7BBF5886_802FFBB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18/10/relationships/comments" Target="../comments/modernComment_7BBF5887_116CFBE5.xml"/><Relationship Id="rId4" Type="http://schemas.openxmlformats.org/officeDocument/2006/relationships/hyperlink" Target="mailto:andreaa@microsoft.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3.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microsoft.com/office/2018/10/relationships/comments" Target="../comments/modernComment_752_819BFF90.xml"/><Relationship Id="rId3" Type="http://schemas.openxmlformats.org/officeDocument/2006/relationships/hyperlink" Target="https://twitter.com/aall86" TargetMode="External"/><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hyperlink" Target="mailto:andreaa@microsoft.com" TargetMode="External"/><Relationship Id="rId5" Type="http://schemas.openxmlformats.org/officeDocument/2006/relationships/hyperlink" Target="https://twitter.com/pranvk" TargetMode="External"/><Relationship Id="rId4" Type="http://schemas.openxmlformats.org/officeDocument/2006/relationships/hyperlink" Target="https://twitter.com/JosephBiale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techcommunity.microsoft.com/t5/windows-kernel-internals-blog/mitigating-spectre-variant-2-with-retpoline-on-windows/ba-p/29561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hyperlink" Target="https://www.youtube.com/watch?v=ZfxXjDQRps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FF588C-707E-4BFC-BB6B-16B19B8AF5C4}"/>
              </a:ext>
            </a:extLst>
          </p:cNvPr>
          <p:cNvSpPr>
            <a:spLocks noGrp="1"/>
          </p:cNvSpPr>
          <p:nvPr>
            <p:ph type="title"/>
          </p:nvPr>
        </p:nvSpPr>
        <p:spPr>
          <a:xfrm>
            <a:off x="470741" y="2796708"/>
            <a:ext cx="3687985" cy="553998"/>
          </a:xfrm>
          <a:prstGeom prst="rect">
            <a:avLst/>
          </a:prstGeom>
        </p:spPr>
        <p:txBody>
          <a:bodyPr/>
          <a:lstStyle/>
          <a:p>
            <a:r>
              <a:rPr lang="en-US" sz="3600" b="1"/>
              <a:t>Function Overrides</a:t>
            </a:r>
          </a:p>
        </p:txBody>
      </p:sp>
      <p:sp>
        <p:nvSpPr>
          <p:cNvPr id="4" name="TextBox 3">
            <a:extLst>
              <a:ext uri="{FF2B5EF4-FFF2-40B4-BE49-F238E27FC236}">
                <a16:creationId xmlns:a16="http://schemas.microsoft.com/office/drawing/2014/main" id="{3D8AF6B9-4593-E18A-4696-3F4379EFC656}"/>
              </a:ext>
            </a:extLst>
          </p:cNvPr>
          <p:cNvSpPr txBox="1"/>
          <p:nvPr/>
        </p:nvSpPr>
        <p:spPr>
          <a:xfrm>
            <a:off x="408485" y="3350706"/>
            <a:ext cx="3528414" cy="1200329"/>
          </a:xfrm>
          <a:prstGeom prst="rect">
            <a:avLst/>
          </a:prstGeom>
          <a:noFill/>
        </p:spPr>
        <p:txBody>
          <a:bodyPr wrap="square" rtlCol="0">
            <a:spAutoFit/>
          </a:bodyPr>
          <a:lstStyle/>
          <a:p>
            <a:r>
              <a:rPr lang="en-US"/>
              <a:t>from a Security mitigation to a powerful Performance Feature in Windows 11 SV2</a:t>
            </a:r>
          </a:p>
          <a:p>
            <a:endParaRPr lang="en-US"/>
          </a:p>
        </p:txBody>
      </p:sp>
      <p:sp>
        <p:nvSpPr>
          <p:cNvPr id="5" name="TextBox 4">
            <a:extLst>
              <a:ext uri="{FF2B5EF4-FFF2-40B4-BE49-F238E27FC236}">
                <a16:creationId xmlns:a16="http://schemas.microsoft.com/office/drawing/2014/main" id="{9131676B-D794-EB4F-5E1D-9E657AC56DDC}"/>
              </a:ext>
            </a:extLst>
          </p:cNvPr>
          <p:cNvSpPr txBox="1"/>
          <p:nvPr/>
        </p:nvSpPr>
        <p:spPr>
          <a:xfrm>
            <a:off x="408485" y="5429559"/>
            <a:ext cx="2907785" cy="707886"/>
          </a:xfrm>
          <a:prstGeom prst="rect">
            <a:avLst/>
          </a:prstGeom>
          <a:noFill/>
        </p:spPr>
        <p:txBody>
          <a:bodyPr wrap="square" rtlCol="0">
            <a:spAutoFit/>
          </a:bodyPr>
          <a:lstStyle/>
          <a:p>
            <a:r>
              <a:rPr lang="en-US" sz="2000"/>
              <a:t>Andrea Allievi (@aall86)</a:t>
            </a:r>
          </a:p>
          <a:p>
            <a:r>
              <a:rPr lang="en-US" sz="2000">
                <a:solidFill>
                  <a:schemeClr val="accent1">
                    <a:lumMod val="75000"/>
                  </a:schemeClr>
                </a:solidFill>
              </a:rPr>
              <a:t>04</a:t>
            </a:r>
            <a:r>
              <a:rPr lang="en-US" sz="2000" baseline="30000">
                <a:solidFill>
                  <a:schemeClr val="accent1">
                    <a:lumMod val="75000"/>
                  </a:schemeClr>
                </a:solidFill>
              </a:rPr>
              <a:t>th</a:t>
            </a:r>
            <a:r>
              <a:rPr lang="en-US" sz="2000">
                <a:solidFill>
                  <a:schemeClr val="accent1">
                    <a:lumMod val="75000"/>
                  </a:schemeClr>
                </a:solidFill>
              </a:rPr>
              <a:t> June 2022 - </a:t>
            </a:r>
            <a:r>
              <a:rPr lang="en-US" sz="2000" b="1">
                <a:solidFill>
                  <a:schemeClr val="accent1">
                    <a:lumMod val="75000"/>
                  </a:schemeClr>
                </a:solidFill>
              </a:rPr>
              <a:t>Recon</a:t>
            </a:r>
          </a:p>
        </p:txBody>
      </p:sp>
    </p:spTree>
    <p:extLst>
      <p:ext uri="{BB962C8B-B14F-4D97-AF65-F5344CB8AC3E}">
        <p14:creationId xmlns:p14="http://schemas.microsoft.com/office/powerpoint/2010/main" val="4212426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9253175" cy="553998"/>
          </a:xfrm>
        </p:spPr>
        <p:txBody>
          <a:bodyPr>
            <a:normAutofit fontScale="90000"/>
          </a:bodyPr>
          <a:lstStyle/>
          <a:p>
            <a:r>
              <a:rPr lang="en-US"/>
              <a:t>Limitations and Issues</a:t>
            </a:r>
          </a:p>
        </p:txBody>
      </p:sp>
      <p:sp>
        <p:nvSpPr>
          <p:cNvPr id="2" name="TextBox 1">
            <a:extLst>
              <a:ext uri="{FF2B5EF4-FFF2-40B4-BE49-F238E27FC236}">
                <a16:creationId xmlns:a16="http://schemas.microsoft.com/office/drawing/2014/main" id="{7A6B9762-595D-6F37-4512-C35673BBDF2F}"/>
              </a:ext>
            </a:extLst>
          </p:cNvPr>
          <p:cNvSpPr txBox="1"/>
          <p:nvPr/>
        </p:nvSpPr>
        <p:spPr>
          <a:xfrm>
            <a:off x="461739" y="1159346"/>
            <a:ext cx="10053861" cy="51398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a:t>In modern CPUs, indirect calls are </a:t>
            </a:r>
            <a:r>
              <a:rPr lang="en-US" sz="2200" b="1"/>
              <a:t>expensive </a:t>
            </a:r>
            <a:r>
              <a:rPr lang="en-US" sz="2200"/>
              <a:t>by definition. Better to </a:t>
            </a:r>
            <a:r>
              <a:rPr lang="en-US" sz="2200" b="1"/>
              <a:t>avoid</a:t>
            </a:r>
            <a:r>
              <a:rPr lang="en-US" sz="2200"/>
              <a:t> them.</a:t>
            </a:r>
          </a:p>
          <a:p>
            <a:pPr marL="285750" indent="-285750">
              <a:spcAft>
                <a:spcPts val="600"/>
              </a:spcAft>
              <a:buFont typeface="Arial" panose="020B0604020202020204" pitchFamily="34" charset="0"/>
              <a:buChar char="•"/>
            </a:pPr>
            <a:r>
              <a:rPr lang="en-US" sz="2200"/>
              <a:t>CFG and XFG are a cool security features but offer </a:t>
            </a:r>
            <a:r>
              <a:rPr lang="en-US" sz="2200" b="1"/>
              <a:t>NO</a:t>
            </a:r>
            <a:r>
              <a:rPr lang="en-US" sz="2200"/>
              <a:t> more room in their format</a:t>
            </a:r>
          </a:p>
          <a:p>
            <a:pPr marL="285750" indent="-285750">
              <a:spcAft>
                <a:spcPts val="300"/>
              </a:spcAft>
              <a:buFont typeface="Arial" panose="020B0604020202020204" pitchFamily="34" charset="0"/>
              <a:buChar char="•"/>
            </a:pPr>
            <a:r>
              <a:rPr lang="en-US" sz="2200"/>
              <a:t>Retpoline, Import Optimization are </a:t>
            </a:r>
            <a:r>
              <a:rPr lang="en-US" sz="2200" b="1"/>
              <a:t>*not*</a:t>
            </a:r>
            <a:r>
              <a:rPr lang="en-US" sz="2200"/>
              <a:t> generic </a:t>
            </a:r>
          </a:p>
          <a:p>
            <a:pPr marL="800100" lvl="1" indent="-342900">
              <a:spcAft>
                <a:spcPts val="300"/>
              </a:spcAft>
              <a:buFont typeface="Wingdings" panose="05000000000000000000" pitchFamily="2" charset="2"/>
              <a:buChar char="§"/>
            </a:pPr>
            <a:r>
              <a:rPr lang="en-US" sz="2200"/>
              <a:t>Applies to </a:t>
            </a:r>
            <a:r>
              <a:rPr lang="en-US" sz="2200" b="1"/>
              <a:t>Kernel</a:t>
            </a:r>
            <a:r>
              <a:rPr lang="en-US" sz="2200"/>
              <a:t> modules only. </a:t>
            </a:r>
          </a:p>
          <a:p>
            <a:pPr marL="800100" lvl="1" indent="-342900">
              <a:spcAft>
                <a:spcPts val="600"/>
              </a:spcAft>
              <a:buFont typeface="Wingdings" panose="05000000000000000000" pitchFamily="2" charset="2"/>
              <a:buChar char="§"/>
            </a:pPr>
            <a:r>
              <a:rPr lang="en-US" sz="2200"/>
              <a:t>No room for expansion (linker does strict validation).</a:t>
            </a:r>
          </a:p>
          <a:p>
            <a:pPr marL="285750" indent="-285750">
              <a:spcAft>
                <a:spcPts val="300"/>
              </a:spcAft>
              <a:buFont typeface="Arial" panose="020B0604020202020204" pitchFamily="34" charset="0"/>
              <a:buChar char="•"/>
            </a:pPr>
            <a:r>
              <a:rPr lang="en-US" sz="2200"/>
              <a:t>Performance issues: </a:t>
            </a:r>
          </a:p>
          <a:p>
            <a:pPr marL="800100" lvl="1" indent="-342900">
              <a:spcAft>
                <a:spcPts val="300"/>
              </a:spcAft>
              <a:buFont typeface="Wingdings" panose="05000000000000000000" pitchFamily="2" charset="2"/>
              <a:buChar char="§"/>
            </a:pPr>
            <a:r>
              <a:rPr lang="en-US" sz="2200"/>
              <a:t>With VBS, doing a </a:t>
            </a:r>
            <a:r>
              <a:rPr lang="en-US" sz="2200" b="1"/>
              <a:t>TLB flush </a:t>
            </a:r>
            <a:r>
              <a:rPr lang="en-US" sz="2200"/>
              <a:t>every time a module is loaded is expensive (longer process startup time).</a:t>
            </a:r>
          </a:p>
          <a:p>
            <a:pPr marL="800100" lvl="1" indent="-342900">
              <a:spcAft>
                <a:spcPts val="600"/>
              </a:spcAft>
              <a:buFont typeface="Wingdings" panose="05000000000000000000" pitchFamily="2" charset="2"/>
              <a:buChar char="§"/>
            </a:pPr>
            <a:r>
              <a:rPr lang="en-US" sz="2200"/>
              <a:t>ARM64EC adds another bitmap to the Kernel.</a:t>
            </a:r>
          </a:p>
          <a:p>
            <a:pPr marL="285750" indent="-285750">
              <a:spcAft>
                <a:spcPts val="600"/>
              </a:spcAft>
              <a:buFont typeface="Arial" panose="020B0604020202020204" pitchFamily="34" charset="0"/>
              <a:buChar char="•"/>
            </a:pPr>
            <a:r>
              <a:rPr lang="en-US" sz="2200"/>
              <a:t>Based on the hardware characteristics / policies, the features can be dynamically enabled or disabled.</a:t>
            </a:r>
          </a:p>
          <a:p>
            <a:pPr>
              <a:spcAft>
                <a:spcPts val="600"/>
              </a:spcAft>
            </a:pPr>
            <a:endParaRPr lang="en-US" sz="1400"/>
          </a:p>
          <a:p>
            <a:pPr marL="285750" indent="-285750">
              <a:spcAft>
                <a:spcPts val="600"/>
              </a:spcAft>
              <a:buFont typeface="Arial" panose="020B0604020202020204" pitchFamily="34" charset="0"/>
              <a:buChar char="•"/>
            </a:pPr>
            <a:r>
              <a:rPr lang="en-US" sz="2200"/>
              <a:t>What about if we need another Security mitigation in the OS Kernel???</a:t>
            </a:r>
            <a:endParaRPr lang="en-US"/>
          </a:p>
        </p:txBody>
      </p:sp>
      <p:pic>
        <p:nvPicPr>
          <p:cNvPr id="6" name="Picture 5" descr="A picture containing indoor&#10;&#10;Description automatically generated">
            <a:extLst>
              <a:ext uri="{FF2B5EF4-FFF2-40B4-BE49-F238E27FC236}">
                <a16:creationId xmlns:a16="http://schemas.microsoft.com/office/drawing/2014/main" id="{82AB20AE-9424-D48E-CA84-D9612F400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228" y="407950"/>
            <a:ext cx="1572448" cy="1295697"/>
          </a:xfrm>
          <a:prstGeom prst="rect">
            <a:avLst/>
          </a:prstGeom>
        </p:spPr>
      </p:pic>
    </p:spTree>
    <p:extLst>
      <p:ext uri="{BB962C8B-B14F-4D97-AF65-F5344CB8AC3E}">
        <p14:creationId xmlns:p14="http://schemas.microsoft.com/office/powerpoint/2010/main" val="2477798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9F485-C98E-417B-AC1A-95982978A838}"/>
              </a:ext>
            </a:extLst>
          </p:cNvPr>
          <p:cNvSpPr>
            <a:spLocks noGrp="1"/>
          </p:cNvSpPr>
          <p:nvPr>
            <p:ph type="body" sz="quarter" idx="10"/>
          </p:nvPr>
        </p:nvSpPr>
        <p:spPr>
          <a:xfrm>
            <a:off x="563880" y="3899365"/>
            <a:ext cx="7642860" cy="398316"/>
          </a:xfrm>
        </p:spPr>
        <p:txBody>
          <a:bodyPr>
            <a:normAutofit/>
          </a:bodyPr>
          <a:lstStyle/>
          <a:p>
            <a:pPr indent="0">
              <a:buNone/>
            </a:pPr>
            <a:r>
              <a:rPr lang="en-US" sz="1800"/>
              <a:t>A </a:t>
            </a:r>
            <a:r>
              <a:rPr lang="en-US" sz="1800" b="1"/>
              <a:t>joint</a:t>
            </a:r>
            <a:r>
              <a:rPr lang="en-US" sz="1800"/>
              <a:t> effort between different teams in Microsoft:</a:t>
            </a:r>
          </a:p>
        </p:txBody>
      </p:sp>
      <p:sp>
        <p:nvSpPr>
          <p:cNvPr id="3" name="Title 2">
            <a:extLst>
              <a:ext uri="{FF2B5EF4-FFF2-40B4-BE49-F238E27FC236}">
                <a16:creationId xmlns:a16="http://schemas.microsoft.com/office/drawing/2014/main" id="{0CA79061-FCE1-46FF-9536-9FBAC47A38A5}"/>
              </a:ext>
            </a:extLst>
          </p:cNvPr>
          <p:cNvSpPr>
            <a:spLocks noGrp="1"/>
          </p:cNvSpPr>
          <p:nvPr>
            <p:ph type="title"/>
          </p:nvPr>
        </p:nvSpPr>
        <p:spPr>
          <a:xfrm>
            <a:off x="563880" y="2885013"/>
            <a:ext cx="7995638" cy="871905"/>
          </a:xfrm>
        </p:spPr>
        <p:txBody>
          <a:bodyPr/>
          <a:lstStyle/>
          <a:p>
            <a:r>
              <a:rPr lang="en-US"/>
              <a:t>Part 2 – </a:t>
            </a:r>
            <a:r>
              <a:rPr lang="en-US" b="1"/>
              <a:t>Function Overrides</a:t>
            </a:r>
          </a:p>
        </p:txBody>
      </p:sp>
      <p:grpSp>
        <p:nvGrpSpPr>
          <p:cNvPr id="8" name="Group 7">
            <a:extLst>
              <a:ext uri="{FF2B5EF4-FFF2-40B4-BE49-F238E27FC236}">
                <a16:creationId xmlns:a16="http://schemas.microsoft.com/office/drawing/2014/main" id="{CD0F8D60-ABAB-DFDC-945A-F7EBAB4DB22B}"/>
              </a:ext>
            </a:extLst>
          </p:cNvPr>
          <p:cNvGrpSpPr/>
          <p:nvPr/>
        </p:nvGrpSpPr>
        <p:grpSpPr>
          <a:xfrm>
            <a:off x="632460" y="4297681"/>
            <a:ext cx="9052560" cy="723275"/>
            <a:chOff x="769620" y="4644847"/>
            <a:chExt cx="9052560" cy="723275"/>
          </a:xfrm>
        </p:grpSpPr>
        <p:sp>
          <p:nvSpPr>
            <p:cNvPr id="5" name="TextBox 4">
              <a:extLst>
                <a:ext uri="{FF2B5EF4-FFF2-40B4-BE49-F238E27FC236}">
                  <a16:creationId xmlns:a16="http://schemas.microsoft.com/office/drawing/2014/main" id="{BFF9DEEF-CBC1-4EAC-000C-4456EF02283C}"/>
                </a:ext>
              </a:extLst>
            </p:cNvPr>
            <p:cNvSpPr txBox="1"/>
            <p:nvPr/>
          </p:nvSpPr>
          <p:spPr>
            <a:xfrm>
              <a:off x="5295900" y="4644847"/>
              <a:ext cx="4526280"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n w="3175">
                    <a:noFill/>
                  </a:ln>
                  <a:solidFill>
                    <a:srgbClr val="1B1B1B"/>
                  </a:solidFill>
                  <a:latin typeface="+mj-lt"/>
                  <a:cs typeface="Segoe UI" pitchFamily="34" charset="0"/>
                </a:rPr>
                <a:t>Visual C++ (</a:t>
              </a:r>
              <a:r>
                <a:rPr lang="en-US" b="1">
                  <a:ln w="3175">
                    <a:noFill/>
                  </a:ln>
                  <a:solidFill>
                    <a:srgbClr val="1B1B1B"/>
                  </a:solidFill>
                  <a:latin typeface="+mj-lt"/>
                  <a:cs typeface="Segoe UI" pitchFamily="34" charset="0"/>
                </a:rPr>
                <a:t>Pranav Kant</a:t>
              </a:r>
              <a:r>
                <a:rPr lang="en-US">
                  <a:ln w="3175">
                    <a:noFill/>
                  </a:ln>
                  <a:solidFill>
                    <a:srgbClr val="1B1B1B"/>
                  </a:solidFill>
                  <a:latin typeface="+mj-lt"/>
                  <a:cs typeface="Segoe UI" pitchFamily="34" charset="0"/>
                </a:rPr>
                <a:t>)</a:t>
              </a:r>
            </a:p>
            <a:p>
              <a:pPr marL="285750" indent="-285750">
                <a:spcAft>
                  <a:spcPts val="600"/>
                </a:spcAft>
                <a:buFont typeface="Arial" panose="020B0604020202020204" pitchFamily="34" charset="0"/>
                <a:buChar char="•"/>
              </a:pPr>
              <a:r>
                <a:rPr lang="en-US">
                  <a:ln w="3175">
                    <a:noFill/>
                  </a:ln>
                  <a:solidFill>
                    <a:srgbClr val="1B1B1B"/>
                  </a:solidFill>
                  <a:latin typeface="+mj-lt"/>
                  <a:cs typeface="Segoe UI" pitchFamily="34" charset="0"/>
                </a:rPr>
                <a:t>Others...</a:t>
              </a:r>
            </a:p>
          </p:txBody>
        </p:sp>
        <p:sp>
          <p:nvSpPr>
            <p:cNvPr id="7" name="TextBox 6">
              <a:extLst>
                <a:ext uri="{FF2B5EF4-FFF2-40B4-BE49-F238E27FC236}">
                  <a16:creationId xmlns:a16="http://schemas.microsoft.com/office/drawing/2014/main" id="{036A7CAC-A9D5-08B0-30F2-4FEA8A5FD136}"/>
                </a:ext>
              </a:extLst>
            </p:cNvPr>
            <p:cNvSpPr txBox="1"/>
            <p:nvPr/>
          </p:nvSpPr>
          <p:spPr>
            <a:xfrm>
              <a:off x="769620" y="4644847"/>
              <a:ext cx="4526280"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ln w="3175">
                    <a:noFill/>
                  </a:ln>
                  <a:solidFill>
                    <a:srgbClr val="1B1B1B"/>
                  </a:solidFill>
                  <a:latin typeface="+mj-lt"/>
                  <a:cs typeface="Segoe UI" pitchFamily="34" charset="0"/>
                </a:rPr>
                <a:t>MORSE (</a:t>
              </a:r>
              <a:r>
                <a:rPr lang="en-US" b="1" dirty="0">
                  <a:ln w="3175">
                    <a:noFill/>
                  </a:ln>
                  <a:solidFill>
                    <a:srgbClr val="1B1B1B"/>
                  </a:solidFill>
                  <a:latin typeface="+mj-lt"/>
                  <a:cs typeface="Segoe UI" pitchFamily="34" charset="0"/>
                </a:rPr>
                <a:t>Joe Bialek</a:t>
              </a:r>
              <a:r>
                <a:rPr lang="en-US" dirty="0">
                  <a:ln w="3175">
                    <a:noFill/>
                  </a:ln>
                  <a:solidFill>
                    <a:srgbClr val="1B1B1B"/>
                  </a:solidFill>
                  <a:latin typeface="+mj-lt"/>
                  <a:cs typeface="Segoe UI" pitchFamily="34" charset="0"/>
                </a:rPr>
                <a:t>)</a:t>
              </a:r>
            </a:p>
            <a:p>
              <a:pPr marL="285750" indent="-285750">
                <a:spcAft>
                  <a:spcPts val="600"/>
                </a:spcAft>
                <a:buFont typeface="Arial" panose="020B0604020202020204" pitchFamily="34" charset="0"/>
                <a:buChar char="•"/>
              </a:pPr>
              <a:r>
                <a:rPr lang="en-US" dirty="0">
                  <a:ln w="3175">
                    <a:noFill/>
                  </a:ln>
                  <a:solidFill>
                    <a:srgbClr val="1B1B1B"/>
                  </a:solidFill>
                  <a:latin typeface="+mj-lt"/>
                  <a:cs typeface="Segoe UI" pitchFamily="34" charset="0"/>
                </a:rPr>
                <a:t>Security Core Team (</a:t>
              </a:r>
              <a:r>
                <a:rPr lang="en-US" b="1" dirty="0">
                  <a:ln w="3175">
                    <a:noFill/>
                  </a:ln>
                  <a:solidFill>
                    <a:srgbClr val="1B1B1B"/>
                  </a:solidFill>
                  <a:latin typeface="+mj-lt"/>
                  <a:cs typeface="Segoe UI" pitchFamily="34" charset="0"/>
                </a:rPr>
                <a:t>Andrea Allievi</a:t>
              </a:r>
              <a:r>
                <a:rPr lang="en-US" dirty="0">
                  <a:ln w="3175">
                    <a:noFill/>
                  </a:ln>
                  <a:solidFill>
                    <a:srgbClr val="1B1B1B"/>
                  </a:solidFill>
                  <a:latin typeface="+mj-lt"/>
                  <a:cs typeface="Segoe UI" pitchFamily="34" charset="0"/>
                </a:rPr>
                <a:t>)</a:t>
              </a:r>
            </a:p>
          </p:txBody>
        </p:sp>
      </p:grpSp>
    </p:spTree>
    <p:extLst>
      <p:ext uri="{BB962C8B-B14F-4D97-AF65-F5344CB8AC3E}">
        <p14:creationId xmlns:p14="http://schemas.microsoft.com/office/powerpoint/2010/main" val="3066738402"/>
      </p:ext>
    </p:extLst>
  </p:cSld>
  <p:clrMapOvr>
    <a:masterClrMapping/>
  </p:clrMapOvr>
  <p:transition spd="slow">
    <p:wipe/>
  </p:transition>
  <p:extLst>
    <p:ext uri="{6950BFC3-D8DA-4A85-94F7-54DA5524770B}">
      <p188:commentRel xmlns=""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7DA9BCD7-CD6F-42C5-AA99-2167B381A1FC}"/>
              </a:ext>
            </a:extLst>
          </p:cNvPr>
          <p:cNvPicPr>
            <a:picLocks noChangeAspect="1"/>
          </p:cNvPicPr>
          <p:nvPr/>
        </p:nvPicPr>
        <p:blipFill rotWithShape="1">
          <a:blip r:embed="rId3">
            <a:extLst>
              <a:ext uri="{28A0092B-C50C-407E-A947-70E740481C1C}">
                <a14:useLocalDpi xmlns:a14="http://schemas.microsoft.com/office/drawing/2010/main" val="0"/>
              </a:ext>
            </a:extLst>
          </a:blip>
          <a:srcRect l="23757" r="13764" b="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Title 16"/>
          <p:cNvSpPr>
            <a:spLocks noGrp="1"/>
          </p:cNvSpPr>
          <p:nvPr>
            <p:ph type="title"/>
          </p:nvPr>
        </p:nvSpPr>
        <p:spPr>
          <a:xfrm>
            <a:off x="5827048" y="407987"/>
            <a:ext cx="5721484" cy="1325563"/>
          </a:xfrm>
        </p:spPr>
        <p:txBody>
          <a:bodyPr vert="horz" lIns="91440" tIns="45720" rIns="91440" bIns="45720" rtlCol="0" anchor="ctr">
            <a:normAutofit/>
          </a:bodyPr>
          <a:lstStyle/>
          <a:p>
            <a:r>
              <a:rPr lang="en-US"/>
              <a:t>Disclaimer</a:t>
            </a:r>
          </a:p>
        </p:txBody>
      </p:sp>
      <p:sp>
        <p:nvSpPr>
          <p:cNvPr id="4" name="TextBox 3">
            <a:extLst>
              <a:ext uri="{FF2B5EF4-FFF2-40B4-BE49-F238E27FC236}">
                <a16:creationId xmlns:a16="http://schemas.microsoft.com/office/drawing/2014/main" id="{1F76FA03-7D48-4053-8B54-2AA1E05C2650}"/>
              </a:ext>
            </a:extLst>
          </p:cNvPr>
          <p:cNvSpPr txBox="1"/>
          <p:nvPr/>
        </p:nvSpPr>
        <p:spPr>
          <a:xfrm>
            <a:off x="5827048" y="1868487"/>
            <a:ext cx="5298152" cy="4351338"/>
          </a:xfrm>
          <a:prstGeom prst="rect">
            <a:avLst/>
          </a:prstGeom>
        </p:spPr>
        <p:txBody>
          <a:bodyPr vert="horz" lIns="91440" tIns="45720" rIns="91440" bIns="45720" rtlCol="0" anchor="t">
            <a:normAutofit/>
          </a:bodyPr>
          <a:lstStyle/>
          <a:p>
            <a:pPr marL="285750" indent="-285750">
              <a:lnSpc>
                <a:spcPct val="90000"/>
              </a:lnSpc>
              <a:spcAft>
                <a:spcPts val="1000"/>
              </a:spcAft>
              <a:buFont typeface="Arial" panose="020B0604020202020204" pitchFamily="34" charset="0"/>
              <a:buChar char="•"/>
            </a:pPr>
            <a:r>
              <a:rPr lang="en-US" sz="2400"/>
              <a:t>All the material presented from this slide can slightly change in future versions of Windows</a:t>
            </a:r>
            <a:endParaRPr lang="en-US" sz="2400">
              <a:cs typeface="Calibri"/>
            </a:endParaRPr>
          </a:p>
          <a:p>
            <a:pPr marL="285750" indent="-285750">
              <a:lnSpc>
                <a:spcPct val="90000"/>
              </a:lnSpc>
              <a:spcAft>
                <a:spcPts val="1000"/>
              </a:spcAft>
              <a:buFont typeface="Arial" panose="020B0604020202020204" pitchFamily="34" charset="0"/>
              <a:buChar char="•"/>
            </a:pPr>
            <a:r>
              <a:rPr lang="en-US" sz="2400"/>
              <a:t>Function Overrides is included in SV2 but currently disabled due to some incompatibility with AV drivers (of course </a:t>
            </a:r>
            <a:r>
              <a:rPr lang="en-US" sz="2400">
                <a:sym typeface="Wingdings" panose="05000000000000000000" pitchFamily="2" charset="2"/>
              </a:rPr>
              <a:t>). Will be enabled </a:t>
            </a:r>
            <a:r>
              <a:rPr lang="en-US" sz="2400" b="1">
                <a:sym typeface="Wingdings" panose="05000000000000000000" pitchFamily="2" charset="2"/>
              </a:rPr>
              <a:t>soon</a:t>
            </a:r>
            <a:r>
              <a:rPr lang="en-US" sz="2400">
                <a:sym typeface="Wingdings" panose="05000000000000000000" pitchFamily="2" charset="2"/>
              </a:rPr>
              <a:t>!</a:t>
            </a:r>
          </a:p>
          <a:p>
            <a:pPr marL="285750" indent="-285750">
              <a:lnSpc>
                <a:spcPct val="90000"/>
              </a:lnSpc>
              <a:spcAft>
                <a:spcPts val="1000"/>
              </a:spcAft>
              <a:buFont typeface="Arial" panose="020B0604020202020204" pitchFamily="34" charset="0"/>
              <a:buChar char="•"/>
            </a:pPr>
            <a:r>
              <a:rPr lang="en-US" sz="2400">
                <a:sym typeface="Wingdings" panose="05000000000000000000" pitchFamily="2" charset="2"/>
              </a:rPr>
              <a:t>The C++ Compiler team is building a more-user friendly interface for third parties</a:t>
            </a:r>
          </a:p>
          <a:p>
            <a:pPr marL="285750" indent="-285750">
              <a:lnSpc>
                <a:spcPct val="90000"/>
              </a:lnSpc>
              <a:spcAft>
                <a:spcPts val="1000"/>
              </a:spcAft>
              <a:buFont typeface="Arial" panose="020B0604020202020204" pitchFamily="34" charset="0"/>
              <a:buChar char="•"/>
            </a:pPr>
            <a:r>
              <a:rPr lang="en-US" sz="2400"/>
              <a:t>Stay tuned!</a:t>
            </a:r>
          </a:p>
        </p:txBody>
      </p:sp>
      <p:pic>
        <p:nvPicPr>
          <p:cNvPr id="2" name="MS logo gray - EMF" descr="Microsoft logo, gray text version">
            <a:extLst>
              <a:ext uri="{FF2B5EF4-FFF2-40B4-BE49-F238E27FC236}">
                <a16:creationId xmlns:a16="http://schemas.microsoft.com/office/drawing/2014/main" id="{CBB95F34-7600-510E-A887-D83A12D05A99}"/>
              </a:ext>
            </a:extLst>
          </p:cNvPr>
          <p:cNvPicPr>
            <a:picLocks noChangeAspect="1"/>
          </p:cNvPicPr>
          <p:nvPr/>
        </p:nvPicPr>
        <p:blipFill>
          <a:blip r:embed="rId4"/>
          <a:stretch>
            <a:fillRect/>
          </a:stretch>
        </p:blipFill>
        <p:spPr bwMode="black">
          <a:xfrm>
            <a:off x="10420643" y="6281026"/>
            <a:ext cx="1366440" cy="292608"/>
          </a:xfrm>
          <a:prstGeom prst="rect">
            <a:avLst/>
          </a:prstGeom>
        </p:spPr>
      </p:pic>
    </p:spTree>
    <p:extLst>
      <p:ext uri="{BB962C8B-B14F-4D97-AF65-F5344CB8AC3E}">
        <p14:creationId xmlns:p14="http://schemas.microsoft.com/office/powerpoint/2010/main" val="398455079"/>
      </p:ext>
    </p:extLst>
  </p:cSld>
  <p:clrMapOvr>
    <a:masterClrMapping/>
  </p:clrMapOvr>
  <p:transition spd="slow">
    <p:wipe/>
  </p:transition>
  <p:extLst>
    <p:ext uri="{6950BFC3-D8DA-4A85-94F7-54DA5524770B}">
      <p188:commentRel xmlns="" xmlns:p188="http://schemas.microsoft.com/office/powerpoint/2018/8/main"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11018520" cy="553998"/>
          </a:xfrm>
        </p:spPr>
        <p:txBody>
          <a:bodyPr>
            <a:normAutofit fontScale="90000"/>
          </a:bodyPr>
          <a:lstStyle/>
          <a:p>
            <a:r>
              <a:rPr lang="en-US"/>
              <a:t>Goals &amp; Motivations</a:t>
            </a:r>
          </a:p>
        </p:txBody>
      </p:sp>
      <p:sp>
        <p:nvSpPr>
          <p:cNvPr id="2" name="TextBox 1">
            <a:extLst>
              <a:ext uri="{FF2B5EF4-FFF2-40B4-BE49-F238E27FC236}">
                <a16:creationId xmlns:a16="http://schemas.microsoft.com/office/drawing/2014/main" id="{24D6C4B8-F815-AE98-1645-5FB8415FAAD2}"/>
              </a:ext>
            </a:extLst>
          </p:cNvPr>
          <p:cNvSpPr txBox="1"/>
          <p:nvPr/>
        </p:nvSpPr>
        <p:spPr>
          <a:xfrm>
            <a:off x="461746" y="1258496"/>
            <a:ext cx="9843135" cy="4247317"/>
          </a:xfrm>
          <a:prstGeom prst="rect">
            <a:avLst/>
          </a:prstGeom>
          <a:noFill/>
        </p:spPr>
        <p:txBody>
          <a:bodyPr wrap="square">
            <a:spAutoFit/>
          </a:bodyPr>
          <a:lstStyle/>
          <a:p>
            <a:pPr marL="285750" indent="-285750">
              <a:spcAft>
                <a:spcPts val="300"/>
              </a:spcAft>
              <a:buFont typeface="Arial" panose="020B0604020202020204" pitchFamily="34" charset="0"/>
              <a:buChar char="•"/>
            </a:pPr>
            <a:r>
              <a:rPr lang="en-US" sz="2400" dirty="0">
                <a:sym typeface="Wingdings" panose="05000000000000000000" pitchFamily="2" charset="2"/>
              </a:rPr>
              <a:t>Create a </a:t>
            </a:r>
            <a:r>
              <a:rPr lang="en-US" sz="2400" b="1" dirty="0">
                <a:solidFill>
                  <a:srgbClr val="C00000"/>
                </a:solidFill>
                <a:sym typeface="Wingdings" panose="05000000000000000000" pitchFamily="2" charset="2"/>
              </a:rPr>
              <a:t>Generic </a:t>
            </a:r>
            <a:r>
              <a:rPr lang="en-US" sz="2400" dirty="0">
                <a:sym typeface="Wingdings" panose="05000000000000000000" pitchFamily="2" charset="2"/>
              </a:rPr>
              <a:t>way to add </a:t>
            </a:r>
            <a:r>
              <a:rPr lang="en-US" sz="2400" b="1" dirty="0">
                <a:sym typeface="Wingdings" panose="05000000000000000000" pitchFamily="2" charset="2"/>
              </a:rPr>
              <a:t>security</a:t>
            </a:r>
            <a:r>
              <a:rPr lang="en-US" sz="2400" dirty="0">
                <a:sym typeface="Wingdings" panose="05000000000000000000" pitchFamily="2" charset="2"/>
              </a:rPr>
              <a:t> </a:t>
            </a:r>
            <a:r>
              <a:rPr lang="en-US" sz="2400" b="1" dirty="0">
                <a:sym typeface="Wingdings" panose="05000000000000000000" pitchFamily="2" charset="2"/>
              </a:rPr>
              <a:t>mitigations </a:t>
            </a:r>
            <a:r>
              <a:rPr lang="en-US" sz="2400" dirty="0">
                <a:sym typeface="Wingdings" panose="05000000000000000000" pitchFamily="2" charset="2"/>
              </a:rPr>
              <a:t>that requires dealing with function pointers.</a:t>
            </a:r>
          </a:p>
          <a:p>
            <a:pPr marL="800100" lvl="1" indent="-342900">
              <a:spcAft>
                <a:spcPts val="800"/>
              </a:spcAft>
              <a:buFont typeface="Wingdings" panose="05000000000000000000" pitchFamily="2" charset="2"/>
              <a:buChar char="§"/>
            </a:pPr>
            <a:r>
              <a:rPr lang="en-US" sz="2400" dirty="0">
                <a:sym typeface="Wingdings" panose="05000000000000000000" pitchFamily="2" charset="2"/>
              </a:rPr>
              <a:t>Single binary that takes advantage of newer CPUs while maintaining compatibility with older ones</a:t>
            </a:r>
          </a:p>
          <a:p>
            <a:pPr marL="285750" indent="-285750">
              <a:spcAft>
                <a:spcPts val="300"/>
              </a:spcAft>
              <a:buFont typeface="Arial" panose="020B0604020202020204" pitchFamily="34" charset="0"/>
              <a:buChar char="•"/>
            </a:pPr>
            <a:r>
              <a:rPr lang="en-US" sz="2400" b="0" i="0" dirty="0">
                <a:solidFill>
                  <a:srgbClr val="242424"/>
                </a:solidFill>
                <a:effectLst/>
                <a:latin typeface="-apple-system"/>
              </a:rPr>
              <a:t>Allow alternate function implementations to be used without the overhead of indirect calls </a:t>
            </a:r>
          </a:p>
          <a:p>
            <a:pPr marL="742950" lvl="1" indent="-285750">
              <a:spcAft>
                <a:spcPts val="800"/>
              </a:spcAft>
              <a:buFont typeface="Arial" panose="020B0604020202020204" pitchFamily="34" charset="0"/>
              <a:buChar char="•"/>
            </a:pPr>
            <a:r>
              <a:rPr lang="en-US" sz="2400" dirty="0">
                <a:solidFill>
                  <a:srgbClr val="242424"/>
                </a:solidFill>
                <a:latin typeface="-apple-system"/>
                <a:sym typeface="Wingdings" panose="05000000000000000000" pitchFamily="2" charset="2"/>
              </a:rPr>
              <a:t>Useful for security features and general performance tuning</a:t>
            </a:r>
            <a:endParaRPr lang="en-US" sz="2400" dirty="0">
              <a:sym typeface="Wingdings" panose="05000000000000000000" pitchFamily="2" charset="2"/>
            </a:endParaRPr>
          </a:p>
          <a:p>
            <a:pPr marL="285750" indent="-285750">
              <a:spcAft>
                <a:spcPts val="800"/>
              </a:spcAft>
              <a:buFont typeface="Arial" panose="020B0604020202020204" pitchFamily="34" charset="0"/>
              <a:buChar char="•"/>
            </a:pPr>
            <a:r>
              <a:rPr lang="en-US" sz="2400" dirty="0">
                <a:sym typeface="Wingdings" panose="05000000000000000000" pitchFamily="2" charset="2"/>
              </a:rPr>
              <a:t>The technology should be able to seamlessly work with both </a:t>
            </a:r>
            <a:r>
              <a:rPr lang="en-US" sz="2400" b="1" dirty="0">
                <a:sym typeface="Wingdings" panose="05000000000000000000" pitchFamily="2" charset="2"/>
              </a:rPr>
              <a:t>user</a:t>
            </a:r>
            <a:r>
              <a:rPr lang="en-US" sz="2400" dirty="0">
                <a:sym typeface="Wingdings" panose="05000000000000000000" pitchFamily="2" charset="2"/>
              </a:rPr>
              <a:t> and </a:t>
            </a:r>
            <a:r>
              <a:rPr lang="en-US" sz="2400" b="1" dirty="0">
                <a:sym typeface="Wingdings" panose="05000000000000000000" pitchFamily="2" charset="2"/>
              </a:rPr>
              <a:t>kernel</a:t>
            </a:r>
            <a:r>
              <a:rPr lang="en-US" sz="2400" dirty="0">
                <a:sym typeface="Wingdings" panose="05000000000000000000" pitchFamily="2" charset="2"/>
              </a:rPr>
              <a:t> modules, and with </a:t>
            </a:r>
            <a:r>
              <a:rPr lang="en-US" sz="2400" b="1" dirty="0">
                <a:sym typeface="Wingdings" panose="05000000000000000000" pitchFamily="2" charset="2"/>
              </a:rPr>
              <a:t>third-party</a:t>
            </a:r>
            <a:r>
              <a:rPr lang="en-US" sz="2400" dirty="0">
                <a:sym typeface="Wingdings" panose="05000000000000000000" pitchFamily="2" charset="2"/>
              </a:rPr>
              <a:t> software </a:t>
            </a:r>
            <a:r>
              <a:rPr lang="en-US" dirty="0">
                <a:sym typeface="Wingdings" panose="05000000000000000000" pitchFamily="2" charset="2"/>
              </a:rPr>
              <a:t>(later in its design process)</a:t>
            </a:r>
            <a:endParaRPr lang="en-US" sz="2400" dirty="0">
              <a:sym typeface="Wingdings" panose="05000000000000000000" pitchFamily="2" charset="2"/>
            </a:endParaRPr>
          </a:p>
          <a:p>
            <a:pPr marL="285750" indent="-285750">
              <a:spcAft>
                <a:spcPts val="800"/>
              </a:spcAft>
              <a:buFont typeface="Arial" panose="020B0604020202020204" pitchFamily="34" charset="0"/>
              <a:buChar char="•"/>
            </a:pPr>
            <a:r>
              <a:rPr lang="en-US" sz="2400" dirty="0">
                <a:sym typeface="Wingdings" panose="05000000000000000000" pitchFamily="2" charset="2"/>
              </a:rPr>
              <a:t>Features enabled/disabled on per-binary basis</a:t>
            </a:r>
          </a:p>
        </p:txBody>
      </p:sp>
      <p:pic>
        <p:nvPicPr>
          <p:cNvPr id="4" name="Picture 3">
            <a:extLst>
              <a:ext uri="{FF2B5EF4-FFF2-40B4-BE49-F238E27FC236}">
                <a16:creationId xmlns:a16="http://schemas.microsoft.com/office/drawing/2014/main" id="{9916D270-F932-8B45-AF56-AF4BC335C604}"/>
              </a:ext>
            </a:extLst>
          </p:cNvPr>
          <p:cNvPicPr>
            <a:picLocks noChangeAspect="1"/>
          </p:cNvPicPr>
          <p:nvPr/>
        </p:nvPicPr>
        <p:blipFill>
          <a:blip r:embed="rId3"/>
          <a:stretch>
            <a:fillRect/>
          </a:stretch>
        </p:blipFill>
        <p:spPr>
          <a:xfrm>
            <a:off x="10238206" y="370742"/>
            <a:ext cx="1492048" cy="1499487"/>
          </a:xfrm>
          <a:prstGeom prst="rect">
            <a:avLst/>
          </a:prstGeom>
        </p:spPr>
      </p:pic>
    </p:spTree>
    <p:extLst>
      <p:ext uri="{BB962C8B-B14F-4D97-AF65-F5344CB8AC3E}">
        <p14:creationId xmlns:p14="http://schemas.microsoft.com/office/powerpoint/2010/main" val="80494548"/>
      </p:ext>
    </p:extLst>
  </p:cSld>
  <p:clrMapOvr>
    <a:masterClrMapping/>
  </p:clrMapOvr>
  <p:transition spd="slow">
    <p:push dir="u"/>
  </p:transition>
  <p:extLst>
    <p:ext uri="{6950BFC3-D8DA-4A85-94F7-54DA5524770B}">
      <p188:commentRel xmlns=""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F2238B1-5425-41FE-4B8F-17324E8C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981" y="230808"/>
            <a:ext cx="1462279" cy="1462279"/>
          </a:xfrm>
          <a:prstGeom prst="rect">
            <a:avLst/>
          </a:prstGeom>
        </p:spPr>
      </p:pic>
      <p:sp>
        <p:nvSpPr>
          <p:cNvPr id="17" name="Title 16"/>
          <p:cNvSpPr>
            <a:spLocks noGrp="1"/>
          </p:cNvSpPr>
          <p:nvPr>
            <p:ph type="title"/>
          </p:nvPr>
        </p:nvSpPr>
        <p:spPr>
          <a:xfrm>
            <a:off x="586740" y="407950"/>
            <a:ext cx="11018520" cy="553998"/>
          </a:xfrm>
        </p:spPr>
        <p:txBody>
          <a:bodyPr>
            <a:normAutofit fontScale="90000"/>
          </a:bodyPr>
          <a:lstStyle/>
          <a:p>
            <a:r>
              <a:rPr lang="en-US"/>
              <a:t>Overview</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885825" y="1139090"/>
            <a:ext cx="9105900" cy="1462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Liberty to write performant architecture-specific functions with negligible overhead.</a:t>
            </a:r>
          </a:p>
          <a:p>
            <a:pPr marL="0" indent="0">
              <a:buFont typeface="Arial" panose="020B0604020202020204" pitchFamily="34" charset="0"/>
              <a:buNone/>
            </a:pPr>
            <a:r>
              <a:rPr lang="en-US" sz="1800" i="1"/>
              <a:t>      “I have a way to make </a:t>
            </a:r>
            <a:r>
              <a:rPr lang="en-US" sz="1800" i="1" err="1"/>
              <a:t>memcpy</a:t>
            </a:r>
            <a:r>
              <a:rPr lang="en-US" sz="1800" i="1"/>
              <a:t> 30% faster on Alder Lake”</a:t>
            </a:r>
            <a:endParaRPr lang="en-US"/>
          </a:p>
        </p:txBody>
      </p:sp>
      <p:pic>
        <p:nvPicPr>
          <p:cNvPr id="14" name="Picture 13">
            <a:extLst>
              <a:ext uri="{FF2B5EF4-FFF2-40B4-BE49-F238E27FC236}">
                <a16:creationId xmlns:a16="http://schemas.microsoft.com/office/drawing/2014/main" id="{DBB67BE7-F22F-68CC-40B7-F9D9F64B11EE}"/>
              </a:ext>
            </a:extLst>
          </p:cNvPr>
          <p:cNvPicPr>
            <a:picLocks noChangeAspect="1"/>
          </p:cNvPicPr>
          <p:nvPr/>
        </p:nvPicPr>
        <p:blipFill>
          <a:blip r:embed="rId4"/>
          <a:stretch>
            <a:fillRect/>
          </a:stretch>
        </p:blipFill>
        <p:spPr>
          <a:xfrm>
            <a:off x="804727" y="2984869"/>
            <a:ext cx="3341782" cy="2094456"/>
          </a:xfrm>
          <a:prstGeom prst="rect">
            <a:avLst/>
          </a:prstGeom>
        </p:spPr>
      </p:pic>
      <p:grpSp>
        <p:nvGrpSpPr>
          <p:cNvPr id="18" name="Group 17">
            <a:extLst>
              <a:ext uri="{FF2B5EF4-FFF2-40B4-BE49-F238E27FC236}">
                <a16:creationId xmlns:a16="http://schemas.microsoft.com/office/drawing/2014/main" id="{48F0EB20-DFD1-FB13-B8E6-A8CD7721FDC3}"/>
              </a:ext>
            </a:extLst>
          </p:cNvPr>
          <p:cNvGrpSpPr/>
          <p:nvPr/>
        </p:nvGrpSpPr>
        <p:grpSpPr>
          <a:xfrm>
            <a:off x="4963545" y="3028563"/>
            <a:ext cx="2085975" cy="2050762"/>
            <a:chOff x="6886575" y="3305175"/>
            <a:chExt cx="2085975" cy="2050762"/>
          </a:xfrm>
        </p:grpSpPr>
        <p:sp>
          <p:nvSpPr>
            <p:cNvPr id="15" name="TextBox 14">
              <a:extLst>
                <a:ext uri="{FF2B5EF4-FFF2-40B4-BE49-F238E27FC236}">
                  <a16:creationId xmlns:a16="http://schemas.microsoft.com/office/drawing/2014/main" id="{4679087E-D239-9903-4A8B-0C7BEF93D149}"/>
                </a:ext>
              </a:extLst>
            </p:cNvPr>
            <p:cNvSpPr txBox="1"/>
            <p:nvPr/>
          </p:nvSpPr>
          <p:spPr>
            <a:xfrm>
              <a:off x="7024687" y="3601611"/>
              <a:ext cx="1809750" cy="1754326"/>
            </a:xfrm>
            <a:prstGeom prst="rect">
              <a:avLst/>
            </a:prstGeom>
            <a:noFill/>
          </p:spPr>
          <p:txBody>
            <a:bodyPr wrap="square" rtlCol="0">
              <a:spAutoFit/>
            </a:bodyPr>
            <a:lstStyle/>
            <a:p>
              <a:pPr algn="ctr"/>
              <a:r>
                <a:rPr lang="en-US" err="1">
                  <a:solidFill>
                    <a:srgbClr val="0000FF"/>
                  </a:solidFill>
                </a:rPr>
                <a:t>memset_avx</a:t>
              </a:r>
              <a:endParaRPr lang="en-US">
                <a:solidFill>
                  <a:srgbClr val="0000FF"/>
                </a:solidFill>
              </a:endParaRPr>
            </a:p>
            <a:p>
              <a:pPr algn="ctr"/>
              <a:endParaRPr lang="en-US">
                <a:solidFill>
                  <a:srgbClr val="0000FF"/>
                </a:solidFill>
              </a:endParaRPr>
            </a:p>
            <a:p>
              <a:pPr algn="ctr"/>
              <a:r>
                <a:rPr lang="en-US" err="1">
                  <a:solidFill>
                    <a:srgbClr val="0000FF"/>
                  </a:solidFill>
                </a:rPr>
                <a:t>memset_ermsb</a:t>
              </a:r>
              <a:endParaRPr lang="en-US">
                <a:solidFill>
                  <a:srgbClr val="0000FF"/>
                </a:solidFill>
              </a:endParaRPr>
            </a:p>
            <a:p>
              <a:pPr algn="ctr"/>
              <a:endParaRPr lang="en-US">
                <a:solidFill>
                  <a:srgbClr val="0000FF"/>
                </a:solidFill>
              </a:endParaRPr>
            </a:p>
            <a:p>
              <a:pPr algn="ctr"/>
              <a:r>
                <a:rPr lang="en-US">
                  <a:solidFill>
                    <a:srgbClr val="0000FF"/>
                  </a:solidFill>
                </a:rPr>
                <a:t>memset_sse4</a:t>
              </a:r>
              <a:endParaRPr lang="en-US"/>
            </a:p>
            <a:p>
              <a:endParaRPr lang="en-US"/>
            </a:p>
          </p:txBody>
        </p:sp>
        <p:sp>
          <p:nvSpPr>
            <p:cNvPr id="16" name="Oval 15">
              <a:extLst>
                <a:ext uri="{FF2B5EF4-FFF2-40B4-BE49-F238E27FC236}">
                  <a16:creationId xmlns:a16="http://schemas.microsoft.com/office/drawing/2014/main" id="{A8D4F354-E3C1-CBF2-8FFF-A7145CE936EB}"/>
                </a:ext>
              </a:extLst>
            </p:cNvPr>
            <p:cNvSpPr/>
            <p:nvPr/>
          </p:nvSpPr>
          <p:spPr>
            <a:xfrm>
              <a:off x="6886575" y="3305175"/>
              <a:ext cx="2085975" cy="203132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9874211E-AA09-AA68-F7A5-A8C401ADEB6B}"/>
              </a:ext>
            </a:extLst>
          </p:cNvPr>
          <p:cNvPicPr>
            <a:picLocks noChangeAspect="1"/>
          </p:cNvPicPr>
          <p:nvPr/>
        </p:nvPicPr>
        <p:blipFill>
          <a:blip r:embed="rId5"/>
          <a:stretch>
            <a:fillRect/>
          </a:stretch>
        </p:blipFill>
        <p:spPr>
          <a:xfrm>
            <a:off x="8125288" y="3220780"/>
            <a:ext cx="3045689" cy="1604834"/>
          </a:xfrm>
          <a:prstGeom prst="rect">
            <a:avLst/>
          </a:prstGeom>
        </p:spPr>
      </p:pic>
      <p:cxnSp>
        <p:nvCxnSpPr>
          <p:cNvPr id="24" name="Straight Arrow Connector 23">
            <a:extLst>
              <a:ext uri="{FF2B5EF4-FFF2-40B4-BE49-F238E27FC236}">
                <a16:creationId xmlns:a16="http://schemas.microsoft.com/office/drawing/2014/main" id="{7C5357B2-8345-2F5B-F634-1F0E1210DCE8}"/>
              </a:ext>
            </a:extLst>
          </p:cNvPr>
          <p:cNvCxnSpPr>
            <a:cxnSpLocks/>
            <a:endCxn id="16" idx="2"/>
          </p:cNvCxnSpPr>
          <p:nvPr/>
        </p:nvCxnSpPr>
        <p:spPr>
          <a:xfrm flipV="1">
            <a:off x="1905000" y="4044226"/>
            <a:ext cx="3058545" cy="299174"/>
          </a:xfrm>
          <a:prstGeom prst="bentConnector3">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DC46086-F710-1831-5D77-A81F564DA2CC}"/>
              </a:ext>
            </a:extLst>
          </p:cNvPr>
          <p:cNvCxnSpPr>
            <a:cxnSpLocks/>
          </p:cNvCxnSpPr>
          <p:nvPr/>
        </p:nvCxnSpPr>
        <p:spPr>
          <a:xfrm flipV="1">
            <a:off x="1905000" y="4530710"/>
            <a:ext cx="3152775" cy="343408"/>
          </a:xfrm>
          <a:prstGeom prst="bentConnector3">
            <a:avLst>
              <a:gd name="adj1" fmla="val 5876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23">
            <a:extLst>
              <a:ext uri="{FF2B5EF4-FFF2-40B4-BE49-F238E27FC236}">
                <a16:creationId xmlns:a16="http://schemas.microsoft.com/office/drawing/2014/main" id="{5ABF9627-6039-8F89-AB40-688773BE4425}"/>
              </a:ext>
            </a:extLst>
          </p:cNvPr>
          <p:cNvCxnSpPr>
            <a:cxnSpLocks/>
          </p:cNvCxnSpPr>
          <p:nvPr/>
        </p:nvCxnSpPr>
        <p:spPr>
          <a:xfrm flipV="1">
            <a:off x="7049520" y="3878489"/>
            <a:ext cx="1031886" cy="165733"/>
          </a:xfrm>
          <a:prstGeom prst="straightConnector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23">
            <a:extLst>
              <a:ext uri="{FF2B5EF4-FFF2-40B4-BE49-F238E27FC236}">
                <a16:creationId xmlns:a16="http://schemas.microsoft.com/office/drawing/2014/main" id="{6BFED7C3-EFD1-4F89-6EA8-1EC105EAF06D}"/>
              </a:ext>
            </a:extLst>
          </p:cNvPr>
          <p:cNvCxnSpPr>
            <a:cxnSpLocks/>
          </p:cNvCxnSpPr>
          <p:nvPr/>
        </p:nvCxnSpPr>
        <p:spPr>
          <a:xfrm>
            <a:off x="7030431" y="4305683"/>
            <a:ext cx="1094857" cy="225020"/>
          </a:xfrm>
          <a:prstGeom prst="straightConnector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55586DD-9E80-1844-DE21-5A9441DD554A}"/>
              </a:ext>
            </a:extLst>
          </p:cNvPr>
          <p:cNvSpPr txBox="1"/>
          <p:nvPr/>
        </p:nvSpPr>
        <p:spPr>
          <a:xfrm>
            <a:off x="4567785" y="5546369"/>
            <a:ext cx="3056430" cy="369332"/>
          </a:xfrm>
          <a:prstGeom prst="rect">
            <a:avLst/>
          </a:prstGeom>
          <a:noFill/>
        </p:spPr>
        <p:txBody>
          <a:bodyPr wrap="square" rtlCol="0">
            <a:spAutoFit/>
          </a:bodyPr>
          <a:lstStyle/>
          <a:p>
            <a:r>
              <a:rPr lang="en-US"/>
              <a:t>Function Override on Call sites</a:t>
            </a:r>
          </a:p>
        </p:txBody>
      </p:sp>
      <p:sp>
        <p:nvSpPr>
          <p:cNvPr id="44" name="TextBox 43">
            <a:extLst>
              <a:ext uri="{FF2B5EF4-FFF2-40B4-BE49-F238E27FC236}">
                <a16:creationId xmlns:a16="http://schemas.microsoft.com/office/drawing/2014/main" id="{95C3EE4A-BA12-ABD0-FDDC-E6350F6C2006}"/>
              </a:ext>
            </a:extLst>
          </p:cNvPr>
          <p:cNvSpPr txBox="1"/>
          <p:nvPr/>
        </p:nvSpPr>
        <p:spPr>
          <a:xfrm>
            <a:off x="5420716" y="5037194"/>
            <a:ext cx="1171632" cy="338554"/>
          </a:xfrm>
          <a:prstGeom prst="rect">
            <a:avLst/>
          </a:prstGeom>
          <a:noFill/>
        </p:spPr>
        <p:txBody>
          <a:bodyPr wrap="square" rtlCol="0">
            <a:spAutoFit/>
          </a:bodyPr>
          <a:lstStyle/>
          <a:p>
            <a:pPr algn="ctr"/>
            <a:r>
              <a:rPr lang="en-US" sz="1600" b="1">
                <a:solidFill>
                  <a:srgbClr val="C00000"/>
                </a:solidFill>
              </a:rPr>
              <a:t>Metadata</a:t>
            </a:r>
          </a:p>
        </p:txBody>
      </p:sp>
      <p:sp>
        <p:nvSpPr>
          <p:cNvPr id="48" name="TextBox 47">
            <a:extLst>
              <a:ext uri="{FF2B5EF4-FFF2-40B4-BE49-F238E27FC236}">
                <a16:creationId xmlns:a16="http://schemas.microsoft.com/office/drawing/2014/main" id="{4165D302-BC62-FF77-19D7-25E2C4DC5F37}"/>
              </a:ext>
            </a:extLst>
          </p:cNvPr>
          <p:cNvSpPr txBox="1"/>
          <p:nvPr/>
        </p:nvSpPr>
        <p:spPr>
          <a:xfrm>
            <a:off x="6909774" y="4528019"/>
            <a:ext cx="1171632" cy="338554"/>
          </a:xfrm>
          <a:prstGeom prst="rect">
            <a:avLst/>
          </a:prstGeom>
          <a:noFill/>
        </p:spPr>
        <p:txBody>
          <a:bodyPr wrap="square" rtlCol="0">
            <a:spAutoFit/>
          </a:bodyPr>
          <a:lstStyle/>
          <a:p>
            <a:pPr algn="ctr"/>
            <a:r>
              <a:rPr lang="en-US" sz="1600" b="1">
                <a:solidFill>
                  <a:srgbClr val="C00000"/>
                </a:solidFill>
              </a:rPr>
              <a:t>OS Loader</a:t>
            </a:r>
          </a:p>
        </p:txBody>
      </p:sp>
    </p:spTree>
    <p:extLst>
      <p:ext uri="{BB962C8B-B14F-4D97-AF65-F5344CB8AC3E}">
        <p14:creationId xmlns:p14="http://schemas.microsoft.com/office/powerpoint/2010/main" val="243467833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F2238B1-5425-41FE-4B8F-17324E8C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981" y="230808"/>
            <a:ext cx="1462279" cy="1462279"/>
          </a:xfrm>
          <a:prstGeom prst="rect">
            <a:avLst/>
          </a:prstGeom>
        </p:spPr>
      </p:pic>
      <p:sp>
        <p:nvSpPr>
          <p:cNvPr id="17" name="Title 16"/>
          <p:cNvSpPr>
            <a:spLocks noGrp="1"/>
          </p:cNvSpPr>
          <p:nvPr>
            <p:ph type="title"/>
          </p:nvPr>
        </p:nvSpPr>
        <p:spPr>
          <a:xfrm>
            <a:off x="586740" y="407950"/>
            <a:ext cx="11018520" cy="553998"/>
          </a:xfrm>
        </p:spPr>
        <p:txBody>
          <a:bodyPr>
            <a:normAutofit fontScale="90000"/>
          </a:bodyPr>
          <a:lstStyle/>
          <a:p>
            <a:r>
              <a:rPr lang="en-US"/>
              <a:t>OS &amp; Compiler Support</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586740" y="1139089"/>
            <a:ext cx="9404985" cy="7659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a:t>Developer defines a generic function that can be specialized when certain capabilities (like AVX, MPX, ...) are exposed by the OS</a:t>
            </a:r>
          </a:p>
        </p:txBody>
      </p:sp>
      <p:sp>
        <p:nvSpPr>
          <p:cNvPr id="19" name="TextBox 18">
            <a:extLst>
              <a:ext uri="{FF2B5EF4-FFF2-40B4-BE49-F238E27FC236}">
                <a16:creationId xmlns:a16="http://schemas.microsoft.com/office/drawing/2014/main" id="{578B5CC2-B9A2-EC85-72ED-BE460325071A}"/>
              </a:ext>
            </a:extLst>
          </p:cNvPr>
          <p:cNvSpPr txBox="1"/>
          <p:nvPr/>
        </p:nvSpPr>
        <p:spPr>
          <a:xfrm>
            <a:off x="586740" y="1870228"/>
            <a:ext cx="11018520" cy="2539157"/>
          </a:xfrm>
          <a:prstGeom prst="rect">
            <a:avLst/>
          </a:prstGeom>
          <a:noFill/>
        </p:spPr>
        <p:txBody>
          <a:bodyPr wrap="square">
            <a:spAutoFit/>
          </a:bodyPr>
          <a:lstStyle/>
          <a:p>
            <a:pPr marL="514350" indent="-514350">
              <a:spcAft>
                <a:spcPts val="600"/>
              </a:spcAft>
              <a:buFont typeface="+mj-lt"/>
              <a:buAutoNum type="arabicPeriod" startAt="2"/>
            </a:pPr>
            <a:r>
              <a:rPr lang="en-US" sz="2400"/>
              <a:t>Generic and Specialized functions implemented and compiled as usual</a:t>
            </a:r>
          </a:p>
          <a:p>
            <a:pPr marL="514350" indent="-514350">
              <a:spcAft>
                <a:spcPts val="600"/>
              </a:spcAft>
              <a:buFont typeface="+mj-lt"/>
              <a:buAutoNum type="arabicPeriod" startAt="2"/>
            </a:pPr>
            <a:r>
              <a:rPr lang="en-US" sz="2400"/>
              <a:t>Developer defines a "decision tree" that is compiled into the PE as metadata. The loader reads the metadata to make decisions </a:t>
            </a:r>
            <a:r>
              <a:rPr lang="en-US" sz="2400" b="1"/>
              <a:t>*</a:t>
            </a:r>
          </a:p>
          <a:p>
            <a:pPr marL="514350" indent="-514350">
              <a:spcAft>
                <a:spcPts val="600"/>
              </a:spcAft>
              <a:buFont typeface="+mj-lt"/>
              <a:buAutoNum type="arabicPeriod" startAt="2"/>
            </a:pPr>
            <a:r>
              <a:rPr lang="en-US" sz="2400"/>
              <a:t>New linker flags forces the linker to generate the Binary decision tree and Function overrides information in the final PE file</a:t>
            </a:r>
          </a:p>
          <a:p>
            <a:pPr marL="514350" indent="-514350">
              <a:spcAft>
                <a:spcPts val="600"/>
              </a:spcAft>
              <a:buFont typeface="+mj-lt"/>
              <a:buAutoNum type="arabicPeriod" startAt="2"/>
            </a:pPr>
            <a:r>
              <a:rPr lang="en-US" sz="2400"/>
              <a:t>When loaded, the OS recognizes the information and applies Function Overrides.</a:t>
            </a:r>
          </a:p>
        </p:txBody>
      </p:sp>
      <p:sp>
        <p:nvSpPr>
          <p:cNvPr id="2" name="TextBox 1">
            <a:extLst>
              <a:ext uri="{FF2B5EF4-FFF2-40B4-BE49-F238E27FC236}">
                <a16:creationId xmlns:a16="http://schemas.microsoft.com/office/drawing/2014/main" id="{B603853D-4F68-94E6-1C28-0B3DF609B164}"/>
              </a:ext>
            </a:extLst>
          </p:cNvPr>
          <p:cNvSpPr txBox="1"/>
          <p:nvPr/>
        </p:nvSpPr>
        <p:spPr>
          <a:xfrm>
            <a:off x="586740" y="5257246"/>
            <a:ext cx="10553700" cy="923330"/>
          </a:xfrm>
          <a:prstGeom prst="rect">
            <a:avLst/>
          </a:prstGeom>
          <a:noFill/>
        </p:spPr>
        <p:txBody>
          <a:bodyPr wrap="square" rtlCol="0">
            <a:spAutoFit/>
          </a:bodyPr>
          <a:lstStyle/>
          <a:p>
            <a:r>
              <a:rPr lang="en-US"/>
              <a:t>* Internally, the decision tree is specified by a special file. A special tool compiles it in a OBJ file format. Both are not available externally. The Compiler Team is working on enabling special C/C++ attribute to allow developers to describe the tree.</a:t>
            </a:r>
          </a:p>
        </p:txBody>
      </p:sp>
    </p:spTree>
    <p:extLst>
      <p:ext uri="{BB962C8B-B14F-4D97-AF65-F5344CB8AC3E}">
        <p14:creationId xmlns:p14="http://schemas.microsoft.com/office/powerpoint/2010/main" val="4089868749"/>
      </p:ext>
    </p:extLst>
  </p:cSld>
  <p:clrMapOvr>
    <a:masterClrMapping/>
  </p:clrMapOvr>
  <p:transition spd="slow">
    <p:cover/>
  </p:transition>
  <p:extLst>
    <p:ext uri="{6950BFC3-D8DA-4A85-94F7-54DA5524770B}">
      <p188:commentRel xmlns=""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049E45-4B5F-817A-897F-667B82ADF1C6}"/>
              </a:ext>
            </a:extLst>
          </p:cNvPr>
          <p:cNvPicPr>
            <a:picLocks noChangeAspect="1"/>
          </p:cNvPicPr>
          <p:nvPr/>
        </p:nvPicPr>
        <p:blipFill>
          <a:blip r:embed="rId3"/>
          <a:stretch>
            <a:fillRect/>
          </a:stretch>
        </p:blipFill>
        <p:spPr>
          <a:xfrm>
            <a:off x="7864890" y="552730"/>
            <a:ext cx="3435317" cy="1973300"/>
          </a:xfrm>
          <a:prstGeom prst="rect">
            <a:avLst/>
          </a:prstGeom>
        </p:spPr>
      </p:pic>
      <p:sp>
        <p:nvSpPr>
          <p:cNvPr id="5" name="TextBox 4">
            <a:extLst>
              <a:ext uri="{FF2B5EF4-FFF2-40B4-BE49-F238E27FC236}">
                <a16:creationId xmlns:a16="http://schemas.microsoft.com/office/drawing/2014/main" id="{A7D50CBD-E200-C99E-473E-84E455CAA30B}"/>
              </a:ext>
            </a:extLst>
          </p:cNvPr>
          <p:cNvSpPr txBox="1"/>
          <p:nvPr/>
        </p:nvSpPr>
        <p:spPr>
          <a:xfrm>
            <a:off x="586739" y="1219200"/>
            <a:ext cx="10052685" cy="3416320"/>
          </a:xfrm>
          <a:prstGeom prst="rect">
            <a:avLst/>
          </a:prstGeom>
          <a:noFill/>
        </p:spPr>
        <p:txBody>
          <a:bodyPr wrap="square">
            <a:spAutoFit/>
          </a:bodyPr>
          <a:lstStyle/>
          <a:p>
            <a:r>
              <a:rPr lang="en-US">
                <a:latin typeface="Courier New" panose="02070309020205020404" pitchFamily="49" charset="0"/>
                <a:cs typeface="Courier New" panose="02070309020205020404" pitchFamily="49" charset="0"/>
              </a:rPr>
              <a:t>!version:1</a:t>
            </a:r>
          </a:p>
          <a:p>
            <a:r>
              <a:rPr lang="en-US">
                <a:latin typeface="Courier New" panose="02070309020205020404" pitchFamily="49" charset="0"/>
                <a:cs typeface="Courier New" panose="02070309020205020404" pitchFamily="49" charset="0"/>
              </a:rPr>
              <a:t>#include &lt;</a:t>
            </a:r>
            <a:r>
              <a:rPr lang="en-US" err="1">
                <a:latin typeface="Courier New" panose="02070309020205020404" pitchFamily="49" charset="0"/>
                <a:cs typeface="Courier New" panose="02070309020205020404" pitchFamily="49" charset="0"/>
              </a:rPr>
              <a:t>overridecapabilities.h</a:t>
            </a:r>
            <a:r>
              <a:rPr lang="en-US">
                <a:latin typeface="Courier New" panose="02070309020205020404" pitchFamily="49" charset="0"/>
                <a:cs typeface="Courier New" panose="02070309020205020404" pitchFamily="49" charset="0"/>
              </a:rPr>
              <a:t>&gt;</a:t>
            </a:r>
          </a:p>
          <a:p>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#if defined(_AMD64_)</a:t>
            </a:r>
          </a:p>
          <a:p>
            <a:endParaRPr lang="en-US">
              <a:latin typeface="Courier New" panose="02070309020205020404" pitchFamily="49" charset="0"/>
              <a:cs typeface="Courier New" panose="02070309020205020404" pitchFamily="49" charset="0"/>
            </a:endParaRPr>
          </a:p>
          <a:p>
            <a:r>
              <a:rPr lang="en-US" err="1">
                <a:latin typeface="Courier New" panose="02070309020205020404" pitchFamily="49" charset="0"/>
                <a:cs typeface="Courier New" panose="02070309020205020404" pitchFamily="49" charset="0"/>
              </a:rPr>
              <a:t>memset</a:t>
            </a:r>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OVRDCAP_AMD64_AVX &amp; OVRDCAP_AMD64_ERMSB, __</a:t>
            </a:r>
            <a:r>
              <a:rPr lang="en-US" err="1">
                <a:latin typeface="Courier New" panose="02070309020205020404" pitchFamily="49" charset="0"/>
                <a:cs typeface="Courier New" panose="02070309020205020404" pitchFamily="49" charset="0"/>
              </a:rPr>
              <a:t>memset_spec_avx_ermsb</a:t>
            </a:r>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OVRDCAP_AMD64_AVX, __</a:t>
            </a:r>
            <a:r>
              <a:rPr lang="en-US" err="1">
                <a:latin typeface="Courier New" panose="02070309020205020404" pitchFamily="49" charset="0"/>
                <a:cs typeface="Courier New" panose="02070309020205020404" pitchFamily="49" charset="0"/>
              </a:rPr>
              <a:t>memset_spec_avx</a:t>
            </a:r>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OVRDCAP_AMD64_ERMSB, __</a:t>
            </a:r>
            <a:r>
              <a:rPr lang="en-US" err="1">
                <a:latin typeface="Courier New" panose="02070309020205020404" pitchFamily="49" charset="0"/>
                <a:cs typeface="Courier New" panose="02070309020205020404" pitchFamily="49" charset="0"/>
              </a:rPr>
              <a:t>memset_spec_ermsb</a:t>
            </a:r>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OVRDCAP_AMD64_CPU_MANUFACTURER_AMD, __</a:t>
            </a:r>
            <a:r>
              <a:rPr lang="en-US" err="1">
                <a:latin typeface="Courier New" panose="02070309020205020404" pitchFamily="49" charset="0"/>
                <a:cs typeface="Courier New" panose="02070309020205020404" pitchFamily="49" charset="0"/>
              </a:rPr>
              <a:t>memset_spec_amd</a:t>
            </a:r>
            <a:endParaRPr lang="en-US">
              <a:latin typeface="Courier New" panose="02070309020205020404" pitchFamily="49" charset="0"/>
              <a:cs typeface="Courier New" panose="02070309020205020404" pitchFamily="49" charset="0"/>
            </a:endParaRPr>
          </a:p>
          <a:p>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#endif</a:t>
            </a:r>
          </a:p>
        </p:txBody>
      </p:sp>
      <p:sp>
        <p:nvSpPr>
          <p:cNvPr id="6" name="Title 16">
            <a:extLst>
              <a:ext uri="{FF2B5EF4-FFF2-40B4-BE49-F238E27FC236}">
                <a16:creationId xmlns:a16="http://schemas.microsoft.com/office/drawing/2014/main" id="{450ED9BD-3664-F552-7D60-1AB2171E9713}"/>
              </a:ext>
            </a:extLst>
          </p:cNvPr>
          <p:cNvSpPr>
            <a:spLocks noGrp="1"/>
          </p:cNvSpPr>
          <p:nvPr>
            <p:ph type="title"/>
          </p:nvPr>
        </p:nvSpPr>
        <p:spPr>
          <a:xfrm>
            <a:off x="586740" y="407950"/>
            <a:ext cx="11018520" cy="553998"/>
          </a:xfrm>
        </p:spPr>
        <p:txBody>
          <a:bodyPr>
            <a:normAutofit fontScale="90000"/>
          </a:bodyPr>
          <a:lstStyle/>
          <a:p>
            <a:r>
              <a:rPr lang="en-US"/>
              <a:t>Example of a BDD descriptor (preview)</a:t>
            </a:r>
          </a:p>
        </p:txBody>
      </p:sp>
      <p:sp>
        <p:nvSpPr>
          <p:cNvPr id="2" name="Content Placeholder 2">
            <a:extLst>
              <a:ext uri="{FF2B5EF4-FFF2-40B4-BE49-F238E27FC236}">
                <a16:creationId xmlns:a16="http://schemas.microsoft.com/office/drawing/2014/main" id="{3048A448-3685-B636-EC9D-8500A1CEAFAF}"/>
              </a:ext>
            </a:extLst>
          </p:cNvPr>
          <p:cNvSpPr txBox="1">
            <a:spLocks/>
          </p:cNvSpPr>
          <p:nvPr/>
        </p:nvSpPr>
        <p:spPr>
          <a:xfrm>
            <a:off x="586739" y="4892772"/>
            <a:ext cx="3825240" cy="7659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(More details in slide 23 </a:t>
            </a:r>
            <a:r>
              <a:rPr lang="en-US" sz="2400">
                <a:sym typeface="Wingdings" panose="05000000000000000000" pitchFamily="2" charset="2"/>
              </a:rPr>
              <a:t>)</a:t>
            </a:r>
            <a:r>
              <a:rPr lang="en-US" sz="2400"/>
              <a:t> </a:t>
            </a:r>
          </a:p>
        </p:txBody>
      </p:sp>
    </p:spTree>
    <p:extLst>
      <p:ext uri="{BB962C8B-B14F-4D97-AF65-F5344CB8AC3E}">
        <p14:creationId xmlns:p14="http://schemas.microsoft.com/office/powerpoint/2010/main" val="20219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6950BFC3-D8DA-4A85-94F7-54DA5524770B}">
      <p188:commentRel xmlns=""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8090535" cy="553998"/>
          </a:xfrm>
        </p:spPr>
        <p:txBody>
          <a:bodyPr>
            <a:normAutofit fontScale="90000"/>
          </a:bodyPr>
          <a:lstStyle/>
          <a:p>
            <a:r>
              <a:rPr lang="en-US"/>
              <a:t>What about Exported functions?</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586740" y="1139089"/>
            <a:ext cx="9404985" cy="7659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Exported functions can still be specialized using the “classical” form of Function Overrides, which makes uses of “</a:t>
            </a:r>
            <a:r>
              <a:rPr lang="en-US" sz="2400" err="1"/>
              <a:t>thunk</a:t>
            </a:r>
            <a:r>
              <a:rPr lang="en-US" sz="2400"/>
              <a:t>” routines</a:t>
            </a:r>
          </a:p>
        </p:txBody>
      </p:sp>
      <p:pic>
        <p:nvPicPr>
          <p:cNvPr id="4" name="Picture 3" descr="Icon&#10;&#10;Description automatically generated">
            <a:extLst>
              <a:ext uri="{FF2B5EF4-FFF2-40B4-BE49-F238E27FC236}">
                <a16:creationId xmlns:a16="http://schemas.microsoft.com/office/drawing/2014/main" id="{65C22985-C776-050D-4349-7B658CECB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609" y="372135"/>
            <a:ext cx="1462279" cy="1462279"/>
          </a:xfrm>
          <a:prstGeom prst="rect">
            <a:avLst/>
          </a:prstGeom>
        </p:spPr>
      </p:pic>
      <p:pic>
        <p:nvPicPr>
          <p:cNvPr id="15" name="Picture 14">
            <a:extLst>
              <a:ext uri="{FF2B5EF4-FFF2-40B4-BE49-F238E27FC236}">
                <a16:creationId xmlns:a16="http://schemas.microsoft.com/office/drawing/2014/main" id="{5EE32B02-50DB-B3E3-FB6C-6ABD9C5C015D}"/>
              </a:ext>
            </a:extLst>
          </p:cNvPr>
          <p:cNvPicPr>
            <a:picLocks noChangeAspect="1"/>
          </p:cNvPicPr>
          <p:nvPr/>
        </p:nvPicPr>
        <p:blipFill>
          <a:blip r:embed="rId4"/>
          <a:stretch>
            <a:fillRect/>
          </a:stretch>
        </p:blipFill>
        <p:spPr>
          <a:xfrm>
            <a:off x="332537" y="2388294"/>
            <a:ext cx="3434893" cy="1970345"/>
          </a:xfrm>
          <a:prstGeom prst="rect">
            <a:avLst/>
          </a:prstGeom>
        </p:spPr>
      </p:pic>
      <p:pic>
        <p:nvPicPr>
          <p:cNvPr id="18" name="Picture 17">
            <a:extLst>
              <a:ext uri="{FF2B5EF4-FFF2-40B4-BE49-F238E27FC236}">
                <a16:creationId xmlns:a16="http://schemas.microsoft.com/office/drawing/2014/main" id="{8455E7DA-8C68-FE00-DF1D-1968BB90A743}"/>
              </a:ext>
            </a:extLst>
          </p:cNvPr>
          <p:cNvPicPr>
            <a:picLocks noChangeAspect="1"/>
          </p:cNvPicPr>
          <p:nvPr/>
        </p:nvPicPr>
        <p:blipFill>
          <a:blip r:embed="rId5"/>
          <a:stretch>
            <a:fillRect/>
          </a:stretch>
        </p:blipFill>
        <p:spPr>
          <a:xfrm>
            <a:off x="1788588" y="4056510"/>
            <a:ext cx="3505845" cy="1345132"/>
          </a:xfrm>
          <a:prstGeom prst="rect">
            <a:avLst/>
          </a:prstGeom>
        </p:spPr>
      </p:pic>
      <p:cxnSp>
        <p:nvCxnSpPr>
          <p:cNvPr id="21" name="Straight Arrow Connector 20">
            <a:extLst>
              <a:ext uri="{FF2B5EF4-FFF2-40B4-BE49-F238E27FC236}">
                <a16:creationId xmlns:a16="http://schemas.microsoft.com/office/drawing/2014/main" id="{F06DA59F-C253-9B74-77CA-98DF86839932}"/>
              </a:ext>
            </a:extLst>
          </p:cNvPr>
          <p:cNvCxnSpPr>
            <a:cxnSpLocks/>
          </p:cNvCxnSpPr>
          <p:nvPr/>
        </p:nvCxnSpPr>
        <p:spPr>
          <a:xfrm rot="16200000" flipH="1">
            <a:off x="1337793" y="4252489"/>
            <a:ext cx="405866" cy="495725"/>
          </a:xfrm>
          <a:prstGeom prst="curvedConnector2">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0">
            <a:extLst>
              <a:ext uri="{FF2B5EF4-FFF2-40B4-BE49-F238E27FC236}">
                <a16:creationId xmlns:a16="http://schemas.microsoft.com/office/drawing/2014/main" id="{1037496A-CDF2-D0FF-A8FC-3B658938C433}"/>
              </a:ext>
            </a:extLst>
          </p:cNvPr>
          <p:cNvCxnSpPr>
            <a:cxnSpLocks/>
          </p:cNvCxnSpPr>
          <p:nvPr/>
        </p:nvCxnSpPr>
        <p:spPr>
          <a:xfrm>
            <a:off x="1788587" y="3599061"/>
            <a:ext cx="488632" cy="457449"/>
          </a:xfrm>
          <a:prstGeom prst="curvedConnector2">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623AE11C-3701-B5E0-263A-7DCCB57B06F4}"/>
              </a:ext>
            </a:extLst>
          </p:cNvPr>
          <p:cNvGrpSpPr/>
          <p:nvPr/>
        </p:nvGrpSpPr>
        <p:grpSpPr>
          <a:xfrm>
            <a:off x="6027984" y="2867942"/>
            <a:ext cx="1842054" cy="1835343"/>
            <a:chOff x="6886575" y="3305175"/>
            <a:chExt cx="2085975" cy="2047786"/>
          </a:xfrm>
        </p:grpSpPr>
        <p:sp>
          <p:nvSpPr>
            <p:cNvPr id="34" name="TextBox 33">
              <a:extLst>
                <a:ext uri="{FF2B5EF4-FFF2-40B4-BE49-F238E27FC236}">
                  <a16:creationId xmlns:a16="http://schemas.microsoft.com/office/drawing/2014/main" id="{A174A234-356F-5AAD-A246-89F55690996E}"/>
                </a:ext>
              </a:extLst>
            </p:cNvPr>
            <p:cNvSpPr txBox="1"/>
            <p:nvPr/>
          </p:nvSpPr>
          <p:spPr>
            <a:xfrm>
              <a:off x="7024687" y="3601611"/>
              <a:ext cx="1809750" cy="1751350"/>
            </a:xfrm>
            <a:prstGeom prst="rect">
              <a:avLst/>
            </a:prstGeom>
            <a:noFill/>
          </p:spPr>
          <p:txBody>
            <a:bodyPr wrap="square" rtlCol="0">
              <a:spAutoFit/>
            </a:bodyPr>
            <a:lstStyle/>
            <a:p>
              <a:pPr algn="ctr"/>
              <a:r>
                <a:rPr lang="en-US" sz="1600" err="1">
                  <a:solidFill>
                    <a:srgbClr val="0000FF"/>
                  </a:solidFill>
                </a:rPr>
                <a:t>memset_avx</a:t>
              </a:r>
              <a:endParaRPr lang="en-US" sz="1600">
                <a:solidFill>
                  <a:srgbClr val="0000FF"/>
                </a:solidFill>
              </a:endParaRPr>
            </a:p>
            <a:p>
              <a:pPr algn="ctr"/>
              <a:endParaRPr lang="en-US" sz="1600">
                <a:solidFill>
                  <a:srgbClr val="0000FF"/>
                </a:solidFill>
              </a:endParaRPr>
            </a:p>
            <a:p>
              <a:pPr algn="ctr"/>
              <a:r>
                <a:rPr lang="en-US" sz="1600" err="1">
                  <a:solidFill>
                    <a:srgbClr val="0000FF"/>
                  </a:solidFill>
                </a:rPr>
                <a:t>memset_ermsb</a:t>
              </a:r>
              <a:endParaRPr lang="en-US" sz="1600">
                <a:solidFill>
                  <a:srgbClr val="0000FF"/>
                </a:solidFill>
              </a:endParaRPr>
            </a:p>
            <a:p>
              <a:pPr algn="ctr"/>
              <a:endParaRPr lang="en-US" sz="1600">
                <a:solidFill>
                  <a:srgbClr val="0000FF"/>
                </a:solidFill>
              </a:endParaRPr>
            </a:p>
            <a:p>
              <a:pPr algn="ctr"/>
              <a:r>
                <a:rPr lang="en-US" sz="1600">
                  <a:solidFill>
                    <a:srgbClr val="0000FF"/>
                  </a:solidFill>
                </a:rPr>
                <a:t>memset_sse4</a:t>
              </a:r>
              <a:endParaRPr lang="en-US" sz="1600"/>
            </a:p>
            <a:p>
              <a:endParaRPr lang="en-US" sz="1600"/>
            </a:p>
          </p:txBody>
        </p:sp>
        <p:sp>
          <p:nvSpPr>
            <p:cNvPr id="35" name="Oval 34">
              <a:extLst>
                <a:ext uri="{FF2B5EF4-FFF2-40B4-BE49-F238E27FC236}">
                  <a16:creationId xmlns:a16="http://schemas.microsoft.com/office/drawing/2014/main" id="{3ED01D81-6B3F-DFD9-7ECD-8D75E08BC031}"/>
                </a:ext>
              </a:extLst>
            </p:cNvPr>
            <p:cNvSpPr/>
            <p:nvPr/>
          </p:nvSpPr>
          <p:spPr>
            <a:xfrm>
              <a:off x="6886575" y="3305175"/>
              <a:ext cx="2085975" cy="203132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Arrow Connector 23">
            <a:extLst>
              <a:ext uri="{FF2B5EF4-FFF2-40B4-BE49-F238E27FC236}">
                <a16:creationId xmlns:a16="http://schemas.microsoft.com/office/drawing/2014/main" id="{D45BC384-BD1B-A123-BC43-E9EDB9AC8848}"/>
              </a:ext>
            </a:extLst>
          </p:cNvPr>
          <p:cNvCxnSpPr>
            <a:cxnSpLocks/>
            <a:stCxn id="35" idx="6"/>
            <a:endCxn id="45" idx="1"/>
          </p:cNvCxnSpPr>
          <p:nvPr/>
        </p:nvCxnSpPr>
        <p:spPr>
          <a:xfrm>
            <a:off x="7870038" y="3778237"/>
            <a:ext cx="578999" cy="0"/>
          </a:xfrm>
          <a:prstGeom prst="straightConnector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23">
            <a:extLst>
              <a:ext uri="{FF2B5EF4-FFF2-40B4-BE49-F238E27FC236}">
                <a16:creationId xmlns:a16="http://schemas.microsoft.com/office/drawing/2014/main" id="{7FBEF289-A40A-A1B3-C17F-636C9038B9F4}"/>
              </a:ext>
            </a:extLst>
          </p:cNvPr>
          <p:cNvCxnSpPr>
            <a:cxnSpLocks/>
            <a:stCxn id="18" idx="3"/>
            <a:endCxn id="35" idx="2"/>
          </p:cNvCxnSpPr>
          <p:nvPr/>
        </p:nvCxnSpPr>
        <p:spPr>
          <a:xfrm flipV="1">
            <a:off x="5294433" y="3778237"/>
            <a:ext cx="733551" cy="950839"/>
          </a:xfrm>
          <a:prstGeom prst="straightConnector1">
            <a:avLst/>
          </a:prstGeom>
          <a:ln w="158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30ADEC-4413-95DE-DA8E-65E08954966B}"/>
              </a:ext>
            </a:extLst>
          </p:cNvPr>
          <p:cNvSpPr txBox="1"/>
          <p:nvPr/>
        </p:nvSpPr>
        <p:spPr>
          <a:xfrm>
            <a:off x="6383355" y="4688532"/>
            <a:ext cx="1171632" cy="338554"/>
          </a:xfrm>
          <a:prstGeom prst="rect">
            <a:avLst/>
          </a:prstGeom>
          <a:noFill/>
        </p:spPr>
        <p:txBody>
          <a:bodyPr wrap="square" rtlCol="0">
            <a:spAutoFit/>
          </a:bodyPr>
          <a:lstStyle/>
          <a:p>
            <a:pPr algn="ctr"/>
            <a:r>
              <a:rPr lang="en-US" sz="1600" b="1">
                <a:solidFill>
                  <a:srgbClr val="C00000"/>
                </a:solidFill>
              </a:rPr>
              <a:t>Metadata</a:t>
            </a:r>
          </a:p>
        </p:txBody>
      </p:sp>
      <p:sp>
        <p:nvSpPr>
          <p:cNvPr id="39" name="TextBox 38">
            <a:extLst>
              <a:ext uri="{FF2B5EF4-FFF2-40B4-BE49-F238E27FC236}">
                <a16:creationId xmlns:a16="http://schemas.microsoft.com/office/drawing/2014/main" id="{0B8E4620-D4A7-55A7-C8C9-1FD3F5C8F4EA}"/>
              </a:ext>
            </a:extLst>
          </p:cNvPr>
          <p:cNvSpPr txBox="1"/>
          <p:nvPr/>
        </p:nvSpPr>
        <p:spPr>
          <a:xfrm rot="5400000">
            <a:off x="7573721" y="3790005"/>
            <a:ext cx="1171632" cy="338554"/>
          </a:xfrm>
          <a:prstGeom prst="rect">
            <a:avLst/>
          </a:prstGeom>
          <a:noFill/>
        </p:spPr>
        <p:txBody>
          <a:bodyPr wrap="square" rtlCol="0">
            <a:spAutoFit/>
          </a:bodyPr>
          <a:lstStyle/>
          <a:p>
            <a:pPr algn="ctr"/>
            <a:r>
              <a:rPr lang="en-US" sz="1600" b="1">
                <a:solidFill>
                  <a:srgbClr val="C00000"/>
                </a:solidFill>
              </a:rPr>
              <a:t>OS   Loader</a:t>
            </a:r>
          </a:p>
        </p:txBody>
      </p:sp>
      <p:pic>
        <p:nvPicPr>
          <p:cNvPr id="45" name="Picture 44">
            <a:extLst>
              <a:ext uri="{FF2B5EF4-FFF2-40B4-BE49-F238E27FC236}">
                <a16:creationId xmlns:a16="http://schemas.microsoft.com/office/drawing/2014/main" id="{D3F02BCF-FA3A-B943-AAA4-70F57AC2E309}"/>
              </a:ext>
            </a:extLst>
          </p:cNvPr>
          <p:cNvPicPr>
            <a:picLocks noChangeAspect="1"/>
          </p:cNvPicPr>
          <p:nvPr/>
        </p:nvPicPr>
        <p:blipFill>
          <a:blip r:embed="rId6"/>
          <a:stretch>
            <a:fillRect/>
          </a:stretch>
        </p:blipFill>
        <p:spPr>
          <a:xfrm>
            <a:off x="8449037" y="3435289"/>
            <a:ext cx="3410426" cy="685896"/>
          </a:xfrm>
          <a:prstGeom prst="rect">
            <a:avLst/>
          </a:prstGeom>
        </p:spPr>
      </p:pic>
      <p:sp>
        <p:nvSpPr>
          <p:cNvPr id="52" name="TextBox 51">
            <a:extLst>
              <a:ext uri="{FF2B5EF4-FFF2-40B4-BE49-F238E27FC236}">
                <a16:creationId xmlns:a16="http://schemas.microsoft.com/office/drawing/2014/main" id="{0B3F8A3A-88F8-F6AA-B92F-BE44BADEEBA1}"/>
              </a:ext>
            </a:extLst>
          </p:cNvPr>
          <p:cNvSpPr txBox="1"/>
          <p:nvPr/>
        </p:nvSpPr>
        <p:spPr>
          <a:xfrm>
            <a:off x="2535756" y="5672128"/>
            <a:ext cx="3056430" cy="369332"/>
          </a:xfrm>
          <a:prstGeom prst="rect">
            <a:avLst/>
          </a:prstGeom>
          <a:noFill/>
        </p:spPr>
        <p:txBody>
          <a:bodyPr wrap="square" rtlCol="0">
            <a:spAutoFit/>
          </a:bodyPr>
          <a:lstStyle/>
          <a:p>
            <a:pPr algn="ctr"/>
            <a:r>
              <a:rPr lang="en-US"/>
              <a:t>Classical Function Override</a:t>
            </a:r>
          </a:p>
        </p:txBody>
      </p:sp>
      <p:sp>
        <p:nvSpPr>
          <p:cNvPr id="54" name="Content Placeholder 2">
            <a:extLst>
              <a:ext uri="{FF2B5EF4-FFF2-40B4-BE49-F238E27FC236}">
                <a16:creationId xmlns:a16="http://schemas.microsoft.com/office/drawing/2014/main" id="{DE3E3AD0-D6C9-D2DD-68EE-B1E4480DC3E1}"/>
              </a:ext>
            </a:extLst>
          </p:cNvPr>
          <p:cNvSpPr txBox="1">
            <a:spLocks/>
          </p:cNvSpPr>
          <p:nvPr/>
        </p:nvSpPr>
        <p:spPr>
          <a:xfrm>
            <a:off x="7238140" y="5333145"/>
            <a:ext cx="4154598" cy="46378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N.B. Everything is a *</a:t>
            </a:r>
            <a:r>
              <a:rPr lang="en-US" sz="2400" b="1"/>
              <a:t>direct*</a:t>
            </a:r>
            <a:r>
              <a:rPr lang="en-US" sz="2400"/>
              <a:t> jump</a:t>
            </a:r>
          </a:p>
        </p:txBody>
      </p:sp>
    </p:spTree>
    <p:extLst>
      <p:ext uri="{BB962C8B-B14F-4D97-AF65-F5344CB8AC3E}">
        <p14:creationId xmlns:p14="http://schemas.microsoft.com/office/powerpoint/2010/main" val="1541637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8090535" cy="553998"/>
          </a:xfrm>
        </p:spPr>
        <p:txBody>
          <a:bodyPr>
            <a:normAutofit fontScale="90000"/>
          </a:bodyPr>
          <a:lstStyle/>
          <a:p>
            <a:r>
              <a:rPr lang="en-US"/>
              <a:t>Implementation - Boot Drivers</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586739" y="1139090"/>
            <a:ext cx="9567511" cy="1346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Implemented in various part of Windows:</a:t>
            </a:r>
          </a:p>
          <a:p>
            <a:pPr marL="457200" indent="-457200">
              <a:buFont typeface="+mj-lt"/>
              <a:buAutoNum type="arabicPeriod"/>
            </a:pPr>
            <a:r>
              <a:rPr lang="en-US" sz="2400"/>
              <a:t>Almost all the function overrides routine are exposed via the RTL layer</a:t>
            </a:r>
            <a:r>
              <a:rPr lang="en-US" b="1" baseline="30000"/>
              <a:t>+</a:t>
            </a:r>
            <a:r>
              <a:rPr lang="en-US" sz="2400"/>
              <a:t> (generic and usable by all environments)</a:t>
            </a:r>
          </a:p>
          <a:p>
            <a:pPr marL="0" indent="0">
              <a:buNone/>
            </a:pPr>
            <a:endParaRPr lang="en-US" sz="2400"/>
          </a:p>
        </p:txBody>
      </p:sp>
      <p:pic>
        <p:nvPicPr>
          <p:cNvPr id="5" name="Picture 4" descr="Icon&#10;&#10;Description automatically generated">
            <a:extLst>
              <a:ext uri="{FF2B5EF4-FFF2-40B4-BE49-F238E27FC236}">
                <a16:creationId xmlns:a16="http://schemas.microsoft.com/office/drawing/2014/main" id="{C9A4C353-D9A8-E26A-2FBE-8513F05DA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4251" y="407951"/>
            <a:ext cx="1426464" cy="1426464"/>
          </a:xfrm>
          <a:prstGeom prst="rect">
            <a:avLst/>
          </a:prstGeom>
        </p:spPr>
      </p:pic>
      <p:sp>
        <p:nvSpPr>
          <p:cNvPr id="24" name="TextBox 23">
            <a:extLst>
              <a:ext uri="{FF2B5EF4-FFF2-40B4-BE49-F238E27FC236}">
                <a16:creationId xmlns:a16="http://schemas.microsoft.com/office/drawing/2014/main" id="{3A996989-5259-1670-FC65-F9AB74F2BC78}"/>
              </a:ext>
            </a:extLst>
          </p:cNvPr>
          <p:cNvSpPr txBox="1"/>
          <p:nvPr/>
        </p:nvSpPr>
        <p:spPr>
          <a:xfrm>
            <a:off x="586740" y="2343149"/>
            <a:ext cx="11018520" cy="3293209"/>
          </a:xfrm>
          <a:prstGeom prst="rect">
            <a:avLst/>
          </a:prstGeom>
          <a:noFill/>
        </p:spPr>
        <p:txBody>
          <a:bodyPr wrap="square">
            <a:spAutoFit/>
          </a:bodyPr>
          <a:lstStyle/>
          <a:p>
            <a:pPr marL="457200" indent="-457200">
              <a:spcAft>
                <a:spcPts val="100"/>
              </a:spcAft>
              <a:buFont typeface="+mj-lt"/>
              <a:buAutoNum type="arabicPeriod" startAt="2"/>
            </a:pPr>
            <a:r>
              <a:rPr lang="en-US" sz="2400"/>
              <a:t>The Windows loader, in the “prepare” phase, calculates bitmaps of both NT and SK capabilities (user and kernel mode, see </a:t>
            </a:r>
            <a:r>
              <a:rPr lang="en-US" sz="1500" err="1"/>
              <a:t>RtlInitFunctionOverrideCapabilities</a:t>
            </a:r>
            <a:r>
              <a:rPr lang="en-US" sz="2400"/>
              <a:t>)</a:t>
            </a:r>
          </a:p>
          <a:p>
            <a:pPr marL="800100" lvl="1" indent="-342900">
              <a:spcAft>
                <a:spcPts val="600"/>
              </a:spcAft>
              <a:buFont typeface="Arial" panose="020B0604020202020204" pitchFamily="34" charset="0"/>
              <a:buChar char="•"/>
            </a:pPr>
            <a:r>
              <a:rPr lang="en-US" sz="2000"/>
              <a:t>It then parses the DVRT and applies function overrides to the NT and Secure Kernel</a:t>
            </a:r>
            <a:r>
              <a:rPr lang="en-US" sz="2000" b="1"/>
              <a:t>*</a:t>
            </a:r>
          </a:p>
          <a:p>
            <a:pPr marL="457200" indent="-457200">
              <a:spcAft>
                <a:spcPts val="600"/>
              </a:spcAft>
              <a:buFont typeface="+mj-lt"/>
              <a:buAutoNum type="arabicPeriod" startAt="2"/>
            </a:pPr>
            <a:r>
              <a:rPr lang="en-US" sz="2400"/>
              <a:t>When the Secure Kernel starts, it (re)calculates the exposed capabilities</a:t>
            </a:r>
          </a:p>
          <a:p>
            <a:pPr marL="457200" indent="-457200">
              <a:spcAft>
                <a:spcPts val="600"/>
              </a:spcAft>
              <a:buFont typeface="+mj-lt"/>
              <a:buAutoNum type="arabicPeriod" startAt="2"/>
            </a:pPr>
            <a:r>
              <a:rPr lang="en-US" sz="2400"/>
              <a:t>The NT kernel starts and applies Function Overrides to all its </a:t>
            </a:r>
            <a:r>
              <a:rPr lang="en-US" sz="2400" b="1"/>
              <a:t>boot</a:t>
            </a:r>
            <a:r>
              <a:rPr lang="en-US" sz="2400"/>
              <a:t> drivers (exposed as a contiguous virtual memory ranges)</a:t>
            </a:r>
          </a:p>
          <a:p>
            <a:pPr marL="457200" indent="-457200">
              <a:spcAft>
                <a:spcPts val="600"/>
              </a:spcAft>
              <a:buFont typeface="+mj-lt"/>
              <a:buAutoNum type="arabicPeriod" startAt="2"/>
            </a:pPr>
            <a:r>
              <a:rPr lang="en-US" sz="2400"/>
              <a:t>When HVCI is enabled, the NT kernel can </a:t>
            </a:r>
            <a:r>
              <a:rPr lang="en-US" sz="2400" b="1" u="sng"/>
              <a:t>*not*</a:t>
            </a:r>
            <a:r>
              <a:rPr lang="en-US" sz="2400"/>
              <a:t> touch any executable page, so invokes SK via the PERFORM_DRIVER_FUNCTION_OVERRIDES secure call.</a:t>
            </a:r>
          </a:p>
        </p:txBody>
      </p:sp>
    </p:spTree>
    <p:extLst>
      <p:ext uri="{BB962C8B-B14F-4D97-AF65-F5344CB8AC3E}">
        <p14:creationId xmlns:p14="http://schemas.microsoft.com/office/powerpoint/2010/main" val="235404971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8090535" cy="553998"/>
          </a:xfrm>
        </p:spPr>
        <p:txBody>
          <a:bodyPr>
            <a:normAutofit fontScale="90000"/>
          </a:bodyPr>
          <a:lstStyle/>
          <a:p>
            <a:r>
              <a:rPr lang="en-US"/>
              <a:t>Implementation - Runtime Drivers</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586740" y="1139090"/>
            <a:ext cx="9414510" cy="1346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Runtime drivers are really different than Boot drivers.</a:t>
            </a:r>
          </a:p>
          <a:p>
            <a:pPr marL="457200" indent="-457200">
              <a:buFont typeface="+mj-lt"/>
              <a:buAutoNum type="arabicPeriod"/>
            </a:pPr>
            <a:r>
              <a:rPr lang="en-US" sz="2400"/>
              <a:t>NT MM (Memory manager) always associate them with a Control Area (CA) - Advanced features like memory sharing and </a:t>
            </a:r>
            <a:r>
              <a:rPr lang="en-US" sz="2400" err="1"/>
              <a:t>pageability</a:t>
            </a:r>
            <a:endParaRPr lang="en-US" sz="2400"/>
          </a:p>
          <a:p>
            <a:pPr marL="0" indent="0">
              <a:buNone/>
            </a:pPr>
            <a:endParaRPr lang="en-US" sz="2400"/>
          </a:p>
        </p:txBody>
      </p:sp>
      <p:pic>
        <p:nvPicPr>
          <p:cNvPr id="5" name="Picture 4" descr="Icon&#10;&#10;Description automatically generated">
            <a:extLst>
              <a:ext uri="{FF2B5EF4-FFF2-40B4-BE49-F238E27FC236}">
                <a16:creationId xmlns:a16="http://schemas.microsoft.com/office/drawing/2014/main" id="{C9A4C353-D9A8-E26A-2FBE-8513F05DA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4251" y="407951"/>
            <a:ext cx="1426464" cy="1426464"/>
          </a:xfrm>
          <a:prstGeom prst="rect">
            <a:avLst/>
          </a:prstGeom>
        </p:spPr>
      </p:pic>
      <p:sp>
        <p:nvSpPr>
          <p:cNvPr id="24" name="TextBox 23">
            <a:extLst>
              <a:ext uri="{FF2B5EF4-FFF2-40B4-BE49-F238E27FC236}">
                <a16:creationId xmlns:a16="http://schemas.microsoft.com/office/drawing/2014/main" id="{3A996989-5259-1670-FC65-F9AB74F2BC78}"/>
              </a:ext>
            </a:extLst>
          </p:cNvPr>
          <p:cNvSpPr txBox="1"/>
          <p:nvPr/>
        </p:nvSpPr>
        <p:spPr>
          <a:xfrm>
            <a:off x="586740" y="2343149"/>
            <a:ext cx="11018520" cy="3354765"/>
          </a:xfrm>
          <a:prstGeom prst="rect">
            <a:avLst/>
          </a:prstGeom>
          <a:noFill/>
        </p:spPr>
        <p:txBody>
          <a:bodyPr wrap="square">
            <a:spAutoFit/>
          </a:bodyPr>
          <a:lstStyle/>
          <a:p>
            <a:pPr marL="457200" indent="-457200">
              <a:spcAft>
                <a:spcPts val="600"/>
              </a:spcAft>
              <a:buFont typeface="+mj-lt"/>
              <a:buAutoNum type="arabicPeriod" startAt="2"/>
            </a:pPr>
            <a:r>
              <a:rPr lang="en-US" sz="2400"/>
              <a:t>At section </a:t>
            </a:r>
            <a:r>
              <a:rPr lang="en-US" sz="2400" b="1"/>
              <a:t>creation</a:t>
            </a:r>
            <a:r>
              <a:rPr lang="en-US" sz="2400"/>
              <a:t> time, when MM decides the </a:t>
            </a:r>
            <a:r>
              <a:rPr lang="en-US" sz="2400" b="1"/>
              <a:t>preferred</a:t>
            </a:r>
            <a:r>
              <a:rPr lang="en-US" sz="2400"/>
              <a:t> ASLR base address, it parses the Image Load config and capture Function Override data.</a:t>
            </a:r>
          </a:p>
          <a:p>
            <a:pPr marL="457200" indent="-457200">
              <a:spcAft>
                <a:spcPts val="600"/>
              </a:spcAft>
              <a:buFont typeface="+mj-lt"/>
              <a:buAutoNum type="arabicPeriod" startAt="2"/>
            </a:pPr>
            <a:r>
              <a:rPr lang="en-US" sz="2400"/>
              <a:t>Overrides are applied to the shared pages in the </a:t>
            </a:r>
            <a:r>
              <a:rPr lang="en-US" sz="2400" b="1"/>
              <a:t>validation </a:t>
            </a:r>
            <a:r>
              <a:rPr lang="en-US" sz="2400"/>
              <a:t>path, or in the </a:t>
            </a:r>
            <a:r>
              <a:rPr lang="en-US" sz="2400" b="1"/>
              <a:t>in-paging</a:t>
            </a:r>
            <a:r>
              <a:rPr lang="en-US" sz="2400"/>
              <a:t> path, to single pages </a:t>
            </a:r>
            <a:r>
              <a:rPr lang="en-US" sz="1600"/>
              <a:t>(using the </a:t>
            </a:r>
            <a:r>
              <a:rPr lang="en-US" sz="1600" i="1" err="1"/>
              <a:t>RtlApplyFunctionOverrideFixups</a:t>
            </a:r>
            <a:r>
              <a:rPr lang="en-US" sz="1600" i="1"/>
              <a:t> </a:t>
            </a:r>
            <a:r>
              <a:rPr lang="en-US" sz="1600"/>
              <a:t>routine).</a:t>
            </a:r>
            <a:endParaRPr lang="en-US" sz="2400"/>
          </a:p>
          <a:p>
            <a:pPr marL="457200" indent="-457200">
              <a:spcAft>
                <a:spcPts val="600"/>
              </a:spcAft>
              <a:buFont typeface="+mj-lt"/>
              <a:buAutoNum type="arabicPeriod" startAt="2"/>
            </a:pPr>
            <a:r>
              <a:rPr lang="en-US" sz="2400"/>
              <a:t>Private fixups and large pages use another similar path.</a:t>
            </a:r>
          </a:p>
          <a:p>
            <a:pPr marL="457200" indent="-457200">
              <a:spcAft>
                <a:spcPts val="600"/>
              </a:spcAft>
              <a:buFont typeface="+mj-lt"/>
              <a:buAutoNum type="arabicPeriod" startAt="2"/>
            </a:pPr>
            <a:r>
              <a:rPr lang="en-US" sz="2400"/>
              <a:t>When HVCI is on, the NT kernel can </a:t>
            </a:r>
            <a:r>
              <a:rPr lang="en-US" sz="2400" b="1"/>
              <a:t>*not*</a:t>
            </a:r>
            <a:r>
              <a:rPr lang="en-US" sz="2400"/>
              <a:t> touch executable pages -&gt; only SK become the only entity able apply Function Overrides.</a:t>
            </a:r>
          </a:p>
          <a:p>
            <a:pPr marL="457200" indent="-457200">
              <a:spcAft>
                <a:spcPts val="600"/>
              </a:spcAft>
              <a:buFont typeface="+mj-lt"/>
              <a:buAutoNum type="arabicPeriod" startAt="2"/>
            </a:pPr>
            <a:r>
              <a:rPr lang="en-US" sz="2400"/>
              <a:t>Similar technology in SKCI &lt;- Secure Kernel Code Integrity</a:t>
            </a:r>
          </a:p>
        </p:txBody>
      </p:sp>
    </p:spTree>
    <p:extLst>
      <p:ext uri="{BB962C8B-B14F-4D97-AF65-F5344CB8AC3E}">
        <p14:creationId xmlns:p14="http://schemas.microsoft.com/office/powerpoint/2010/main" val="32418525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139268"/>
            <a:ext cx="10515600" cy="1037694"/>
          </a:xfrm>
        </p:spPr>
        <p:txBody>
          <a:bodyPr/>
          <a:lstStyle/>
          <a:p>
            <a:r>
              <a:rPr lang="en-US" b="1">
                <a:solidFill>
                  <a:schemeClr val="accent1">
                    <a:lumMod val="75000"/>
                  </a:schemeClr>
                </a:solidFill>
              </a:rPr>
              <a:t>Who I am</a:t>
            </a:r>
          </a:p>
        </p:txBody>
      </p:sp>
      <p:sp>
        <p:nvSpPr>
          <p:cNvPr id="5" name="Text Placeholder 3"/>
          <p:cNvSpPr txBox="1">
            <a:spLocks/>
          </p:cNvSpPr>
          <p:nvPr/>
        </p:nvSpPr>
        <p:spPr>
          <a:xfrm>
            <a:off x="3227749" y="1176961"/>
            <a:ext cx="8321502" cy="3485209"/>
          </a:xfrm>
          <a:prstGeom prst="rect">
            <a:avLst/>
          </a:prstGeom>
        </p:spPr>
        <p:txBody>
          <a:bodyPr vert="horz" wrap="square" lIns="143428" tIns="89642" rIns="143428" bIns="8964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8641" lvl="1" indent="-336145">
              <a:spcBef>
                <a:spcPts val="1176"/>
              </a:spcBef>
              <a:buFont typeface="Arial" panose="020B0604020202020204" pitchFamily="34" charset="0"/>
              <a:buChar char="•"/>
            </a:pPr>
            <a:r>
              <a:rPr lang="en-US" sz="2157"/>
              <a:t>Italian CORE OS Architect, mainly focused on Windows Kernel developing</a:t>
            </a:r>
          </a:p>
          <a:p>
            <a:pPr marL="558641" lvl="1" indent="-336145">
              <a:spcBef>
                <a:spcPts val="1176"/>
              </a:spcBef>
              <a:buFont typeface="Arial" panose="020B0604020202020204" pitchFamily="34" charset="0"/>
              <a:buChar char="•"/>
            </a:pPr>
            <a:r>
              <a:rPr lang="en-US" sz="2157"/>
              <a:t>Microsoft OSs Internals enthusiast / Security Researcher</a:t>
            </a:r>
          </a:p>
          <a:p>
            <a:pPr marL="558641" lvl="1" indent="-336145">
              <a:spcBef>
                <a:spcPts val="1176"/>
              </a:spcBef>
              <a:buFont typeface="Arial" panose="020B0604020202020204" pitchFamily="34" charset="0"/>
              <a:buChar char="•"/>
            </a:pPr>
            <a:r>
              <a:rPr lang="en-US" sz="2157"/>
              <a:t>Work for the Security Core OS Team of Microsoft Ltd</a:t>
            </a:r>
          </a:p>
          <a:p>
            <a:pPr marL="558641" lvl="1" indent="-336145">
              <a:spcBef>
                <a:spcPts val="1176"/>
              </a:spcBef>
              <a:buFont typeface="Arial" panose="020B0604020202020204" pitchFamily="34" charset="0"/>
              <a:buChar char="•"/>
            </a:pPr>
            <a:r>
              <a:rPr lang="en-US" sz="2157"/>
              <a:t>Previously worked in the Threat Intelligence Center of Microsoft (MSTIC), in the TALOS Security Group of Cisco Systems, Webroot and </a:t>
            </a:r>
            <a:r>
              <a:rPr lang="en-US" sz="2157" err="1"/>
              <a:t>Saferbytes</a:t>
            </a:r>
            <a:endParaRPr lang="en-US" sz="2157"/>
          </a:p>
          <a:p>
            <a:pPr marL="558641" lvl="1" indent="-336145">
              <a:spcBef>
                <a:spcPts val="1176"/>
              </a:spcBef>
              <a:buFont typeface="Arial" panose="020B0604020202020204" pitchFamily="34" charset="0"/>
              <a:buChar char="•"/>
            </a:pPr>
            <a:r>
              <a:rPr lang="en-US" sz="2157">
                <a:gradFill>
                  <a:gsLst>
                    <a:gs pos="1250">
                      <a:schemeClr val="tx1"/>
                    </a:gs>
                    <a:gs pos="100000">
                      <a:schemeClr val="tx1"/>
                    </a:gs>
                  </a:gsLst>
                  <a:lin ang="5400000" scaled="0"/>
                </a:gradFill>
              </a:rPr>
              <a:t>Original </a:t>
            </a:r>
            <a:r>
              <a:rPr lang="it-IT" sz="2157">
                <a:gradFill>
                  <a:gsLst>
                    <a:gs pos="1250">
                      <a:schemeClr val="tx1"/>
                    </a:gs>
                    <a:gs pos="100000">
                      <a:schemeClr val="tx1"/>
                    </a:gs>
                  </a:gsLst>
                  <a:lin ang="5400000" scaled="0"/>
                </a:gradFill>
              </a:rPr>
              <a:t>designer </a:t>
            </a:r>
            <a:r>
              <a:rPr lang="en-US" sz="2157">
                <a:gradFill>
                  <a:gsLst>
                    <a:gs pos="1250">
                      <a:schemeClr val="tx1"/>
                    </a:gs>
                    <a:gs pos="100000">
                      <a:schemeClr val="tx1"/>
                    </a:gs>
                  </a:gsLst>
                  <a:lin ang="5400000" scaled="0"/>
                </a:gradFill>
              </a:rPr>
              <a:t>of the first UEFI </a:t>
            </a:r>
            <a:r>
              <a:rPr lang="en-US" sz="2157" err="1">
                <a:gradFill>
                  <a:gsLst>
                    <a:gs pos="1250">
                      <a:schemeClr val="tx1"/>
                    </a:gs>
                    <a:gs pos="100000">
                      <a:schemeClr val="tx1"/>
                    </a:gs>
                  </a:gsLst>
                  <a:lin ang="5400000" scaled="0"/>
                </a:gradFill>
              </a:rPr>
              <a:t>Bootkit</a:t>
            </a:r>
            <a:r>
              <a:rPr lang="en-US" sz="2157">
                <a:gradFill>
                  <a:gsLst>
                    <a:gs pos="1250">
                      <a:schemeClr val="tx1"/>
                    </a:gs>
                    <a:gs pos="100000">
                      <a:schemeClr val="tx1"/>
                    </a:gs>
                  </a:gsLst>
                  <a:lin ang="5400000" scaled="0"/>
                </a:gradFill>
              </a:rPr>
              <a:t>, Patchguard 8.1 bypass in 2014, Windows Intel PT Driver, and many other research projects…</a:t>
            </a:r>
            <a:endParaRPr lang="en-US" sz="1961"/>
          </a:p>
        </p:txBody>
      </p:sp>
      <p:sp>
        <p:nvSpPr>
          <p:cNvPr id="8" name="TextBox 7"/>
          <p:cNvSpPr txBox="1"/>
          <p:nvPr/>
        </p:nvSpPr>
        <p:spPr>
          <a:xfrm>
            <a:off x="343941" y="4763478"/>
            <a:ext cx="11205310" cy="1861279"/>
          </a:xfrm>
          <a:prstGeom prst="rect">
            <a:avLst/>
          </a:prstGeom>
          <a:noFill/>
        </p:spPr>
        <p:txBody>
          <a:bodyPr wrap="square" rtlCol="0">
            <a:spAutoFit/>
          </a:bodyPr>
          <a:lstStyle/>
          <a:p>
            <a:pPr marL="558641" lvl="1" indent="-336145">
              <a:lnSpc>
                <a:spcPct val="90000"/>
              </a:lnSpc>
              <a:spcBef>
                <a:spcPts val="1176"/>
              </a:spcBef>
              <a:buSzPct val="90000"/>
              <a:buFont typeface="Arial" panose="020B0604020202020204" pitchFamily="34" charset="0"/>
              <a:buChar char="•"/>
            </a:pPr>
            <a:r>
              <a:rPr lang="en-US" sz="2157" dirty="0">
                <a:gradFill>
                  <a:gsLst>
                    <a:gs pos="1250">
                      <a:schemeClr val="tx1"/>
                    </a:gs>
                    <a:gs pos="100000">
                      <a:schemeClr val="tx1"/>
                    </a:gs>
                  </a:gsLst>
                  <a:lin ang="5400000" scaled="0"/>
                </a:gradFill>
              </a:rPr>
              <a:t>Since 2016 </a:t>
            </a:r>
            <a:r>
              <a:rPr lang="en-US" sz="2157">
                <a:gradFill>
                  <a:gsLst>
                    <a:gs pos="1250">
                      <a:schemeClr val="tx1"/>
                    </a:gs>
                    <a:gs pos="100000">
                      <a:schemeClr val="tx1"/>
                    </a:gs>
                  </a:gsLst>
                  <a:lin ang="5400000" scaled="0"/>
                </a:gradFill>
              </a:rPr>
              <a:t>I am responsible </a:t>
            </a:r>
            <a:r>
              <a:rPr lang="en-US" sz="2157" dirty="0">
                <a:gradFill>
                  <a:gsLst>
                    <a:gs pos="1250">
                      <a:schemeClr val="tx1"/>
                    </a:gs>
                    <a:gs pos="100000">
                      <a:schemeClr val="tx1"/>
                    </a:gs>
                  </a:gsLst>
                  <a:lin ang="5400000" scaled="0"/>
                </a:gradFill>
              </a:rPr>
              <a:t>of the Secure Kernel development</a:t>
            </a:r>
          </a:p>
          <a:p>
            <a:pPr marL="558641" lvl="1" indent="-336145">
              <a:lnSpc>
                <a:spcPct val="90000"/>
              </a:lnSpc>
              <a:spcBef>
                <a:spcPts val="1176"/>
              </a:spcBef>
              <a:buSzPct val="90000"/>
              <a:buFont typeface="Arial" panose="020B0604020202020204" pitchFamily="34" charset="0"/>
              <a:buChar char="•"/>
            </a:pPr>
            <a:r>
              <a:rPr lang="en-US" sz="2157" dirty="0">
                <a:gradFill>
                  <a:gsLst>
                    <a:gs pos="1250">
                      <a:schemeClr val="tx1"/>
                    </a:gs>
                    <a:gs pos="100000">
                      <a:schemeClr val="tx1"/>
                    </a:gs>
                  </a:gsLst>
                  <a:lin ang="5400000" scaled="0"/>
                </a:gradFill>
              </a:rPr>
              <a:t>Main developer of </a:t>
            </a:r>
            <a:r>
              <a:rPr lang="en-US" sz="2157" dirty="0" err="1">
                <a:gradFill>
                  <a:gsLst>
                    <a:gs pos="1250">
                      <a:schemeClr val="tx1"/>
                    </a:gs>
                    <a:gs pos="100000">
                      <a:schemeClr val="tx1"/>
                    </a:gs>
                  </a:gsLst>
                  <a:lin ang="5400000" scaled="0"/>
                </a:gradFill>
              </a:rPr>
              <a:t>Retpoline</a:t>
            </a:r>
            <a:r>
              <a:rPr lang="en-US" sz="2157" dirty="0">
                <a:gradFill>
                  <a:gsLst>
                    <a:gs pos="1250">
                      <a:schemeClr val="tx1"/>
                    </a:gs>
                    <a:gs pos="100000">
                      <a:schemeClr val="tx1"/>
                    </a:gs>
                  </a:gsLst>
                  <a:lin ang="5400000" scaled="0"/>
                </a:gradFill>
              </a:rPr>
              <a:t> and Import Optimization, KDP, and many others Kernel features…</a:t>
            </a:r>
          </a:p>
          <a:p>
            <a:pPr marL="558641" lvl="1" indent="-336145">
              <a:lnSpc>
                <a:spcPct val="90000"/>
              </a:lnSpc>
              <a:spcBef>
                <a:spcPts val="1176"/>
              </a:spcBef>
              <a:buSzPct val="90000"/>
              <a:buFont typeface="Arial" panose="020B0604020202020204" pitchFamily="34" charset="0"/>
              <a:buChar char="•"/>
            </a:pPr>
            <a:r>
              <a:rPr lang="en-US" sz="2157" dirty="0">
                <a:gradFill>
                  <a:gsLst>
                    <a:gs pos="1250">
                      <a:schemeClr val="tx1"/>
                    </a:gs>
                    <a:gs pos="100000">
                      <a:schemeClr val="tx1"/>
                    </a:gs>
                  </a:gsLst>
                  <a:lin ang="5400000" scaled="0"/>
                </a:gradFill>
              </a:rPr>
              <a:t>AND, especially, …</a:t>
            </a:r>
          </a:p>
          <a:p>
            <a:pPr marL="280121" indent="-280121">
              <a:buFont typeface="Arial" panose="020B0604020202020204" pitchFamily="34" charset="0"/>
              <a:buChar char="•"/>
            </a:pPr>
            <a:endParaRPr lang="it-IT" sz="1730" dirty="0"/>
          </a:p>
        </p:txBody>
      </p:sp>
      <p:pic>
        <p:nvPicPr>
          <p:cNvPr id="2" name="Picture 1">
            <a:extLst>
              <a:ext uri="{FF2B5EF4-FFF2-40B4-BE49-F238E27FC236}">
                <a16:creationId xmlns:a16="http://schemas.microsoft.com/office/drawing/2014/main" id="{DD657EBF-4C29-455E-995B-7DCE523D93FE}"/>
              </a:ext>
            </a:extLst>
          </p:cNvPr>
          <p:cNvPicPr>
            <a:picLocks noChangeAspect="1"/>
          </p:cNvPicPr>
          <p:nvPr/>
        </p:nvPicPr>
        <p:blipFill>
          <a:blip r:embed="rId3"/>
          <a:stretch>
            <a:fillRect/>
          </a:stretch>
        </p:blipFill>
        <p:spPr>
          <a:xfrm>
            <a:off x="588263" y="1189493"/>
            <a:ext cx="2421266" cy="3161518"/>
          </a:xfrm>
          <a:prstGeom prst="rect">
            <a:avLst/>
          </a:prstGeom>
        </p:spPr>
      </p:pic>
      <p:pic>
        <p:nvPicPr>
          <p:cNvPr id="4" name="MS logo gray - EMF" descr="Microsoft logo, gray text version">
            <a:extLst>
              <a:ext uri="{FF2B5EF4-FFF2-40B4-BE49-F238E27FC236}">
                <a16:creationId xmlns:a16="http://schemas.microsoft.com/office/drawing/2014/main" id="{6C015B16-2A09-4A48-B29D-4E538828D75D}"/>
              </a:ext>
            </a:extLst>
          </p:cNvPr>
          <p:cNvPicPr>
            <a:picLocks noChangeAspect="1"/>
          </p:cNvPicPr>
          <p:nvPr/>
        </p:nvPicPr>
        <p:blipFill>
          <a:blip r:embed="rId4"/>
          <a:stretch>
            <a:fillRect/>
          </a:stretch>
        </p:blipFill>
        <p:spPr bwMode="black">
          <a:xfrm>
            <a:off x="10420643" y="6281026"/>
            <a:ext cx="1366440" cy="292608"/>
          </a:xfrm>
          <a:prstGeom prst="rect">
            <a:avLst/>
          </a:prstGeom>
        </p:spPr>
      </p:pic>
    </p:spTree>
    <p:extLst>
      <p:ext uri="{BB962C8B-B14F-4D97-AF65-F5344CB8AC3E}">
        <p14:creationId xmlns:p14="http://schemas.microsoft.com/office/powerpoint/2010/main" val="38598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8090535" cy="553998"/>
          </a:xfrm>
        </p:spPr>
        <p:txBody>
          <a:bodyPr>
            <a:normAutofit fontScale="90000"/>
          </a:bodyPr>
          <a:lstStyle/>
          <a:p>
            <a:r>
              <a:rPr lang="en-US"/>
              <a:t>Implementation - User-mode modules</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586740" y="1139090"/>
            <a:ext cx="9414510" cy="1346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Executable user-modules are always loaded by NT MM, in a similar way for runtime drivers:</a:t>
            </a:r>
          </a:p>
          <a:p>
            <a:pPr marL="457200" indent="-457200">
              <a:buFont typeface="+mj-lt"/>
              <a:buAutoNum type="arabicPeriod"/>
            </a:pPr>
            <a:r>
              <a:rPr lang="en-US" sz="2400"/>
              <a:t>Always associated with a </a:t>
            </a:r>
            <a:r>
              <a:rPr lang="en-US" sz="2400" b="1"/>
              <a:t>Control Area</a:t>
            </a:r>
            <a:r>
              <a:rPr lang="en-US" sz="2400"/>
              <a:t>, shareable</a:t>
            </a:r>
          </a:p>
        </p:txBody>
      </p:sp>
      <p:pic>
        <p:nvPicPr>
          <p:cNvPr id="5" name="Picture 4" descr="Icon&#10;&#10;Description automatically generated">
            <a:extLst>
              <a:ext uri="{FF2B5EF4-FFF2-40B4-BE49-F238E27FC236}">
                <a16:creationId xmlns:a16="http://schemas.microsoft.com/office/drawing/2014/main" id="{C9A4C353-D9A8-E26A-2FBE-8513F05DA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4251" y="407951"/>
            <a:ext cx="1426464" cy="1426464"/>
          </a:xfrm>
          <a:prstGeom prst="rect">
            <a:avLst/>
          </a:prstGeom>
        </p:spPr>
      </p:pic>
      <p:sp>
        <p:nvSpPr>
          <p:cNvPr id="24" name="TextBox 23">
            <a:extLst>
              <a:ext uri="{FF2B5EF4-FFF2-40B4-BE49-F238E27FC236}">
                <a16:creationId xmlns:a16="http://schemas.microsoft.com/office/drawing/2014/main" id="{3A996989-5259-1670-FC65-F9AB74F2BC78}"/>
              </a:ext>
            </a:extLst>
          </p:cNvPr>
          <p:cNvSpPr txBox="1"/>
          <p:nvPr/>
        </p:nvSpPr>
        <p:spPr>
          <a:xfrm>
            <a:off x="586740" y="2343149"/>
            <a:ext cx="11018520" cy="2539157"/>
          </a:xfrm>
          <a:prstGeom prst="rect">
            <a:avLst/>
          </a:prstGeom>
          <a:noFill/>
        </p:spPr>
        <p:txBody>
          <a:bodyPr wrap="square">
            <a:spAutoFit/>
          </a:bodyPr>
          <a:lstStyle/>
          <a:p>
            <a:pPr marL="457200" indent="-457200">
              <a:spcAft>
                <a:spcPts val="600"/>
              </a:spcAft>
              <a:buFont typeface="+mj-lt"/>
              <a:buAutoNum type="arabicPeriod" startAt="2"/>
            </a:pPr>
            <a:r>
              <a:rPr lang="en-US" sz="2400" dirty="0"/>
              <a:t>Private </a:t>
            </a:r>
            <a:r>
              <a:rPr lang="en-US" sz="2400" b="1" dirty="0"/>
              <a:t>fixups</a:t>
            </a:r>
            <a:r>
              <a:rPr lang="en-US" sz="2400" dirty="0"/>
              <a:t> are more likely to happen</a:t>
            </a:r>
          </a:p>
          <a:p>
            <a:pPr marL="457200" indent="-457200">
              <a:spcAft>
                <a:spcPts val="600"/>
              </a:spcAft>
              <a:buFont typeface="+mj-lt"/>
              <a:buAutoNum type="arabicPeriod" startAt="2"/>
            </a:pPr>
            <a:r>
              <a:rPr lang="en-US" sz="2400" dirty="0"/>
              <a:t>Similar application path for Runtime drivers</a:t>
            </a:r>
          </a:p>
          <a:p>
            <a:pPr marL="457200" indent="-457200">
              <a:spcAft>
                <a:spcPts val="600"/>
              </a:spcAft>
              <a:buFont typeface="+mj-lt"/>
              <a:buAutoNum type="arabicPeriod" startAt="2"/>
            </a:pPr>
            <a:r>
              <a:rPr lang="en-US" sz="2400" dirty="0"/>
              <a:t>Function Override engine decides which overrides to apply (user vs kernel) to a page based on its preferred ASLR base address</a:t>
            </a:r>
          </a:p>
          <a:p>
            <a:pPr marL="457200" indent="-457200">
              <a:spcAft>
                <a:spcPts val="600"/>
              </a:spcAft>
              <a:buFont typeface="+mj-lt"/>
              <a:buAutoNum type="arabicPeriod" startAt="2"/>
            </a:pPr>
            <a:r>
              <a:rPr lang="en-US" sz="2400" dirty="0"/>
              <a:t>User-modules can be mapped also in a </a:t>
            </a:r>
            <a:r>
              <a:rPr lang="en-US" sz="2400" dirty="0" err="1"/>
              <a:t>Trustlet</a:t>
            </a:r>
            <a:r>
              <a:rPr lang="en-US" sz="2400" dirty="0"/>
              <a:t> / Trusted App -&gt; SK should support Function Overrides in its validation path.</a:t>
            </a:r>
          </a:p>
        </p:txBody>
      </p:sp>
    </p:spTree>
    <p:extLst>
      <p:ext uri="{BB962C8B-B14F-4D97-AF65-F5344CB8AC3E}">
        <p14:creationId xmlns:p14="http://schemas.microsoft.com/office/powerpoint/2010/main" val="191357335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7" name="Title 16"/>
          <p:cNvSpPr>
            <a:spLocks noGrp="1"/>
          </p:cNvSpPr>
          <p:nvPr>
            <p:ph type="title"/>
          </p:nvPr>
        </p:nvSpPr>
        <p:spPr>
          <a:xfrm>
            <a:off x="628651" y="354957"/>
            <a:ext cx="3888526" cy="956733"/>
          </a:xfrm>
        </p:spPr>
        <p:txBody>
          <a:bodyPr vert="horz" lIns="91440" tIns="45720" rIns="91440" bIns="45720" rtlCol="0" anchor="ctr">
            <a:normAutofit/>
          </a:bodyPr>
          <a:lstStyle/>
          <a:p>
            <a:r>
              <a:rPr lang="en-US" kern="1200">
                <a:solidFill>
                  <a:schemeClr val="tx1"/>
                </a:solidFill>
                <a:latin typeface="+mj-lt"/>
                <a:ea typeface="+mj-ea"/>
                <a:cs typeface="+mj-cs"/>
              </a:rPr>
              <a:t>DVRT entries</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628650" y="1311690"/>
            <a:ext cx="5191125" cy="491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a:t>In the PE file, Function Overrides are described by new Dynamic Value Relocation Table (DVRT) entries.</a:t>
            </a:r>
          </a:p>
          <a:p>
            <a:pPr>
              <a:lnSpc>
                <a:spcPct val="120000"/>
              </a:lnSpc>
            </a:pPr>
            <a:r>
              <a:rPr lang="en-US" sz="2400"/>
              <a:t>The DVRT is addressed by the Image Load Configuration directory. </a:t>
            </a:r>
          </a:p>
          <a:p>
            <a:pPr>
              <a:lnSpc>
                <a:spcPct val="120000"/>
              </a:lnSpc>
            </a:pPr>
            <a:r>
              <a:rPr lang="en-US" sz="2400"/>
              <a:t>Function Overrides are addressed by Dynamic Relocation entries</a:t>
            </a:r>
          </a:p>
          <a:p>
            <a:pPr>
              <a:lnSpc>
                <a:spcPct val="120000"/>
              </a:lnSpc>
            </a:pPr>
            <a:r>
              <a:rPr lang="en-US" sz="2400"/>
              <a:t>BDD after the Dynamic Relocation data</a:t>
            </a:r>
            <a:endParaRPr lang="en-US" sz="2400" dirty="0"/>
          </a:p>
        </p:txBody>
      </p:sp>
      <p:pic>
        <p:nvPicPr>
          <p:cNvPr id="5" name="Picture 4">
            <a:extLst>
              <a:ext uri="{FF2B5EF4-FFF2-40B4-BE49-F238E27FC236}">
                <a16:creationId xmlns:a16="http://schemas.microsoft.com/office/drawing/2014/main" id="{FD503A39-6A35-495D-AA78-7BB773163F89}"/>
              </a:ext>
            </a:extLst>
          </p:cNvPr>
          <p:cNvPicPr>
            <a:picLocks noChangeAspect="1"/>
          </p:cNvPicPr>
          <p:nvPr/>
        </p:nvPicPr>
        <p:blipFill>
          <a:blip r:embed="rId3"/>
          <a:stretch>
            <a:fillRect/>
          </a:stretch>
        </p:blipFill>
        <p:spPr>
          <a:xfrm>
            <a:off x="8240772" y="144780"/>
            <a:ext cx="2347552" cy="6621780"/>
          </a:xfrm>
          <a:prstGeom prst="rect">
            <a:avLst/>
          </a:prstGeom>
        </p:spPr>
      </p:pic>
    </p:spTree>
    <p:extLst>
      <p:ext uri="{BB962C8B-B14F-4D97-AF65-F5344CB8AC3E}">
        <p14:creationId xmlns:p14="http://schemas.microsoft.com/office/powerpoint/2010/main" val="1961686443"/>
      </p:ext>
    </p:extLst>
  </p:cSld>
  <p:clrMapOvr>
    <a:masterClrMapping/>
  </p:clrMapOvr>
  <p:transition spd="slow">
    <p:wipe/>
  </p:transition>
  <p:extLst>
    <p:ext uri="{6950BFC3-D8DA-4A85-94F7-54DA5524770B}">
      <p188:commentRel xmlns=""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8090535" cy="553998"/>
          </a:xfrm>
        </p:spPr>
        <p:txBody>
          <a:bodyPr>
            <a:normAutofit fontScale="90000"/>
          </a:bodyPr>
          <a:lstStyle/>
          <a:p>
            <a:r>
              <a:rPr lang="en-US"/>
              <a:t>The Binary Decision Diagram (BDD)</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586740" y="1107707"/>
            <a:ext cx="10309861" cy="46263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binary tree described by an array of IMAGE_BDD_DYNAMIC_ RELOCATION  data structure located in the DVRT.</a:t>
            </a:r>
          </a:p>
          <a:p>
            <a:r>
              <a:rPr lang="en-US" sz="2400" dirty="0"/>
              <a:t>Each node in the decision tree specifies a “capability” (such as AVX support) that the OS provides via a header in the SDK </a:t>
            </a:r>
            <a:r>
              <a:rPr lang="en-US" sz="1400" dirty="0"/>
              <a:t>(</a:t>
            </a:r>
            <a:r>
              <a:rPr lang="en-US" sz="1400" dirty="0" err="1"/>
              <a:t>overridecapabilities.h</a:t>
            </a:r>
            <a:r>
              <a:rPr lang="en-US" sz="1400" dirty="0"/>
              <a:t>)</a:t>
            </a:r>
            <a:r>
              <a:rPr lang="en-US" sz="2400" dirty="0"/>
              <a:t>. </a:t>
            </a:r>
          </a:p>
          <a:p>
            <a:r>
              <a:rPr lang="en-US" sz="2400" dirty="0"/>
              <a:t>If the capability is supported by the OS, the “right” (true) node is visited.</a:t>
            </a:r>
          </a:p>
          <a:p>
            <a:r>
              <a:rPr lang="en-US" sz="2400" dirty="0"/>
              <a:t>Otherwise, the “left” (false) node is visited.</a:t>
            </a:r>
          </a:p>
          <a:p>
            <a:r>
              <a:rPr lang="en-US" sz="2400" dirty="0"/>
              <a:t>When the </a:t>
            </a:r>
            <a:r>
              <a:rPr lang="en-US" sz="2400" b="1" dirty="0"/>
              <a:t>leaf</a:t>
            </a:r>
            <a:r>
              <a:rPr lang="en-US" sz="2400" dirty="0"/>
              <a:t> node is reached in the decision tree, it contains an index into a RVA Table.</a:t>
            </a:r>
          </a:p>
          <a:p>
            <a:r>
              <a:rPr lang="en-US" sz="2400" dirty="0"/>
              <a:t>The RVA Table contains a RVA of each </a:t>
            </a:r>
            <a:r>
              <a:rPr lang="en-US" sz="2400" b="1" dirty="0"/>
              <a:t>specialized </a:t>
            </a:r>
            <a:r>
              <a:rPr lang="en-US" sz="2400" dirty="0"/>
              <a:t>function targeted by the BDD.</a:t>
            </a:r>
          </a:p>
          <a:p>
            <a:r>
              <a:rPr lang="en-US" sz="2400" dirty="0"/>
              <a:t>Leaf nodes are identified by the Left node being </a:t>
            </a:r>
            <a:r>
              <a:rPr lang="en-US" sz="2400" b="1" dirty="0"/>
              <a:t>equal </a:t>
            </a:r>
            <a:r>
              <a:rPr lang="en-US" sz="2400" dirty="0"/>
              <a:t>to the Right one</a:t>
            </a:r>
          </a:p>
        </p:txBody>
      </p:sp>
    </p:spTree>
    <p:extLst>
      <p:ext uri="{BB962C8B-B14F-4D97-AF65-F5344CB8AC3E}">
        <p14:creationId xmlns:p14="http://schemas.microsoft.com/office/powerpoint/2010/main" val="3434636992"/>
      </p:ext>
    </p:extLst>
  </p:cSld>
  <p:clrMapOvr>
    <a:masterClrMapping/>
  </p:clrMapOvr>
  <p:transition spd="slow">
    <p:randomBar dir="vert"/>
  </p:transition>
  <p:extLst>
    <p:ext uri="{6950BFC3-D8DA-4A85-94F7-54DA5524770B}">
      <p188:commentRel xmlns=""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8090535" cy="553998"/>
          </a:xfrm>
        </p:spPr>
        <p:txBody>
          <a:bodyPr>
            <a:normAutofit fontScale="90000"/>
          </a:bodyPr>
          <a:lstStyle/>
          <a:p>
            <a:r>
              <a:rPr lang="en-US"/>
              <a:t>The Binary Decision Diagram (BDD)</a:t>
            </a:r>
          </a:p>
        </p:txBody>
      </p:sp>
      <p:pic>
        <p:nvPicPr>
          <p:cNvPr id="3" name="Picture 2">
            <a:extLst>
              <a:ext uri="{FF2B5EF4-FFF2-40B4-BE49-F238E27FC236}">
                <a16:creationId xmlns:a16="http://schemas.microsoft.com/office/drawing/2014/main" id="{6034B505-DE89-51D1-4073-9CB43D4F2F83}"/>
              </a:ext>
            </a:extLst>
          </p:cNvPr>
          <p:cNvPicPr>
            <a:picLocks noChangeAspect="1"/>
          </p:cNvPicPr>
          <p:nvPr/>
        </p:nvPicPr>
        <p:blipFill>
          <a:blip r:embed="rId3"/>
          <a:stretch>
            <a:fillRect/>
          </a:stretch>
        </p:blipFill>
        <p:spPr>
          <a:xfrm>
            <a:off x="2047332" y="1223654"/>
            <a:ext cx="7773485" cy="4410691"/>
          </a:xfrm>
          <a:prstGeom prst="rect">
            <a:avLst/>
          </a:prstGeom>
        </p:spPr>
      </p:pic>
    </p:spTree>
    <p:extLst>
      <p:ext uri="{BB962C8B-B14F-4D97-AF65-F5344CB8AC3E}">
        <p14:creationId xmlns:p14="http://schemas.microsoft.com/office/powerpoint/2010/main" val="4241114703"/>
      </p:ext>
    </p:extLst>
  </p:cSld>
  <p:clrMapOvr>
    <a:masterClrMapping/>
  </p:clrMapOvr>
  <p:transition spd="slow">
    <p:push dir="u"/>
  </p:transition>
  <p:extLst>
    <p:ext uri="{6950BFC3-D8DA-4A85-94F7-54DA5524770B}">
      <p188:commentRel xmlns=""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0491" y="1437461"/>
            <a:ext cx="3242310" cy="3773526"/>
          </a:xfrm>
        </p:spPr>
        <p:txBody>
          <a:bodyPr>
            <a:normAutofit/>
          </a:bodyPr>
          <a:lstStyle/>
          <a:p>
            <a:pPr>
              <a:lnSpc>
                <a:spcPct val="100000"/>
              </a:lnSpc>
              <a:spcAft>
                <a:spcPts val="1200"/>
              </a:spcAft>
            </a:pPr>
            <a:r>
              <a:rPr lang="en-US"/>
              <a:t>A real case -</a:t>
            </a:r>
            <a:br>
              <a:rPr lang="en-US"/>
            </a:br>
            <a:r>
              <a:rPr lang="en-US" err="1"/>
              <a:t>Ntdll</a:t>
            </a:r>
            <a:endParaRPr lang="en-US"/>
          </a:p>
        </p:txBody>
      </p:sp>
      <p:pic>
        <p:nvPicPr>
          <p:cNvPr id="6" name="Picture 5" descr="Graphical user interface&#10;&#10;Description automatically generated">
            <a:extLst>
              <a:ext uri="{FF2B5EF4-FFF2-40B4-BE49-F238E27FC236}">
                <a16:creationId xmlns:a16="http://schemas.microsoft.com/office/drawing/2014/main" id="{C2FDD43D-A1F7-BD52-396A-7A9E50318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724" y="122709"/>
            <a:ext cx="7591426" cy="6473161"/>
          </a:xfrm>
          <a:prstGeom prst="rect">
            <a:avLst/>
          </a:prstGeom>
        </p:spPr>
      </p:pic>
    </p:spTree>
    <p:extLst>
      <p:ext uri="{BB962C8B-B14F-4D97-AF65-F5344CB8AC3E}">
        <p14:creationId xmlns:p14="http://schemas.microsoft.com/office/powerpoint/2010/main" val="2121900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6950BFC3-D8DA-4A85-94F7-54DA5524770B}">
      <p188:commentRel xmlns=""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 clipart&#10;&#10;Description automatically generated">
            <a:extLst>
              <a:ext uri="{FF2B5EF4-FFF2-40B4-BE49-F238E27FC236}">
                <a16:creationId xmlns:a16="http://schemas.microsoft.com/office/drawing/2014/main" id="{98E01695-548B-4285-AECC-AA42A014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073" y="589651"/>
            <a:ext cx="6246001" cy="3978559"/>
          </a:xfrm>
          <a:prstGeom prst="rect">
            <a:avLst/>
          </a:prstGeom>
        </p:spPr>
      </p:pic>
      <p:sp>
        <p:nvSpPr>
          <p:cNvPr id="6" name="TextBox 5">
            <a:extLst>
              <a:ext uri="{FF2B5EF4-FFF2-40B4-BE49-F238E27FC236}">
                <a16:creationId xmlns:a16="http://schemas.microsoft.com/office/drawing/2014/main" id="{0F54FA4C-1C72-45A4-8FD4-616182D8E510}"/>
              </a:ext>
            </a:extLst>
          </p:cNvPr>
          <p:cNvSpPr txBox="1"/>
          <p:nvPr/>
        </p:nvSpPr>
        <p:spPr>
          <a:xfrm>
            <a:off x="791990" y="4979783"/>
            <a:ext cx="3227750" cy="461665"/>
          </a:xfrm>
          <a:prstGeom prst="rect">
            <a:avLst/>
          </a:prstGeom>
          <a:noFill/>
        </p:spPr>
        <p:txBody>
          <a:bodyPr wrap="square" rtlCol="0">
            <a:spAutoFit/>
          </a:bodyPr>
          <a:lstStyle/>
          <a:p>
            <a:r>
              <a:rPr lang="en-US" sz="2400" err="1">
                <a:solidFill>
                  <a:srgbClr val="C00000"/>
                </a:solidFill>
              </a:rPr>
              <a:t>Wooow</a:t>
            </a:r>
            <a:r>
              <a:rPr lang="en-US" sz="2400">
                <a:solidFill>
                  <a:srgbClr val="C00000"/>
                </a:solidFill>
              </a:rPr>
              <a:t>! Seriously? </a:t>
            </a:r>
            <a:r>
              <a:rPr lang="en-US" sz="2400">
                <a:solidFill>
                  <a:srgbClr val="C00000"/>
                </a:solidFill>
                <a:sym typeface="Wingdings" panose="05000000000000000000" pitchFamily="2" charset="2"/>
              </a:rPr>
              <a:t></a:t>
            </a:r>
            <a:endParaRPr lang="en-US" sz="2400">
              <a:solidFill>
                <a:srgbClr val="C00000"/>
              </a:solidFill>
            </a:endParaRPr>
          </a:p>
        </p:txBody>
      </p:sp>
      <p:sp>
        <p:nvSpPr>
          <p:cNvPr id="8" name="TextBox 7">
            <a:extLst>
              <a:ext uri="{FF2B5EF4-FFF2-40B4-BE49-F238E27FC236}">
                <a16:creationId xmlns:a16="http://schemas.microsoft.com/office/drawing/2014/main" id="{CDA6838B-C2D6-4821-B4D1-FB2DE81BF014}"/>
              </a:ext>
            </a:extLst>
          </p:cNvPr>
          <p:cNvSpPr txBox="1"/>
          <p:nvPr/>
        </p:nvSpPr>
        <p:spPr>
          <a:xfrm>
            <a:off x="2972999" y="5735309"/>
            <a:ext cx="6246001" cy="461665"/>
          </a:xfrm>
          <a:prstGeom prst="rect">
            <a:avLst/>
          </a:prstGeom>
          <a:noFill/>
        </p:spPr>
        <p:txBody>
          <a:bodyPr wrap="square" rtlCol="0">
            <a:spAutoFit/>
          </a:bodyPr>
          <a:lstStyle/>
          <a:p>
            <a:r>
              <a:rPr lang="en-US" sz="2400"/>
              <a:t>Do we have still time available?</a:t>
            </a:r>
          </a:p>
        </p:txBody>
      </p:sp>
      <p:sp>
        <p:nvSpPr>
          <p:cNvPr id="10" name="TextBox 9">
            <a:extLst>
              <a:ext uri="{FF2B5EF4-FFF2-40B4-BE49-F238E27FC236}">
                <a16:creationId xmlns:a16="http://schemas.microsoft.com/office/drawing/2014/main" id="{26B2B075-2F21-45D6-9607-0AB52FEAF74F}"/>
              </a:ext>
            </a:extLst>
          </p:cNvPr>
          <p:cNvSpPr txBox="1"/>
          <p:nvPr/>
        </p:nvSpPr>
        <p:spPr>
          <a:xfrm rot="21219044">
            <a:off x="4168932" y="4748950"/>
            <a:ext cx="6246001" cy="461665"/>
          </a:xfrm>
          <a:prstGeom prst="rect">
            <a:avLst/>
          </a:prstGeom>
          <a:noFill/>
        </p:spPr>
        <p:txBody>
          <a:bodyPr wrap="square" rtlCol="0">
            <a:spAutoFit/>
          </a:bodyPr>
          <a:lstStyle/>
          <a:p>
            <a:r>
              <a:rPr lang="en-US" sz="2400"/>
              <a:t>No, I was just joking….</a:t>
            </a:r>
          </a:p>
        </p:txBody>
      </p:sp>
    </p:spTree>
    <p:extLst>
      <p:ext uri="{BB962C8B-B14F-4D97-AF65-F5344CB8AC3E}">
        <p14:creationId xmlns:p14="http://schemas.microsoft.com/office/powerpoint/2010/main" val="1676321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9F485-C98E-417B-AC1A-95982978A838}"/>
              </a:ext>
            </a:extLst>
          </p:cNvPr>
          <p:cNvSpPr>
            <a:spLocks noGrp="1"/>
          </p:cNvSpPr>
          <p:nvPr>
            <p:ph type="body" sz="quarter" idx="10"/>
          </p:nvPr>
        </p:nvSpPr>
        <p:spPr>
          <a:xfrm>
            <a:off x="563880" y="3899365"/>
            <a:ext cx="7642860" cy="398316"/>
          </a:xfrm>
        </p:spPr>
        <p:txBody>
          <a:bodyPr>
            <a:normAutofit/>
          </a:bodyPr>
          <a:lstStyle/>
          <a:p>
            <a:pPr indent="0">
              <a:buNone/>
            </a:pPr>
            <a:r>
              <a:rPr lang="en-US" sz="1800"/>
              <a:t>Function override is cool?</a:t>
            </a:r>
          </a:p>
        </p:txBody>
      </p:sp>
      <p:sp>
        <p:nvSpPr>
          <p:cNvPr id="3" name="Title 2">
            <a:extLst>
              <a:ext uri="{FF2B5EF4-FFF2-40B4-BE49-F238E27FC236}">
                <a16:creationId xmlns:a16="http://schemas.microsoft.com/office/drawing/2014/main" id="{0CA79061-FCE1-46FF-9536-9FBAC47A38A5}"/>
              </a:ext>
            </a:extLst>
          </p:cNvPr>
          <p:cNvSpPr>
            <a:spLocks noGrp="1"/>
          </p:cNvSpPr>
          <p:nvPr>
            <p:ph type="title"/>
          </p:nvPr>
        </p:nvSpPr>
        <p:spPr>
          <a:xfrm>
            <a:off x="563880" y="2885013"/>
            <a:ext cx="7995638" cy="871905"/>
          </a:xfrm>
        </p:spPr>
        <p:txBody>
          <a:bodyPr/>
          <a:lstStyle/>
          <a:p>
            <a:r>
              <a:rPr lang="en-US"/>
              <a:t>Part 3 – </a:t>
            </a:r>
            <a:r>
              <a:rPr lang="en-US" b="1"/>
              <a:t>Closing thoughts</a:t>
            </a:r>
          </a:p>
        </p:txBody>
      </p:sp>
    </p:spTree>
    <p:extLst>
      <p:ext uri="{BB962C8B-B14F-4D97-AF65-F5344CB8AC3E}">
        <p14:creationId xmlns:p14="http://schemas.microsoft.com/office/powerpoint/2010/main" val="187632702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28651" y="354957"/>
            <a:ext cx="3888526" cy="956733"/>
          </a:xfrm>
        </p:spPr>
        <p:txBody>
          <a:bodyPr vert="horz" lIns="91440" tIns="45720" rIns="91440" bIns="45720" rtlCol="0" anchor="ctr">
            <a:normAutofit/>
          </a:bodyPr>
          <a:lstStyle/>
          <a:p>
            <a:r>
              <a:rPr lang="en-US" kern="1200">
                <a:solidFill>
                  <a:schemeClr val="tx1"/>
                </a:solidFill>
                <a:latin typeface="+mj-lt"/>
                <a:ea typeface="+mj-ea"/>
                <a:cs typeface="+mj-cs"/>
              </a:rPr>
              <a:t>Conclusions</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628651" y="1311689"/>
            <a:ext cx="10801350" cy="5300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t>Function Overrides is new technology that allows MS to add new Security mitigations on function pointers with almost 0 perf. issue</a:t>
            </a:r>
          </a:p>
          <a:p>
            <a:pPr>
              <a:lnSpc>
                <a:spcPct val="120000"/>
              </a:lnSpc>
            </a:pPr>
            <a:r>
              <a:rPr lang="en-US" sz="2400" dirty="0"/>
              <a:t>Applicable everywhere, also for non-security functions</a:t>
            </a:r>
          </a:p>
          <a:p>
            <a:pPr>
              <a:lnSpc>
                <a:spcPct val="120000"/>
              </a:lnSpc>
            </a:pPr>
            <a:r>
              <a:rPr lang="en-US" sz="2400" dirty="0"/>
              <a:t>Initial Performance Tests are promising</a:t>
            </a:r>
          </a:p>
          <a:p>
            <a:pPr>
              <a:lnSpc>
                <a:spcPct val="120000"/>
              </a:lnSpc>
            </a:pPr>
            <a:r>
              <a:rPr lang="en-US" sz="2400" dirty="0"/>
              <a:t>Technology still not completely ready for third parties (but it will soon)</a:t>
            </a:r>
          </a:p>
          <a:p>
            <a:pPr>
              <a:lnSpc>
                <a:spcPct val="120000"/>
              </a:lnSpc>
            </a:pPr>
            <a:r>
              <a:rPr lang="en-US" sz="2400" dirty="0"/>
              <a:t>More work to do (XSAVE support in Secure Kernel is </a:t>
            </a:r>
            <a:r>
              <a:rPr lang="en-US" sz="2400" b="1" u="sng" dirty="0"/>
              <a:t>not </a:t>
            </a:r>
            <a:r>
              <a:rPr lang="en-US" sz="2400" dirty="0"/>
              <a:t>completed yet)</a:t>
            </a:r>
          </a:p>
          <a:p>
            <a:pPr>
              <a:lnSpc>
                <a:spcPct val="120000"/>
              </a:lnSpc>
            </a:pPr>
            <a:r>
              <a:rPr lang="en-US" sz="2400" dirty="0"/>
              <a:t>Visual Studio 2022 + latest Windows 11 &amp; SDK </a:t>
            </a:r>
            <a:r>
              <a:rPr lang="en-US" sz="2400" b="1" u="sng" dirty="0"/>
              <a:t>Insider release</a:t>
            </a:r>
            <a:r>
              <a:rPr lang="en-US" sz="2400" dirty="0"/>
              <a:t> has initial support.</a:t>
            </a:r>
          </a:p>
          <a:p>
            <a:pPr>
              <a:lnSpc>
                <a:spcPct val="120000"/>
              </a:lnSpc>
            </a:pPr>
            <a:r>
              <a:rPr lang="en-US" sz="2400" dirty="0"/>
              <a:t>Bonus, latest SDK includes also </a:t>
            </a:r>
            <a:r>
              <a:rPr lang="en-US" sz="2400" dirty="0" err="1"/>
              <a:t>SKTool</a:t>
            </a:r>
            <a:endParaRPr lang="en-US" sz="2400" dirty="0"/>
          </a:p>
          <a:p>
            <a:pPr marL="0" indent="0">
              <a:lnSpc>
                <a:spcPct val="120000"/>
              </a:lnSpc>
              <a:buNone/>
            </a:pPr>
            <a:endParaRPr lang="en-US" sz="1300" dirty="0"/>
          </a:p>
          <a:p>
            <a:pPr marL="0" indent="0">
              <a:lnSpc>
                <a:spcPct val="120000"/>
              </a:lnSpc>
              <a:buNone/>
            </a:pPr>
            <a:r>
              <a:rPr lang="en-US" sz="1700" dirty="0"/>
              <a:t>As usual</a:t>
            </a:r>
            <a:r>
              <a:rPr lang="en-US" sz="2400" dirty="0"/>
              <a:t>, Stay tuned! 😊</a:t>
            </a:r>
          </a:p>
        </p:txBody>
      </p:sp>
    </p:spTree>
    <p:extLst>
      <p:ext uri="{BB962C8B-B14F-4D97-AF65-F5344CB8AC3E}">
        <p14:creationId xmlns:p14="http://schemas.microsoft.com/office/powerpoint/2010/main" val="2150628274"/>
      </p:ext>
    </p:extLst>
  </p:cSld>
  <p:clrMapOvr>
    <a:masterClrMapping/>
  </p:clrMapOvr>
  <p:transition spd="slow">
    <p:push dir="u"/>
  </p:transition>
  <p:extLst mod="1">
    <p:ext uri="{6950BFC3-D8DA-4A85-94F7-54DA5524770B}">
      <p188:commentRel xmlns=""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28650" y="354957"/>
            <a:ext cx="9982199" cy="956733"/>
          </a:xfrm>
        </p:spPr>
        <p:txBody>
          <a:bodyPr vert="horz" lIns="91440" tIns="45720" rIns="91440" bIns="45720" rtlCol="0" anchor="ctr">
            <a:normAutofit/>
          </a:bodyPr>
          <a:lstStyle/>
          <a:p>
            <a:pPr rtl="0"/>
            <a:r>
              <a:rPr lang="en-US" b="1"/>
              <a:t>We are hiring talented people!</a:t>
            </a:r>
          </a:p>
        </p:txBody>
      </p:sp>
      <p:sp>
        <p:nvSpPr>
          <p:cNvPr id="7" name="Content Placeholder 2">
            <a:extLst>
              <a:ext uri="{FF2B5EF4-FFF2-40B4-BE49-F238E27FC236}">
                <a16:creationId xmlns:a16="http://schemas.microsoft.com/office/drawing/2014/main" id="{3740E2CF-1F38-E93E-30FF-90EA54746209}"/>
              </a:ext>
            </a:extLst>
          </p:cNvPr>
          <p:cNvSpPr txBox="1">
            <a:spLocks/>
          </p:cNvSpPr>
          <p:nvPr/>
        </p:nvSpPr>
        <p:spPr>
          <a:xfrm>
            <a:off x="628651" y="1311690"/>
            <a:ext cx="10801350" cy="4917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2400"/>
          </a:p>
        </p:txBody>
      </p:sp>
      <p:pic>
        <p:nvPicPr>
          <p:cNvPr id="3" name="Picture 2">
            <a:extLst>
              <a:ext uri="{FF2B5EF4-FFF2-40B4-BE49-F238E27FC236}">
                <a16:creationId xmlns:a16="http://schemas.microsoft.com/office/drawing/2014/main" id="{13F35454-B4E0-6C78-2411-F390F63F5B34}"/>
              </a:ext>
            </a:extLst>
          </p:cNvPr>
          <p:cNvPicPr>
            <a:picLocks noChangeAspect="1"/>
          </p:cNvPicPr>
          <p:nvPr/>
        </p:nvPicPr>
        <p:blipFill>
          <a:blip r:embed="rId3"/>
          <a:stretch>
            <a:fillRect/>
          </a:stretch>
        </p:blipFill>
        <p:spPr>
          <a:xfrm>
            <a:off x="2161018" y="1545907"/>
            <a:ext cx="7736615" cy="2542709"/>
          </a:xfrm>
          <a:prstGeom prst="rect">
            <a:avLst/>
          </a:prstGeom>
        </p:spPr>
      </p:pic>
      <p:sp>
        <p:nvSpPr>
          <p:cNvPr id="4" name="Content Placeholder 2">
            <a:extLst>
              <a:ext uri="{FF2B5EF4-FFF2-40B4-BE49-F238E27FC236}">
                <a16:creationId xmlns:a16="http://schemas.microsoft.com/office/drawing/2014/main" id="{4A19ADBD-50B8-65F1-F993-904F43D0E095}"/>
              </a:ext>
            </a:extLst>
          </p:cNvPr>
          <p:cNvSpPr txBox="1">
            <a:spLocks/>
          </p:cNvSpPr>
          <p:nvPr/>
        </p:nvSpPr>
        <p:spPr>
          <a:xfrm>
            <a:off x="761999" y="4566983"/>
            <a:ext cx="10648950" cy="1393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a:t>Multiple positions available in the HV, Kernel Core and (my) Security Core teams</a:t>
            </a:r>
          </a:p>
          <a:p>
            <a:pPr>
              <a:lnSpc>
                <a:spcPct val="120000"/>
              </a:lnSpc>
            </a:pPr>
            <a:r>
              <a:rPr lang="en-US" sz="2400"/>
              <a:t>Write me a mail if interested: </a:t>
            </a:r>
            <a:r>
              <a:rPr lang="en-US" sz="2400">
                <a:hlinkClick r:id="rId4"/>
              </a:rPr>
              <a:t>andreaa@microsoft.com</a:t>
            </a:r>
            <a:r>
              <a:rPr lang="en-US" sz="2400"/>
              <a:t> </a:t>
            </a:r>
          </a:p>
        </p:txBody>
      </p:sp>
    </p:spTree>
    <p:extLst>
      <p:ext uri="{BB962C8B-B14F-4D97-AF65-F5344CB8AC3E}">
        <p14:creationId xmlns:p14="http://schemas.microsoft.com/office/powerpoint/2010/main" val="292355045"/>
      </p:ext>
    </p:extLst>
  </p:cSld>
  <p:clrMapOvr>
    <a:masterClrMapping/>
  </p:clrMapOvr>
  <p:transition spd="slow">
    <p:wipe/>
  </p:transition>
  <p:extLst>
    <p:ext uri="{6950BFC3-D8DA-4A85-94F7-54DA5524770B}">
      <p188:commentRel xmlns="" xmlns:p188="http://schemas.microsoft.com/office/powerpoint/2018/8/main" r:id="rId5"/>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0B7CE1-5786-4157-B0B2-8AF1176F9C6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16646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 name="Picture 9" descr="Diagram&#10;&#10;Description automatically generated">
            <a:extLst>
              <a:ext uri="{FF2B5EF4-FFF2-40B4-BE49-F238E27FC236}">
                <a16:creationId xmlns:a16="http://schemas.microsoft.com/office/drawing/2014/main" id="{4250E480-2C6A-B1FA-CF73-511ED20B7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969" y="501885"/>
            <a:ext cx="4412485" cy="5414093"/>
          </a:xfrm>
          <a:prstGeom prst="rect">
            <a:avLst/>
          </a:prstGeom>
        </p:spPr>
      </p:pic>
      <p:pic>
        <p:nvPicPr>
          <p:cNvPr id="11" name="MS logo gray - EMF" descr="Microsoft logo, gray text version">
            <a:extLst>
              <a:ext uri="{FF2B5EF4-FFF2-40B4-BE49-F238E27FC236}">
                <a16:creationId xmlns:a16="http://schemas.microsoft.com/office/drawing/2014/main" id="{50538B4A-34FA-09A9-3E76-55F2AF426C04}"/>
              </a:ext>
            </a:extLst>
          </p:cNvPr>
          <p:cNvPicPr>
            <a:picLocks noChangeAspect="1"/>
          </p:cNvPicPr>
          <p:nvPr/>
        </p:nvPicPr>
        <p:blipFill>
          <a:blip r:embed="rId4"/>
          <a:stretch>
            <a:fillRect/>
          </a:stretch>
        </p:blipFill>
        <p:spPr bwMode="black">
          <a:xfrm>
            <a:off x="10420643" y="6281026"/>
            <a:ext cx="1366440" cy="292608"/>
          </a:xfrm>
          <a:prstGeom prst="rect">
            <a:avLst/>
          </a:prstGeom>
        </p:spPr>
      </p:pic>
      <p:pic>
        <p:nvPicPr>
          <p:cNvPr id="14" name="Picture 13" descr="Timeline&#10;&#10;Description automatically generated with medium confidence">
            <a:extLst>
              <a:ext uri="{FF2B5EF4-FFF2-40B4-BE49-F238E27FC236}">
                <a16:creationId xmlns:a16="http://schemas.microsoft.com/office/drawing/2014/main" id="{3C8B6ABB-6D91-2AE9-D81B-2FC0B63D3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070" y="1017223"/>
            <a:ext cx="1857375" cy="3333750"/>
          </a:xfrm>
          <a:prstGeom prst="rect">
            <a:avLst/>
          </a:prstGeom>
        </p:spPr>
      </p:pic>
      <p:sp>
        <p:nvSpPr>
          <p:cNvPr id="15" name="TextBox 14">
            <a:extLst>
              <a:ext uri="{FF2B5EF4-FFF2-40B4-BE49-F238E27FC236}">
                <a16:creationId xmlns:a16="http://schemas.microsoft.com/office/drawing/2014/main" id="{433C07CD-574D-76C8-7700-A6F077C67161}"/>
              </a:ext>
            </a:extLst>
          </p:cNvPr>
          <p:cNvSpPr txBox="1"/>
          <p:nvPr/>
        </p:nvSpPr>
        <p:spPr>
          <a:xfrm rot="3672559">
            <a:off x="528089" y="4748142"/>
            <a:ext cx="2427199" cy="830997"/>
          </a:xfrm>
          <a:prstGeom prst="rect">
            <a:avLst/>
          </a:prstGeom>
          <a:noFill/>
        </p:spPr>
        <p:txBody>
          <a:bodyPr wrap="square" rtlCol="0">
            <a:spAutoFit/>
          </a:bodyPr>
          <a:lstStyle/>
          <a:p>
            <a:pPr algn="ctr"/>
            <a:r>
              <a:rPr lang="en-US" sz="2400"/>
              <a:t>One of the </a:t>
            </a:r>
          </a:p>
          <a:p>
            <a:pPr algn="ctr"/>
            <a:r>
              <a:rPr lang="en-US" sz="2400"/>
              <a:t>Main authors </a:t>
            </a:r>
            <a:r>
              <a:rPr lang="en-US" sz="2400">
                <a:sym typeface="Wingdings" panose="05000000000000000000" pitchFamily="2" charset="2"/>
              </a:rPr>
              <a:t></a:t>
            </a:r>
            <a:endParaRPr lang="en-US" sz="2400"/>
          </a:p>
        </p:txBody>
      </p:sp>
    </p:spTree>
    <p:extLst>
      <p:ext uri="{BB962C8B-B14F-4D97-AF65-F5344CB8AC3E}">
        <p14:creationId xmlns:p14="http://schemas.microsoft.com/office/powerpoint/2010/main" val="404424349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E95909-5EE2-4621-A953-467D2726B537}"/>
              </a:ext>
            </a:extLst>
          </p:cNvPr>
          <p:cNvSpPr/>
          <p:nvPr/>
        </p:nvSpPr>
        <p:spPr>
          <a:xfrm>
            <a:off x="0" y="0"/>
            <a:ext cx="6096000" cy="6858000"/>
          </a:xfrm>
          <a:prstGeom prst="rect">
            <a:avLst/>
          </a:prstGeom>
          <a:solidFill>
            <a:srgbClr val="2F4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308A43-FA74-40D4-9ECD-208757A80A96}"/>
              </a:ext>
            </a:extLst>
          </p:cNvPr>
          <p:cNvSpPr txBox="1"/>
          <p:nvPr/>
        </p:nvSpPr>
        <p:spPr>
          <a:xfrm>
            <a:off x="6583680" y="3195788"/>
            <a:ext cx="5017971" cy="2823850"/>
          </a:xfrm>
          <a:prstGeom prst="rect">
            <a:avLst/>
          </a:prstGeom>
          <a:noFill/>
        </p:spPr>
        <p:txBody>
          <a:bodyPr wrap="square" rtlCol="0">
            <a:spAutoFit/>
          </a:bodyPr>
          <a:lstStyle/>
          <a:p>
            <a:pPr>
              <a:spcAft>
                <a:spcPts val="300"/>
              </a:spcAft>
            </a:pPr>
            <a:r>
              <a:rPr lang="en-US" sz="2000" b="1"/>
              <a:t>Andrea Allievi </a:t>
            </a:r>
            <a:r>
              <a:rPr lang="en-US" sz="2000"/>
              <a:t>(</a:t>
            </a:r>
            <a:r>
              <a:rPr lang="en-US" sz="2000">
                <a:hlinkClick r:id="rId3"/>
              </a:rPr>
              <a:t>@aall86</a:t>
            </a:r>
            <a:r>
              <a:rPr lang="en-US" sz="2000"/>
              <a:t>)</a:t>
            </a:r>
          </a:p>
          <a:p>
            <a:pPr>
              <a:spcAft>
                <a:spcPts val="300"/>
              </a:spcAft>
            </a:pPr>
            <a:r>
              <a:rPr lang="en-US" sz="2000"/>
              <a:t>Joe Bialek (</a:t>
            </a:r>
            <a:r>
              <a:rPr lang="en-US" sz="2000">
                <a:hlinkClick r:id="rId4"/>
              </a:rPr>
              <a:t>@JosephBialek</a:t>
            </a:r>
            <a:r>
              <a:rPr lang="en-US" sz="2000"/>
              <a:t>)</a:t>
            </a:r>
          </a:p>
          <a:p>
            <a:pPr>
              <a:spcAft>
                <a:spcPts val="300"/>
              </a:spcAft>
            </a:pPr>
            <a:r>
              <a:rPr lang="en-US" sz="2000"/>
              <a:t>Pranav Kant (</a:t>
            </a:r>
            <a:r>
              <a:rPr lang="en-US" sz="2000">
                <a:hlinkClick r:id="rId5"/>
              </a:rPr>
              <a:t>@pranvk</a:t>
            </a:r>
            <a:r>
              <a:rPr lang="en-US" sz="2000"/>
              <a:t>)</a:t>
            </a:r>
          </a:p>
          <a:p>
            <a:pPr>
              <a:spcAft>
                <a:spcPts val="300"/>
              </a:spcAft>
            </a:pPr>
            <a:endParaRPr lang="en-US" sz="2000"/>
          </a:p>
          <a:p>
            <a:pPr>
              <a:spcAft>
                <a:spcPts val="300"/>
              </a:spcAft>
            </a:pPr>
            <a:endParaRPr lang="en-US" sz="2000"/>
          </a:p>
          <a:p>
            <a:pPr>
              <a:spcAft>
                <a:spcPts val="300"/>
              </a:spcAft>
            </a:pPr>
            <a:endParaRPr lang="en-US" sz="2000"/>
          </a:p>
          <a:p>
            <a:pPr>
              <a:spcAft>
                <a:spcPts val="300"/>
              </a:spcAft>
            </a:pPr>
            <a:r>
              <a:rPr lang="en-US" sz="2000"/>
              <a:t>Microsoft Ltd</a:t>
            </a:r>
          </a:p>
          <a:p>
            <a:pPr>
              <a:spcAft>
                <a:spcPts val="1800"/>
              </a:spcAft>
            </a:pPr>
            <a:r>
              <a:rPr lang="en-US" sz="2000">
                <a:hlinkClick r:id="rId6"/>
              </a:rPr>
              <a:t>andreaa@microsoft.com</a:t>
            </a:r>
            <a:endParaRPr lang="en-US" sz="2000"/>
          </a:p>
        </p:txBody>
      </p:sp>
      <p:cxnSp>
        <p:nvCxnSpPr>
          <p:cNvPr id="19" name="Straight Connector 18">
            <a:extLst>
              <a:ext uri="{FF2B5EF4-FFF2-40B4-BE49-F238E27FC236}">
                <a16:creationId xmlns:a16="http://schemas.microsoft.com/office/drawing/2014/main" id="{9161F845-8691-48FB-BBD0-A874C39B6112}"/>
              </a:ext>
            </a:extLst>
          </p:cNvPr>
          <p:cNvCxnSpPr/>
          <p:nvPr/>
        </p:nvCxnSpPr>
        <p:spPr>
          <a:xfrm>
            <a:off x="6583680" y="2775585"/>
            <a:ext cx="4960620" cy="0"/>
          </a:xfrm>
          <a:prstGeom prst="line">
            <a:avLst/>
          </a:prstGeom>
          <a:ln w="38100">
            <a:solidFill>
              <a:srgbClr val="2F4F4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7D84D30A-F5B5-9C83-3BCC-67D98798D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275" y="-95250"/>
            <a:ext cx="4675909" cy="6858000"/>
          </a:xfrm>
          <a:prstGeom prst="rect">
            <a:avLst/>
          </a:prstGeom>
        </p:spPr>
      </p:pic>
      <p:sp>
        <p:nvSpPr>
          <p:cNvPr id="8" name="Title 16">
            <a:extLst>
              <a:ext uri="{FF2B5EF4-FFF2-40B4-BE49-F238E27FC236}">
                <a16:creationId xmlns:a16="http://schemas.microsoft.com/office/drawing/2014/main" id="{8ED132E0-06D5-5DD2-CFCE-C46484C14A13}"/>
              </a:ext>
            </a:extLst>
          </p:cNvPr>
          <p:cNvSpPr>
            <a:spLocks noGrp="1"/>
          </p:cNvSpPr>
          <p:nvPr>
            <p:ph type="title"/>
          </p:nvPr>
        </p:nvSpPr>
        <p:spPr>
          <a:xfrm>
            <a:off x="6362700" y="412106"/>
            <a:ext cx="5600699" cy="2140593"/>
          </a:xfrm>
        </p:spPr>
        <p:txBody>
          <a:bodyPr vert="horz" lIns="91440" tIns="45720" rIns="91440" bIns="45720" rtlCol="0" anchor="ctr">
            <a:normAutofit/>
          </a:bodyPr>
          <a:lstStyle/>
          <a:p>
            <a:pPr algn="ctr"/>
            <a:r>
              <a:rPr lang="en-US" sz="3600" kern="1200">
                <a:solidFill>
                  <a:srgbClr val="2F4F4F"/>
                </a:solidFill>
                <a:latin typeface="+mn-lt"/>
                <a:ea typeface="+mj-ea"/>
                <a:cs typeface="+mj-cs"/>
              </a:rPr>
              <a:t>Thanks for Attending</a:t>
            </a:r>
            <a:br>
              <a:rPr lang="en-US" sz="3600" kern="1200">
                <a:solidFill>
                  <a:srgbClr val="2F4F4F"/>
                </a:solidFill>
                <a:latin typeface="+mn-lt"/>
                <a:ea typeface="+mj-ea"/>
                <a:cs typeface="+mj-cs"/>
              </a:rPr>
            </a:br>
            <a:r>
              <a:rPr lang="en-US" sz="3600" kern="1200">
                <a:solidFill>
                  <a:srgbClr val="2F4F4F"/>
                </a:solidFill>
                <a:latin typeface="+mn-lt"/>
                <a:ea typeface="+mj-ea"/>
                <a:cs typeface="+mj-cs"/>
              </a:rPr>
              <a:t>Recon!</a:t>
            </a:r>
          </a:p>
        </p:txBody>
      </p:sp>
    </p:spTree>
    <p:extLst>
      <p:ext uri="{BB962C8B-B14F-4D97-AF65-F5344CB8AC3E}">
        <p14:creationId xmlns:p14="http://schemas.microsoft.com/office/powerpoint/2010/main" val="2174484368"/>
      </p:ext>
    </p:extLst>
  </p:cSld>
  <p:clrMapOvr>
    <a:masterClrMapping/>
  </p:clrMapOvr>
  <p:transition spd="slow">
    <p:push dir="u"/>
  </p:transition>
  <p:extLst>
    <p:ext uri="{6950BFC3-D8DA-4A85-94F7-54DA5524770B}">
      <p188:commentRel xmlns="" xmlns:p188="http://schemas.microsoft.com/office/powerpoint/2018/8/main" r:id="rId8"/>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DD51175E-C001-4477-B666-E36AC52E5D6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989" r="19045"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862704C-3CA9-4791-8E8F-C0BD6855D137}"/>
              </a:ext>
            </a:extLst>
          </p:cNvPr>
          <p:cNvSpPr>
            <a:spLocks noGrp="1"/>
          </p:cNvSpPr>
          <p:nvPr>
            <p:ph type="title"/>
          </p:nvPr>
        </p:nvSpPr>
        <p:spPr>
          <a:xfrm>
            <a:off x="552847" y="107119"/>
            <a:ext cx="4803636" cy="1311664"/>
          </a:xfrm>
        </p:spPr>
        <p:txBody>
          <a:bodyPr>
            <a:normAutofit/>
          </a:bodyPr>
          <a:lstStyle/>
          <a:p>
            <a:r>
              <a:rPr lang="en-US" b="1">
                <a:solidFill>
                  <a:srgbClr val="000000"/>
                </a:solidFill>
              </a:rPr>
              <a:t>Outline</a:t>
            </a:r>
          </a:p>
        </p:txBody>
      </p:sp>
      <p:sp>
        <p:nvSpPr>
          <p:cNvPr id="3" name="Content Placeholder 2">
            <a:extLst>
              <a:ext uri="{FF2B5EF4-FFF2-40B4-BE49-F238E27FC236}">
                <a16:creationId xmlns:a16="http://schemas.microsoft.com/office/drawing/2014/main" id="{98E57DBD-EF70-4A15-B43A-E465F6BB343F}"/>
              </a:ext>
            </a:extLst>
          </p:cNvPr>
          <p:cNvSpPr>
            <a:spLocks noGrp="1"/>
          </p:cNvSpPr>
          <p:nvPr>
            <p:ph idx="1"/>
          </p:nvPr>
        </p:nvSpPr>
        <p:spPr>
          <a:xfrm>
            <a:off x="552847" y="1030162"/>
            <a:ext cx="5181901" cy="4913437"/>
          </a:xfrm>
        </p:spPr>
        <p:txBody>
          <a:bodyPr anchor="ctr">
            <a:normAutofit lnSpcReduction="10000"/>
          </a:bodyPr>
          <a:lstStyle/>
          <a:p>
            <a:pPr marL="0" indent="0">
              <a:buNone/>
            </a:pPr>
            <a:r>
              <a:rPr lang="en-US" sz="2400"/>
              <a:t>Part 1. </a:t>
            </a:r>
            <a:r>
              <a:rPr lang="en-US" sz="2400" b="1"/>
              <a:t>Introduction</a:t>
            </a:r>
          </a:p>
          <a:p>
            <a:pPr marL="457200" indent="-288925">
              <a:buFont typeface="+mj-lt"/>
              <a:buAutoNum type="arabicPeriod"/>
            </a:pPr>
            <a:r>
              <a:rPr lang="en-US" sz="1800"/>
              <a:t>Control Flow Guard (CFG)</a:t>
            </a:r>
          </a:p>
          <a:p>
            <a:pPr marL="457200" indent="-288925">
              <a:buFont typeface="+mj-lt"/>
              <a:buAutoNum type="arabicPeriod"/>
            </a:pPr>
            <a:r>
              <a:rPr lang="en-US" sz="1800"/>
              <a:t>Retpoline &amp; Import Optimization</a:t>
            </a:r>
          </a:p>
          <a:p>
            <a:pPr marL="457200" indent="-288925">
              <a:buFont typeface="+mj-lt"/>
              <a:buAutoNum type="arabicPeriod"/>
            </a:pPr>
            <a:r>
              <a:rPr lang="en-US" sz="1800"/>
              <a:t>Limitations and Issues</a:t>
            </a:r>
          </a:p>
          <a:p>
            <a:pPr marL="0" indent="0">
              <a:buNone/>
            </a:pPr>
            <a:r>
              <a:rPr lang="en-US" sz="2400"/>
              <a:t>Part 2. </a:t>
            </a:r>
            <a:r>
              <a:rPr lang="en-US" sz="2400" b="1"/>
              <a:t>Function Overrides</a:t>
            </a:r>
          </a:p>
          <a:p>
            <a:pPr marL="514350" indent="-346075">
              <a:buFont typeface="+mj-lt"/>
              <a:buAutoNum type="arabicPeriod" startAt="4"/>
            </a:pPr>
            <a:r>
              <a:rPr lang="en-US" sz="1800"/>
              <a:t>Goals &amp; Motivations</a:t>
            </a:r>
          </a:p>
          <a:p>
            <a:pPr marL="514350" indent="-346075">
              <a:buFont typeface="+mj-lt"/>
              <a:buAutoNum type="arabicPeriod" startAt="4"/>
            </a:pPr>
            <a:r>
              <a:rPr lang="en-US" sz="1800"/>
              <a:t>Overview, OS &amp; Compiler support</a:t>
            </a:r>
          </a:p>
          <a:p>
            <a:pPr marL="514350" indent="-346075">
              <a:buFont typeface="+mj-lt"/>
              <a:buAutoNum type="arabicPeriod" startAt="4"/>
            </a:pPr>
            <a:r>
              <a:rPr lang="en-US" sz="1800"/>
              <a:t>Implementation </a:t>
            </a:r>
          </a:p>
          <a:p>
            <a:pPr marL="514350" indent="-346075">
              <a:buFont typeface="+mj-lt"/>
              <a:buAutoNum type="arabicPeriod" startAt="4"/>
            </a:pPr>
            <a:r>
              <a:rPr lang="en-US" sz="1800"/>
              <a:t>DVRT entries and BDT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Part 3. </a:t>
            </a:r>
            <a:r>
              <a:rPr kumimoji="0" lang="en-US" sz="24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Closing thoughts</a:t>
            </a:r>
          </a:p>
          <a:p>
            <a:pPr marL="511175" indent="-342900">
              <a:buFont typeface="+mj-lt"/>
              <a:buAutoNum type="arabicPeriod" startAt="8"/>
            </a:pPr>
            <a:r>
              <a:rPr lang="en-US" sz="1800"/>
              <a:t>Conclusions</a:t>
            </a:r>
          </a:p>
          <a:p>
            <a:pPr marL="511175" indent="-342900">
              <a:buFont typeface="+mj-lt"/>
              <a:buAutoNum type="arabicPeriod" startAt="8"/>
            </a:pPr>
            <a:r>
              <a:rPr lang="en-US" sz="1800"/>
              <a:t>Demo - Q &amp; A</a:t>
            </a:r>
          </a:p>
        </p:txBody>
      </p:sp>
    </p:spTree>
    <p:extLst>
      <p:ext uri="{BB962C8B-B14F-4D97-AF65-F5344CB8AC3E}">
        <p14:creationId xmlns:p14="http://schemas.microsoft.com/office/powerpoint/2010/main" val="2902946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79061-FCE1-46FF-9536-9FBAC47A38A5}"/>
              </a:ext>
            </a:extLst>
          </p:cNvPr>
          <p:cNvSpPr>
            <a:spLocks noGrp="1"/>
          </p:cNvSpPr>
          <p:nvPr>
            <p:ph type="title"/>
          </p:nvPr>
        </p:nvSpPr>
        <p:spPr>
          <a:xfrm>
            <a:off x="563880" y="2885013"/>
            <a:ext cx="7995638" cy="871905"/>
          </a:xfrm>
        </p:spPr>
        <p:txBody>
          <a:bodyPr/>
          <a:lstStyle/>
          <a:p>
            <a:r>
              <a:rPr lang="en-US"/>
              <a:t>Part 1 - </a:t>
            </a:r>
            <a:r>
              <a:rPr lang="en-US" b="1"/>
              <a:t>Introduction</a:t>
            </a:r>
          </a:p>
        </p:txBody>
      </p:sp>
    </p:spTree>
    <p:extLst>
      <p:ext uri="{BB962C8B-B14F-4D97-AF65-F5344CB8AC3E}">
        <p14:creationId xmlns:p14="http://schemas.microsoft.com/office/powerpoint/2010/main" val="4008631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95A55-2FD8-05B9-1F5D-16011A8D651D}"/>
              </a:ext>
            </a:extLst>
          </p:cNvPr>
          <p:cNvPicPr>
            <a:picLocks noChangeAspect="1"/>
          </p:cNvPicPr>
          <p:nvPr/>
        </p:nvPicPr>
        <p:blipFill>
          <a:blip r:embed="rId3"/>
          <a:stretch>
            <a:fillRect/>
          </a:stretch>
        </p:blipFill>
        <p:spPr>
          <a:xfrm>
            <a:off x="6393182" y="413948"/>
            <a:ext cx="4771308" cy="4903190"/>
          </a:xfrm>
          <a:prstGeom prst="rect">
            <a:avLst/>
          </a:prstGeom>
        </p:spPr>
      </p:pic>
      <p:sp>
        <p:nvSpPr>
          <p:cNvPr id="17" name="Title 16"/>
          <p:cNvSpPr>
            <a:spLocks noGrp="1"/>
          </p:cNvSpPr>
          <p:nvPr>
            <p:ph type="title"/>
          </p:nvPr>
        </p:nvSpPr>
        <p:spPr>
          <a:xfrm>
            <a:off x="586740" y="407950"/>
            <a:ext cx="11018520" cy="553998"/>
          </a:xfrm>
        </p:spPr>
        <p:txBody>
          <a:bodyPr>
            <a:normAutofit fontScale="90000"/>
          </a:bodyPr>
          <a:lstStyle/>
          <a:p>
            <a:r>
              <a:rPr lang="en-US"/>
              <a:t>Control Flow Guard (CFG)</a:t>
            </a:r>
          </a:p>
        </p:txBody>
      </p:sp>
      <p:pic>
        <p:nvPicPr>
          <p:cNvPr id="11" name="Picture 10">
            <a:extLst>
              <a:ext uri="{FF2B5EF4-FFF2-40B4-BE49-F238E27FC236}">
                <a16:creationId xmlns:a16="http://schemas.microsoft.com/office/drawing/2014/main" id="{D8FDECA4-203D-20B0-FA11-A796E33D2BAB}"/>
              </a:ext>
            </a:extLst>
          </p:cNvPr>
          <p:cNvPicPr>
            <a:picLocks noChangeAspect="1"/>
          </p:cNvPicPr>
          <p:nvPr/>
        </p:nvPicPr>
        <p:blipFill>
          <a:blip r:embed="rId4"/>
          <a:stretch>
            <a:fillRect/>
          </a:stretch>
        </p:blipFill>
        <p:spPr>
          <a:xfrm>
            <a:off x="674165" y="2884360"/>
            <a:ext cx="4732430" cy="868755"/>
          </a:xfrm>
          <a:prstGeom prst="rect">
            <a:avLst/>
          </a:prstGeom>
        </p:spPr>
      </p:pic>
      <p:pic>
        <p:nvPicPr>
          <p:cNvPr id="13" name="Picture 12">
            <a:extLst>
              <a:ext uri="{FF2B5EF4-FFF2-40B4-BE49-F238E27FC236}">
                <a16:creationId xmlns:a16="http://schemas.microsoft.com/office/drawing/2014/main" id="{A7CCF808-50B7-795D-A8EF-FD0A35750212}"/>
              </a:ext>
            </a:extLst>
          </p:cNvPr>
          <p:cNvPicPr>
            <a:picLocks noChangeAspect="1"/>
          </p:cNvPicPr>
          <p:nvPr/>
        </p:nvPicPr>
        <p:blipFill>
          <a:blip r:embed="rId5"/>
          <a:stretch>
            <a:fillRect/>
          </a:stretch>
        </p:blipFill>
        <p:spPr>
          <a:xfrm>
            <a:off x="1517503" y="1117893"/>
            <a:ext cx="3045754" cy="1643634"/>
          </a:xfrm>
          <a:prstGeom prst="rect">
            <a:avLst/>
          </a:prstGeom>
        </p:spPr>
      </p:pic>
      <p:sp>
        <p:nvSpPr>
          <p:cNvPr id="14" name="TextBox 13">
            <a:extLst>
              <a:ext uri="{FF2B5EF4-FFF2-40B4-BE49-F238E27FC236}">
                <a16:creationId xmlns:a16="http://schemas.microsoft.com/office/drawing/2014/main" id="{DFDAAC29-4E28-377B-C9F5-C8D48687BF8C}"/>
              </a:ext>
            </a:extLst>
          </p:cNvPr>
          <p:cNvSpPr txBox="1"/>
          <p:nvPr/>
        </p:nvSpPr>
        <p:spPr>
          <a:xfrm>
            <a:off x="586740" y="4045301"/>
            <a:ext cx="5806442" cy="20411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a:t>Everyone knows what it is </a:t>
            </a:r>
            <a:r>
              <a:rPr lang="en-US" sz="2000">
                <a:sym typeface="Wingdings" panose="05000000000000000000" pitchFamily="2" charset="2"/>
              </a:rPr>
              <a:t>. Famous Security mitigation that protect </a:t>
            </a:r>
            <a:r>
              <a:rPr lang="en-US" sz="2000" b="1">
                <a:sym typeface="Wingdings" panose="05000000000000000000" pitchFamily="2" charset="2"/>
              </a:rPr>
              <a:t>indirect</a:t>
            </a:r>
            <a:r>
              <a:rPr lang="en-US" sz="2000">
                <a:sym typeface="Wingdings" panose="05000000000000000000" pitchFamily="2" charset="2"/>
              </a:rPr>
              <a:t> calls through pointers </a:t>
            </a:r>
          </a:p>
          <a:p>
            <a:pPr marL="285750" indent="-285750">
              <a:spcAft>
                <a:spcPts val="600"/>
              </a:spcAft>
              <a:buFont typeface="Arial" panose="020B0604020202020204" pitchFamily="34" charset="0"/>
              <a:buChar char="•"/>
            </a:pPr>
            <a:r>
              <a:rPr lang="en-US" sz="2000">
                <a:sym typeface="Wingdings" panose="05000000000000000000" pitchFamily="2" charset="2"/>
              </a:rPr>
              <a:t>Makes uses of CFG Bitmaps and some function pointers addresses by the IMAGE_LOAD_CONFIG data directory</a:t>
            </a:r>
          </a:p>
        </p:txBody>
      </p:sp>
    </p:spTree>
    <p:extLst>
      <p:ext uri="{BB962C8B-B14F-4D97-AF65-F5344CB8AC3E}">
        <p14:creationId xmlns:p14="http://schemas.microsoft.com/office/powerpoint/2010/main" val="22589720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11018520" cy="553998"/>
          </a:xfrm>
        </p:spPr>
        <p:txBody>
          <a:bodyPr>
            <a:normAutofit fontScale="90000"/>
          </a:bodyPr>
          <a:lstStyle/>
          <a:p>
            <a:r>
              <a:rPr lang="en-US"/>
              <a:t>Control Flow Guard (CFG)</a:t>
            </a:r>
          </a:p>
        </p:txBody>
      </p:sp>
      <p:sp>
        <p:nvSpPr>
          <p:cNvPr id="2" name="TextBox 1">
            <a:extLst>
              <a:ext uri="{FF2B5EF4-FFF2-40B4-BE49-F238E27FC236}">
                <a16:creationId xmlns:a16="http://schemas.microsoft.com/office/drawing/2014/main" id="{24D6C4B8-F815-AE98-1645-5FB8415FAAD2}"/>
              </a:ext>
            </a:extLst>
          </p:cNvPr>
          <p:cNvSpPr txBox="1"/>
          <p:nvPr/>
        </p:nvSpPr>
        <p:spPr>
          <a:xfrm>
            <a:off x="461746" y="1258496"/>
            <a:ext cx="9843135" cy="3170099"/>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2000" dirty="0">
                <a:sym typeface="Wingdings" panose="05000000000000000000" pitchFamily="2" charset="2"/>
              </a:rPr>
              <a:t>CFG Bitmap track the valid call targets (2 bits per each 16-bytes of VA space)</a:t>
            </a:r>
          </a:p>
          <a:p>
            <a:pPr marL="285750" indent="-285750">
              <a:spcAft>
                <a:spcPts val="800"/>
              </a:spcAft>
              <a:buFont typeface="Arial" panose="020B0604020202020204" pitchFamily="34" charset="0"/>
              <a:buChar char="•"/>
            </a:pPr>
            <a:r>
              <a:rPr lang="en-US" sz="2000" dirty="0">
                <a:sym typeface="Wingdings" panose="05000000000000000000" pitchFamily="2" charset="2"/>
              </a:rPr>
              <a:t>Only the Kernel can update the Bitmap</a:t>
            </a:r>
          </a:p>
          <a:p>
            <a:pPr marL="285750" indent="-285750">
              <a:spcAft>
                <a:spcPts val="800"/>
              </a:spcAft>
              <a:buFont typeface="Arial" panose="020B0604020202020204" pitchFamily="34" charset="0"/>
              <a:buChar char="•"/>
            </a:pPr>
            <a:r>
              <a:rPr lang="en-US" sz="2000" dirty="0">
                <a:sym typeface="Wingdings" panose="05000000000000000000" pitchFamily="2" charset="2"/>
              </a:rPr>
              <a:t>Evolved in Extended Flow Guard (</a:t>
            </a:r>
            <a:r>
              <a:rPr lang="en-US" sz="2000" b="1" dirty="0">
                <a:sym typeface="Wingdings" panose="05000000000000000000" pitchFamily="2" charset="2"/>
              </a:rPr>
              <a:t>XFG</a:t>
            </a:r>
            <a:r>
              <a:rPr lang="en-US" sz="2000" dirty="0">
                <a:sym typeface="Wingdings" panose="05000000000000000000" pitchFamily="2" charset="2"/>
              </a:rPr>
              <a:t>), which protects also the function signatures through signature hashes...</a:t>
            </a:r>
          </a:p>
          <a:p>
            <a:pPr marL="285750" indent="-285750">
              <a:spcAft>
                <a:spcPts val="800"/>
              </a:spcAft>
              <a:buFont typeface="Arial" panose="020B0604020202020204" pitchFamily="34" charset="0"/>
              <a:buChar char="•"/>
            </a:pPr>
            <a:r>
              <a:rPr lang="en-US" sz="2000" dirty="0">
                <a:sym typeface="Wingdings" panose="05000000000000000000" pitchFamily="2" charset="2"/>
              </a:rPr>
              <a:t>XFG bit shared with Export suppressed function (not callable via the EAT)</a:t>
            </a:r>
          </a:p>
          <a:p>
            <a:pPr marL="285750" indent="-285750">
              <a:spcAft>
                <a:spcPts val="800"/>
              </a:spcAft>
              <a:buFont typeface="Arial" panose="020B0604020202020204" pitchFamily="34" charset="0"/>
              <a:buChar char="•"/>
            </a:pPr>
            <a:r>
              <a:rPr lang="en-US" sz="2000" dirty="0">
                <a:sym typeface="Wingdings" panose="05000000000000000000" pitchFamily="2" charset="2"/>
              </a:rPr>
              <a:t>Implementation in the NT kernel and Windows Loader (NTDLL)</a:t>
            </a:r>
          </a:p>
          <a:p>
            <a:pPr marL="285750" indent="-285750">
              <a:spcAft>
                <a:spcPts val="800"/>
              </a:spcAft>
              <a:buFont typeface="Arial" panose="020B0604020202020204" pitchFamily="34" charset="0"/>
              <a:buChar char="•"/>
            </a:pPr>
            <a:r>
              <a:rPr lang="en-US" sz="2000" dirty="0">
                <a:sym typeface="Wingdings" panose="05000000000000000000" pitchFamily="2" charset="2"/>
              </a:rPr>
              <a:t>Kernel CFG (KCFG) implemented in the </a:t>
            </a:r>
            <a:r>
              <a:rPr lang="en-US" sz="2000" b="1" dirty="0">
                <a:sym typeface="Wingdings" panose="05000000000000000000" pitchFamily="2" charset="2"/>
              </a:rPr>
              <a:t>Secure Kernel</a:t>
            </a:r>
          </a:p>
          <a:p>
            <a:pPr marL="285750" indent="-285750">
              <a:spcAft>
                <a:spcPts val="800"/>
              </a:spcAft>
              <a:buFont typeface="Arial" panose="020B0604020202020204" pitchFamily="34" charset="0"/>
              <a:buChar char="•"/>
            </a:pPr>
            <a:r>
              <a:rPr lang="en-US" sz="2000" dirty="0">
                <a:sym typeface="Wingdings" panose="05000000000000000000" pitchFamily="2" charset="2"/>
              </a:rPr>
              <a:t>Different dispatch function in the Kernel when </a:t>
            </a:r>
            <a:r>
              <a:rPr lang="en-US" sz="2000" dirty="0" err="1">
                <a:sym typeface="Wingdings" panose="05000000000000000000" pitchFamily="2" charset="2"/>
              </a:rPr>
              <a:t>Retpoline</a:t>
            </a:r>
            <a:r>
              <a:rPr lang="en-US" sz="2000" dirty="0">
                <a:sym typeface="Wingdings" panose="05000000000000000000" pitchFamily="2" charset="2"/>
              </a:rPr>
              <a:t> is enabled.</a:t>
            </a:r>
          </a:p>
        </p:txBody>
      </p:sp>
      <p:pic>
        <p:nvPicPr>
          <p:cNvPr id="5" name="Picture 2" descr="CHANCEL: Efficient Multi-client Isolation Under Adversarial Programs">
            <a:extLst>
              <a:ext uri="{FF2B5EF4-FFF2-40B4-BE49-F238E27FC236}">
                <a16:creationId xmlns:a16="http://schemas.microsoft.com/office/drawing/2014/main" id="{CAFF87A3-59B9-D39D-861A-3820DC7189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10238206" y="370743"/>
            <a:ext cx="1392724" cy="1392724"/>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340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11018520" cy="553998"/>
          </a:xfrm>
        </p:spPr>
        <p:txBody>
          <a:bodyPr>
            <a:normAutofit fontScale="90000"/>
          </a:bodyPr>
          <a:lstStyle/>
          <a:p>
            <a:r>
              <a:rPr lang="en-US"/>
              <a:t>Retpoline</a:t>
            </a:r>
          </a:p>
        </p:txBody>
      </p:sp>
      <p:sp>
        <p:nvSpPr>
          <p:cNvPr id="14" name="TextBox 13">
            <a:extLst>
              <a:ext uri="{FF2B5EF4-FFF2-40B4-BE49-F238E27FC236}">
                <a16:creationId xmlns:a16="http://schemas.microsoft.com/office/drawing/2014/main" id="{DFDAAC29-4E28-377B-C9F5-C8D48687BF8C}"/>
              </a:ext>
            </a:extLst>
          </p:cNvPr>
          <p:cNvSpPr txBox="1"/>
          <p:nvPr/>
        </p:nvSpPr>
        <p:spPr>
          <a:xfrm>
            <a:off x="360730" y="3221790"/>
            <a:ext cx="10433888" cy="86177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a:t>Retpoline</a:t>
            </a:r>
            <a:r>
              <a:rPr lang="en-US" sz="2000"/>
              <a:t> is a security feature designed to Prevent </a:t>
            </a:r>
            <a:r>
              <a:rPr lang="en-US" sz="2000" err="1"/>
              <a:t>Spectre</a:t>
            </a:r>
            <a:r>
              <a:rPr lang="en-US" sz="2000"/>
              <a:t> v2 attacks in the Kernel</a:t>
            </a:r>
          </a:p>
          <a:p>
            <a:pPr marL="285750" indent="-285750">
              <a:spcAft>
                <a:spcPts val="1200"/>
              </a:spcAft>
              <a:buFont typeface="Arial" panose="020B0604020202020204" pitchFamily="34" charset="0"/>
              <a:buChar char="•"/>
            </a:pPr>
            <a:r>
              <a:rPr lang="en-US" sz="2000"/>
              <a:t>Replaces all the </a:t>
            </a:r>
            <a:r>
              <a:rPr lang="en-US" sz="2000" b="1"/>
              <a:t>indirect</a:t>
            </a:r>
            <a:r>
              <a:rPr lang="en-US" sz="2000"/>
              <a:t> branches to direct calls towards the Retpoline routine:</a:t>
            </a:r>
          </a:p>
        </p:txBody>
      </p:sp>
      <p:grpSp>
        <p:nvGrpSpPr>
          <p:cNvPr id="11" name="Group 10">
            <a:extLst>
              <a:ext uri="{FF2B5EF4-FFF2-40B4-BE49-F238E27FC236}">
                <a16:creationId xmlns:a16="http://schemas.microsoft.com/office/drawing/2014/main" id="{E1B94D56-884D-DE80-6BB2-8580E5EB6A76}"/>
              </a:ext>
            </a:extLst>
          </p:cNvPr>
          <p:cNvGrpSpPr/>
          <p:nvPr/>
        </p:nvGrpSpPr>
        <p:grpSpPr>
          <a:xfrm>
            <a:off x="789843" y="1223757"/>
            <a:ext cx="6441263" cy="615553"/>
            <a:chOff x="841569" y="1205203"/>
            <a:chExt cx="6441263" cy="615553"/>
          </a:xfrm>
        </p:grpSpPr>
        <p:sp>
          <p:nvSpPr>
            <p:cNvPr id="2" name="TextBox 1">
              <a:extLst>
                <a:ext uri="{FF2B5EF4-FFF2-40B4-BE49-F238E27FC236}">
                  <a16:creationId xmlns:a16="http://schemas.microsoft.com/office/drawing/2014/main" id="{2013B18E-78B3-E927-9AF7-3C66A56EACA4}"/>
                </a:ext>
              </a:extLst>
            </p:cNvPr>
            <p:cNvSpPr txBox="1"/>
            <p:nvPr/>
          </p:nvSpPr>
          <p:spPr>
            <a:xfrm>
              <a:off x="841569" y="1205203"/>
              <a:ext cx="6441263" cy="615553"/>
            </a:xfrm>
            <a:prstGeom prst="rect">
              <a:avLst/>
            </a:prstGeom>
            <a:noFill/>
          </p:spPr>
          <p:txBody>
            <a:bodyPr wrap="square" lIns="0" tIns="0" rIns="0" bIns="0" rtlCol="0">
              <a:spAutoFit/>
            </a:bodyPr>
            <a:lstStyle/>
            <a:p>
              <a:r>
                <a:rPr lang="en-GB" sz="1200">
                  <a:gradFill>
                    <a:gsLst>
                      <a:gs pos="2917">
                        <a:schemeClr val="tx1"/>
                      </a:gs>
                      <a:gs pos="30000">
                        <a:schemeClr val="tx1"/>
                      </a:gs>
                    </a:gsLst>
                    <a:lin ang="5400000" scaled="0"/>
                  </a:gradFill>
                  <a:highlight>
                    <a:srgbClr val="FFFF00"/>
                  </a:highlight>
                  <a:latin typeface="Courier New" panose="02070309020205020404" pitchFamily="49" charset="0"/>
                  <a:cs typeface="Courier New" panose="02070309020205020404" pitchFamily="49" charset="0"/>
                </a:rPr>
                <a:t>4c 8b 15 </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mov   r10,qword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ptr</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KeQueryPerformanceCounter</a:t>
              </a:r>
              <a:endPar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a:p>
              <a:r>
                <a:rPr lang="en-US" sz="1200">
                  <a:gradFill>
                    <a:gsLst>
                      <a:gs pos="2917">
                        <a:schemeClr val="tx1"/>
                      </a:gs>
                      <a:gs pos="30000">
                        <a:schemeClr val="tx1"/>
                      </a:gs>
                    </a:gsLst>
                    <a:lin ang="5400000" scaled="0"/>
                  </a:gradFill>
                  <a:highlight>
                    <a:srgbClr val="00FF00"/>
                  </a:highlight>
                  <a:latin typeface="Courier New" panose="02070309020205020404" pitchFamily="49" charset="0"/>
                  <a:cs typeface="Courier New" panose="02070309020205020404" pitchFamily="49" charset="0"/>
                </a:rPr>
                <a:t>E</a:t>
              </a:r>
              <a:r>
                <a:rPr lang="en-GB" sz="1200">
                  <a:gradFill>
                    <a:gsLst>
                      <a:gs pos="2917">
                        <a:schemeClr val="tx1"/>
                      </a:gs>
                      <a:gs pos="30000">
                        <a:schemeClr val="tx1"/>
                      </a:gs>
                    </a:gsLst>
                    <a:lin ang="5400000" scaled="0"/>
                  </a:gradFill>
                  <a:highlight>
                    <a:srgbClr val="00FF00"/>
                  </a:highlight>
                  <a:latin typeface="Courier New" panose="02070309020205020404" pitchFamily="49" charset="0"/>
                  <a:cs typeface="Courier New" panose="02070309020205020404" pitchFamily="49" charset="0"/>
                </a:rPr>
                <a:t>8</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YY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call  _guard_retpoline_import_r10</a:t>
              </a:r>
            </a:p>
            <a:p>
              <a:endParaRPr lang="en-GB"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cxnSp>
          <p:nvCxnSpPr>
            <p:cNvPr id="3" name="Straight Arrow Connector 2">
              <a:extLst>
                <a:ext uri="{FF2B5EF4-FFF2-40B4-BE49-F238E27FC236}">
                  <a16:creationId xmlns:a16="http://schemas.microsoft.com/office/drawing/2014/main" id="{36819F53-57AE-4069-06A9-1B97FFB442F9}"/>
                </a:ext>
              </a:extLst>
            </p:cNvPr>
            <p:cNvCxnSpPr>
              <a:cxnSpLocks/>
            </p:cNvCxnSpPr>
            <p:nvPr/>
          </p:nvCxnSpPr>
          <p:spPr>
            <a:xfrm flipH="1" flipV="1">
              <a:off x="987970" y="1584192"/>
              <a:ext cx="283224" cy="132531"/>
            </a:xfrm>
            <a:prstGeom prst="straightConnector1">
              <a:avLst/>
            </a:prstGeom>
            <a:ln w="1270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F57CEE-7770-EA38-19CA-9D29F03DD1AD}"/>
                </a:ext>
              </a:extLst>
            </p:cNvPr>
            <p:cNvSpPr txBox="1"/>
            <p:nvPr/>
          </p:nvSpPr>
          <p:spPr>
            <a:xfrm>
              <a:off x="1271194" y="1636090"/>
              <a:ext cx="5841705" cy="184666"/>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5 bytes </a:t>
              </a:r>
              <a:r>
                <a:rPr lang="en-US" sz="1200" b="1">
                  <a:gradFill>
                    <a:gsLst>
                      <a:gs pos="2917">
                        <a:schemeClr val="tx1"/>
                      </a:gs>
                      <a:gs pos="30000">
                        <a:schemeClr val="tx1"/>
                      </a:gs>
                    </a:gsLst>
                    <a:lin ang="5400000" scaled="0"/>
                  </a:gradFill>
                </a:rPr>
                <a:t>direct </a:t>
              </a:r>
              <a:r>
                <a:rPr lang="en-US" sz="1200">
                  <a:gradFill>
                    <a:gsLst>
                      <a:gs pos="2917">
                        <a:schemeClr val="tx1"/>
                      </a:gs>
                      <a:gs pos="30000">
                        <a:schemeClr val="tx1"/>
                      </a:gs>
                    </a:gsLst>
                    <a:lin ang="5400000" scaled="0"/>
                  </a:gradFill>
                </a:rPr>
                <a:t>REL32 call to the Retpoline </a:t>
              </a:r>
              <a:r>
                <a:rPr lang="en-US" sz="1200" b="1">
                  <a:solidFill>
                    <a:srgbClr val="FF0000"/>
                  </a:solidFill>
                </a:rPr>
                <a:t>Import</a:t>
              </a:r>
              <a:r>
                <a:rPr lang="en-US" sz="1200">
                  <a:gradFill>
                    <a:gsLst>
                      <a:gs pos="2917">
                        <a:schemeClr val="tx1"/>
                      </a:gs>
                      <a:gs pos="30000">
                        <a:schemeClr val="tx1"/>
                      </a:gs>
                    </a:gsLst>
                    <a:lin ang="5400000" scaled="0"/>
                  </a:gradFill>
                </a:rPr>
                <a:t> guard function</a:t>
              </a:r>
              <a:endParaRPr lang="en-GB" err="1">
                <a:gradFill>
                  <a:gsLst>
                    <a:gs pos="2917">
                      <a:schemeClr val="tx1"/>
                    </a:gs>
                    <a:gs pos="30000">
                      <a:schemeClr val="tx1"/>
                    </a:gs>
                  </a:gsLst>
                  <a:lin ang="5400000" scaled="0"/>
                </a:gradFill>
              </a:endParaRPr>
            </a:p>
          </p:txBody>
        </p:sp>
      </p:grpSp>
      <p:grpSp>
        <p:nvGrpSpPr>
          <p:cNvPr id="26" name="Group 25">
            <a:extLst>
              <a:ext uri="{FF2B5EF4-FFF2-40B4-BE49-F238E27FC236}">
                <a16:creationId xmlns:a16="http://schemas.microsoft.com/office/drawing/2014/main" id="{A7F15747-DCCA-8E1A-1E03-C8E8641C6D1F}"/>
              </a:ext>
            </a:extLst>
          </p:cNvPr>
          <p:cNvGrpSpPr/>
          <p:nvPr/>
        </p:nvGrpSpPr>
        <p:grpSpPr>
          <a:xfrm>
            <a:off x="365286" y="1950199"/>
            <a:ext cx="5593171" cy="951141"/>
            <a:chOff x="1964790" y="1941874"/>
            <a:chExt cx="5593171" cy="951141"/>
          </a:xfrm>
        </p:grpSpPr>
        <p:sp>
          <p:nvSpPr>
            <p:cNvPr id="12" name="TextBox 11">
              <a:extLst>
                <a:ext uri="{FF2B5EF4-FFF2-40B4-BE49-F238E27FC236}">
                  <a16:creationId xmlns:a16="http://schemas.microsoft.com/office/drawing/2014/main" id="{AA286E1B-6F96-8DB9-FC26-1A3831CCB1A9}"/>
                </a:ext>
              </a:extLst>
            </p:cNvPr>
            <p:cNvSpPr txBox="1"/>
            <p:nvPr/>
          </p:nvSpPr>
          <p:spPr>
            <a:xfrm>
              <a:off x="1964790" y="1941874"/>
              <a:ext cx="5374687" cy="738664"/>
            </a:xfrm>
            <a:prstGeom prst="rect">
              <a:avLst/>
            </a:prstGeom>
            <a:noFill/>
          </p:spPr>
          <p:txBody>
            <a:bodyPr wrap="square" lIns="0" tIns="0" rIns="0" bIns="0" rtlCol="0">
              <a:spAutoFit/>
            </a:bodyPr>
            <a:lstStyle/>
            <a:p>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48 8B 45 10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mov</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rax, [rbp+10h]</a:t>
              </a:r>
            </a:p>
            <a:p>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48 8B 57 F8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mov</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rdx</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[rdi-8]</a:t>
              </a:r>
            </a:p>
            <a:p>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49 03 CC          add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rcx</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r12</a:t>
              </a:r>
            </a:p>
            <a:p>
              <a:r>
                <a:rPr lang="en-US" sz="1200">
                  <a:gradFill>
                    <a:gsLst>
                      <a:gs pos="2917">
                        <a:schemeClr val="tx1"/>
                      </a:gs>
                      <a:gs pos="30000">
                        <a:schemeClr val="tx1"/>
                      </a:gs>
                    </a:gsLst>
                    <a:lin ang="5400000" scaled="0"/>
                  </a:gradFill>
                  <a:highlight>
                    <a:srgbClr val="FFFF00"/>
                  </a:highlight>
                  <a:latin typeface="Courier New" panose="02070309020205020404" pitchFamily="49" charset="0"/>
                  <a:cs typeface="Courier New" panose="02070309020205020404" pitchFamily="49" charset="0"/>
                </a:rPr>
                <a:t>E</a:t>
              </a:r>
              <a:r>
                <a:rPr lang="en-GB" sz="1200">
                  <a:gradFill>
                    <a:gsLst>
                      <a:gs pos="2917">
                        <a:schemeClr val="tx1"/>
                      </a:gs>
                      <a:gs pos="30000">
                        <a:schemeClr val="tx1"/>
                      </a:gs>
                    </a:gsLst>
                    <a:lin ang="5400000" scaled="0"/>
                  </a:gradFill>
                  <a:highlight>
                    <a:srgbClr val="FFFF00"/>
                  </a:highlight>
                  <a:latin typeface="Courier New" panose="02070309020205020404" pitchFamily="49" charset="0"/>
                  <a:cs typeface="Courier New" panose="02070309020205020404" pitchFamily="49" charset="0"/>
                </a:rPr>
                <a:t>8</a:t>
              </a:r>
              <a:r>
                <a:rPr lang="en-GB" sz="1200">
                  <a:gradFill>
                    <a:gsLst>
                      <a:gs pos="2917">
                        <a:schemeClr val="tx1"/>
                      </a:gs>
                      <a:gs pos="30000">
                        <a:schemeClr val="tx1"/>
                      </a:gs>
                    </a:gsLst>
                    <a:lin ang="5400000" scaled="0"/>
                  </a:gradFill>
                  <a:highlight>
                    <a:srgbClr val="FFFFFF"/>
                  </a:highlight>
                  <a:latin typeface="Courier New" panose="02070309020205020404" pitchFamily="49" charset="0"/>
                  <a:cs typeface="Courier New" panose="02070309020205020404" pitchFamily="49" charset="0"/>
                </a:rPr>
                <a:t> </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GB"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YY</a:t>
              </a:r>
              <a:r>
                <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call  </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_</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guard_retpoline_indirect_cfg_rax</a:t>
              </a:r>
              <a:endPar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cxnSp>
          <p:nvCxnSpPr>
            <p:cNvPr id="13" name="Straight Arrow Connector 12">
              <a:extLst>
                <a:ext uri="{FF2B5EF4-FFF2-40B4-BE49-F238E27FC236}">
                  <a16:creationId xmlns:a16="http://schemas.microsoft.com/office/drawing/2014/main" id="{F43A8D9C-5428-6531-A6F6-9D1D910E903E}"/>
                </a:ext>
              </a:extLst>
            </p:cNvPr>
            <p:cNvCxnSpPr>
              <a:cxnSpLocks/>
              <a:stCxn id="19" idx="1"/>
            </p:cNvCxnSpPr>
            <p:nvPr/>
          </p:nvCxnSpPr>
          <p:spPr>
            <a:xfrm flipH="1" flipV="1">
              <a:off x="2160574" y="2646095"/>
              <a:ext cx="228773" cy="154587"/>
            </a:xfrm>
            <a:prstGeom prst="straightConnector1">
              <a:avLst/>
            </a:prstGeom>
            <a:ln w="1270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24E2E9-1BB5-64F4-4BA2-56F64A5ED832}"/>
                </a:ext>
              </a:extLst>
            </p:cNvPr>
            <p:cNvSpPr txBox="1"/>
            <p:nvPr/>
          </p:nvSpPr>
          <p:spPr>
            <a:xfrm>
              <a:off x="2389347" y="2708349"/>
              <a:ext cx="5168614" cy="184666"/>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5 bytes </a:t>
              </a:r>
              <a:r>
                <a:rPr lang="en-US" sz="1200" b="1">
                  <a:gradFill>
                    <a:gsLst>
                      <a:gs pos="2917">
                        <a:schemeClr val="tx1"/>
                      </a:gs>
                      <a:gs pos="30000">
                        <a:schemeClr val="tx1"/>
                      </a:gs>
                    </a:gsLst>
                    <a:lin ang="5400000" scaled="0"/>
                  </a:gradFill>
                </a:rPr>
                <a:t>direct </a:t>
              </a:r>
              <a:r>
                <a:rPr lang="en-US" sz="1200">
                  <a:gradFill>
                    <a:gsLst>
                      <a:gs pos="2917">
                        <a:schemeClr val="tx1"/>
                      </a:gs>
                      <a:gs pos="30000">
                        <a:schemeClr val="tx1"/>
                      </a:gs>
                    </a:gsLst>
                    <a:lin ang="5400000" scaled="0"/>
                  </a:gradFill>
                </a:rPr>
                <a:t>REL32 call to the Retpoline </a:t>
              </a:r>
              <a:r>
                <a:rPr lang="en-US" sz="1200" b="1">
                  <a:solidFill>
                    <a:srgbClr val="FF0000"/>
                  </a:solidFill>
                </a:rPr>
                <a:t>Indirect</a:t>
              </a:r>
              <a:r>
                <a:rPr lang="en-US" sz="1200">
                  <a:gradFill>
                    <a:gsLst>
                      <a:gs pos="2917">
                        <a:schemeClr val="tx1"/>
                      </a:gs>
                      <a:gs pos="30000">
                        <a:schemeClr val="tx1"/>
                      </a:gs>
                    </a:gsLst>
                    <a:lin ang="5400000" scaled="0"/>
                  </a:gradFill>
                </a:rPr>
                <a:t> function</a:t>
              </a:r>
              <a:endParaRPr lang="en-GB" sz="1400" err="1">
                <a:gradFill>
                  <a:gsLst>
                    <a:gs pos="2917">
                      <a:schemeClr val="tx1"/>
                    </a:gs>
                    <a:gs pos="30000">
                      <a:schemeClr val="tx1"/>
                    </a:gs>
                  </a:gsLst>
                  <a:lin ang="5400000" scaled="0"/>
                </a:gradFill>
              </a:endParaRPr>
            </a:p>
          </p:txBody>
        </p:sp>
      </p:grpSp>
      <p:grpSp>
        <p:nvGrpSpPr>
          <p:cNvPr id="37" name="Group 36">
            <a:extLst>
              <a:ext uri="{FF2B5EF4-FFF2-40B4-BE49-F238E27FC236}">
                <a16:creationId xmlns:a16="http://schemas.microsoft.com/office/drawing/2014/main" id="{D366984F-8AE5-30A1-2D18-32FCA4D10E09}"/>
              </a:ext>
            </a:extLst>
          </p:cNvPr>
          <p:cNvGrpSpPr/>
          <p:nvPr/>
        </p:nvGrpSpPr>
        <p:grpSpPr>
          <a:xfrm>
            <a:off x="6052662" y="1975131"/>
            <a:ext cx="5578268" cy="792039"/>
            <a:chOff x="6200050" y="1601203"/>
            <a:chExt cx="5578268" cy="792039"/>
          </a:xfrm>
        </p:grpSpPr>
        <p:sp>
          <p:nvSpPr>
            <p:cNvPr id="28" name="TextBox 27">
              <a:extLst>
                <a:ext uri="{FF2B5EF4-FFF2-40B4-BE49-F238E27FC236}">
                  <a16:creationId xmlns:a16="http://schemas.microsoft.com/office/drawing/2014/main" id="{60A7C48D-8638-E43A-623F-8FD356B6BECB}"/>
                </a:ext>
              </a:extLst>
            </p:cNvPr>
            <p:cNvSpPr txBox="1"/>
            <p:nvPr/>
          </p:nvSpPr>
          <p:spPr>
            <a:xfrm>
              <a:off x="6200050" y="1601203"/>
              <a:ext cx="5578268" cy="553998"/>
            </a:xfrm>
            <a:prstGeom prst="rect">
              <a:avLst/>
            </a:prstGeom>
            <a:noFill/>
          </p:spPr>
          <p:txBody>
            <a:bodyPr wrap="square" lIns="0" tIns="0" rIns="0" bIns="0" rtlCol="0">
              <a:spAutoFit/>
            </a:bodyPr>
            <a:lstStyle/>
            <a:p>
              <a:r>
                <a:rPr lang="pt-BR"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41 8B 94 80 . . . mov     edx, [r8+rax*4+6BCCD4h]</a:t>
              </a:r>
            </a:p>
            <a:p>
              <a:r>
                <a:rPr lang="pt-BR"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49 03 D0          add     rdx, r8</a:t>
              </a:r>
            </a:p>
            <a:p>
              <a:r>
                <a:rPr lang="en-US" sz="1200">
                  <a:gradFill>
                    <a:gsLst>
                      <a:gs pos="2917">
                        <a:schemeClr val="tx1"/>
                      </a:gs>
                      <a:gs pos="30000">
                        <a:schemeClr val="tx1"/>
                      </a:gs>
                    </a:gsLst>
                    <a:lin ang="5400000" scaled="0"/>
                  </a:gradFill>
                  <a:highlight>
                    <a:srgbClr val="FFFF00"/>
                  </a:highlight>
                  <a:latin typeface="Courier New" panose="02070309020205020404" pitchFamily="49" charset="0"/>
                  <a:cs typeface="Courier New" panose="02070309020205020404" pitchFamily="49" charset="0"/>
                </a:rPr>
                <a:t>E8</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XX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XX</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    call    </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nt</a:t>
              </a:r>
              <a:r>
                <a:rPr lang="en-US"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!_</a:t>
              </a:r>
              <a:r>
                <a:rPr lang="en-US" sz="12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guard_retpol_switch_jump_rdx</a:t>
              </a:r>
              <a:endParaRPr lang="en-GB" sz="12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C7FFFBF8-A935-62E6-B447-6A1E2B47A30F}"/>
                </a:ext>
              </a:extLst>
            </p:cNvPr>
            <p:cNvCxnSpPr>
              <a:cxnSpLocks/>
            </p:cNvCxnSpPr>
            <p:nvPr/>
          </p:nvCxnSpPr>
          <p:spPr>
            <a:xfrm flipH="1" flipV="1">
              <a:off x="6344156" y="2153513"/>
              <a:ext cx="171079" cy="121883"/>
            </a:xfrm>
            <a:prstGeom prst="straightConnector1">
              <a:avLst/>
            </a:prstGeom>
            <a:ln w="1270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7139B6B-0E4B-4C04-E0EB-646A9938F756}"/>
                </a:ext>
              </a:extLst>
            </p:cNvPr>
            <p:cNvSpPr txBox="1"/>
            <p:nvPr/>
          </p:nvSpPr>
          <p:spPr>
            <a:xfrm>
              <a:off x="6515235" y="2208576"/>
              <a:ext cx="4426771" cy="184666"/>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5 bytes </a:t>
              </a:r>
              <a:r>
                <a:rPr lang="en-US" sz="1200" b="1">
                  <a:gradFill>
                    <a:gsLst>
                      <a:gs pos="2917">
                        <a:schemeClr val="tx1"/>
                      </a:gs>
                      <a:gs pos="30000">
                        <a:schemeClr val="tx1"/>
                      </a:gs>
                    </a:gsLst>
                    <a:lin ang="5400000" scaled="0"/>
                  </a:gradFill>
                </a:rPr>
                <a:t>direct </a:t>
              </a:r>
              <a:r>
                <a:rPr lang="en-US" sz="1200">
                  <a:gradFill>
                    <a:gsLst>
                      <a:gs pos="2917">
                        <a:schemeClr val="tx1"/>
                      </a:gs>
                      <a:gs pos="30000">
                        <a:schemeClr val="tx1"/>
                      </a:gs>
                    </a:gsLst>
                    <a:lin ang="5400000" scaled="0"/>
                  </a:gradFill>
                </a:rPr>
                <a:t>REL32 call to the Retpoline </a:t>
              </a:r>
              <a:r>
                <a:rPr lang="en-US" sz="1200" b="1" err="1">
                  <a:solidFill>
                    <a:srgbClr val="FF0000"/>
                  </a:solidFill>
                </a:rPr>
                <a:t>SwitchTable</a:t>
              </a:r>
              <a:r>
                <a:rPr lang="en-US" sz="1200">
                  <a:gradFill>
                    <a:gsLst>
                      <a:gs pos="2917">
                        <a:schemeClr val="tx1"/>
                      </a:gs>
                      <a:gs pos="30000">
                        <a:schemeClr val="tx1"/>
                      </a:gs>
                    </a:gsLst>
                    <a:lin ang="5400000" scaled="0"/>
                  </a:gradFill>
                </a:rPr>
                <a:t> guard function</a:t>
              </a:r>
              <a:endParaRPr lang="en-GB" sz="2000" err="1">
                <a:gradFill>
                  <a:gsLst>
                    <a:gs pos="2917">
                      <a:schemeClr val="tx1"/>
                    </a:gs>
                    <a:gs pos="30000">
                      <a:schemeClr val="tx1"/>
                    </a:gs>
                  </a:gsLst>
                  <a:lin ang="5400000" scaled="0"/>
                </a:gradFill>
              </a:endParaRPr>
            </a:p>
          </p:txBody>
        </p:sp>
      </p:grpSp>
      <p:sp>
        <p:nvSpPr>
          <p:cNvPr id="39" name="TextBox 38">
            <a:extLst>
              <a:ext uri="{FF2B5EF4-FFF2-40B4-BE49-F238E27FC236}">
                <a16:creationId xmlns:a16="http://schemas.microsoft.com/office/drawing/2014/main" id="{896C1F20-E287-5AE5-DD21-AB05A477B1EC}"/>
              </a:ext>
            </a:extLst>
          </p:cNvPr>
          <p:cNvSpPr txBox="1"/>
          <p:nvPr/>
        </p:nvSpPr>
        <p:spPr>
          <a:xfrm>
            <a:off x="3882261" y="4397307"/>
            <a:ext cx="4737362" cy="1877437"/>
          </a:xfrm>
          <a:prstGeom prst="rect">
            <a:avLst/>
          </a:prstGeom>
          <a:noFill/>
        </p:spPr>
        <p:txBody>
          <a:bodyPr wrap="square" lIns="0" tIns="0" rIns="0" bIns="0" rtlCol="0">
            <a:spAutoFit/>
          </a:bodyPr>
          <a:lstStyle/>
          <a:p>
            <a:pPr lvl="1"/>
            <a:r>
              <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CALL </a:t>
            </a:r>
            <a:r>
              <a:rPr lang="en-US" sz="1600" err="1">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Setup_target</a:t>
            </a:r>
            <a:endPar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a:p>
            <a:pPr algn="l">
              <a:spcBef>
                <a:spcPts val="600"/>
              </a:spcBef>
            </a:pPr>
            <a:r>
              <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Capture_Spec:</a:t>
            </a:r>
          </a:p>
          <a:p>
            <a:pPr lvl="1"/>
            <a:r>
              <a:rPr lang="en-US" sz="1600">
                <a:solidFill>
                  <a:srgbClr val="008000"/>
                </a:solidFill>
                <a:latin typeface="Courier New" panose="02070309020205020404" pitchFamily="49" charset="0"/>
                <a:cs typeface="Courier New" panose="02070309020205020404" pitchFamily="49" charset="0"/>
              </a:rPr>
              <a:t>; Any speculation barrier or loop</a:t>
            </a:r>
          </a:p>
          <a:p>
            <a:pPr lvl="1"/>
            <a:r>
              <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INT 3</a:t>
            </a:r>
          </a:p>
          <a:p>
            <a:pPr algn="l">
              <a:spcBef>
                <a:spcPts val="600"/>
              </a:spcBef>
            </a:pPr>
            <a:r>
              <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Setup_Target:</a:t>
            </a:r>
          </a:p>
          <a:p>
            <a:pPr lvl="1"/>
            <a:r>
              <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MOV QWORD PTR [RSP], RAX</a:t>
            </a:r>
          </a:p>
          <a:p>
            <a:pPr lvl="1"/>
            <a:r>
              <a:rPr lang="en-US"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rPr>
              <a:t>RETN</a:t>
            </a:r>
            <a:endParaRPr lang="en-GB" sz="160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pic>
        <p:nvPicPr>
          <p:cNvPr id="41" name="Picture 40">
            <a:extLst>
              <a:ext uri="{FF2B5EF4-FFF2-40B4-BE49-F238E27FC236}">
                <a16:creationId xmlns:a16="http://schemas.microsoft.com/office/drawing/2014/main" id="{86AD5A27-DB86-662C-FD77-A85865E08680}"/>
              </a:ext>
            </a:extLst>
          </p:cNvPr>
          <p:cNvPicPr>
            <a:picLocks noChangeAspect="1"/>
          </p:cNvPicPr>
          <p:nvPr/>
        </p:nvPicPr>
        <p:blipFill>
          <a:blip r:embed="rId3"/>
          <a:stretch>
            <a:fillRect/>
          </a:stretch>
        </p:blipFill>
        <p:spPr>
          <a:xfrm>
            <a:off x="10131228" y="409350"/>
            <a:ext cx="1534948" cy="1328919"/>
          </a:xfrm>
          <a:prstGeom prst="rect">
            <a:avLst/>
          </a:prstGeom>
        </p:spPr>
      </p:pic>
    </p:spTree>
    <p:extLst>
      <p:ext uri="{BB962C8B-B14F-4D97-AF65-F5344CB8AC3E}">
        <p14:creationId xmlns:p14="http://schemas.microsoft.com/office/powerpoint/2010/main" val="5634254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407950"/>
            <a:ext cx="9253175" cy="553998"/>
          </a:xfrm>
        </p:spPr>
        <p:txBody>
          <a:bodyPr>
            <a:normAutofit fontScale="90000"/>
          </a:bodyPr>
          <a:lstStyle/>
          <a:p>
            <a:r>
              <a:rPr lang="en-US"/>
              <a:t>Retpoline &amp; Import Optimization</a:t>
            </a:r>
          </a:p>
        </p:txBody>
      </p:sp>
      <p:sp>
        <p:nvSpPr>
          <p:cNvPr id="14" name="TextBox 13">
            <a:extLst>
              <a:ext uri="{FF2B5EF4-FFF2-40B4-BE49-F238E27FC236}">
                <a16:creationId xmlns:a16="http://schemas.microsoft.com/office/drawing/2014/main" id="{DFDAAC29-4E28-377B-C9F5-C8D48687BF8C}"/>
              </a:ext>
            </a:extLst>
          </p:cNvPr>
          <p:cNvSpPr txBox="1"/>
          <p:nvPr/>
        </p:nvSpPr>
        <p:spPr>
          <a:xfrm>
            <a:off x="461739" y="1159346"/>
            <a:ext cx="9483373" cy="44473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Different kinds of </a:t>
            </a:r>
            <a:r>
              <a:rPr lang="en-US" sz="2000" dirty="0" err="1"/>
              <a:t>Retpoline</a:t>
            </a:r>
            <a:r>
              <a:rPr lang="en-US" sz="2000" dirty="0"/>
              <a:t> “</a:t>
            </a:r>
            <a:r>
              <a:rPr lang="en-US" sz="2000" dirty="0" err="1"/>
              <a:t>thunks</a:t>
            </a:r>
            <a:r>
              <a:rPr lang="en-US" sz="2000" dirty="0"/>
              <a:t>” described by the Dynamic Value Relocation Table (DVRT)</a:t>
            </a:r>
          </a:p>
          <a:p>
            <a:pPr marL="285750" indent="-285750">
              <a:spcAft>
                <a:spcPts val="600"/>
              </a:spcAft>
              <a:buFont typeface="Arial" panose="020B0604020202020204" pitchFamily="34" charset="0"/>
              <a:buChar char="•"/>
            </a:pPr>
            <a:r>
              <a:rPr lang="en-US" sz="2000" dirty="0"/>
              <a:t>Proven to be a perf. win because of Kernel software not needed to run with IBRS on.</a:t>
            </a:r>
          </a:p>
          <a:p>
            <a:pPr marL="285750" indent="-285750">
              <a:spcAft>
                <a:spcPts val="600"/>
              </a:spcAft>
              <a:buFont typeface="Arial" panose="020B0604020202020204" pitchFamily="34" charset="0"/>
              <a:buChar char="•"/>
            </a:pPr>
            <a:r>
              <a:rPr lang="en-US" sz="2000" dirty="0"/>
              <a:t>Implemented in the NT and Secure Kernel only for </a:t>
            </a:r>
            <a:r>
              <a:rPr lang="en-US" sz="2000" b="1" u="sng" dirty="0"/>
              <a:t>Kernel drivers</a:t>
            </a:r>
            <a:r>
              <a:rPr lang="en-US" sz="2000" dirty="0"/>
              <a:t>.</a:t>
            </a:r>
          </a:p>
          <a:p>
            <a:pPr marL="285750" indent="-285750">
              <a:spcAft>
                <a:spcPts val="600"/>
              </a:spcAft>
              <a:buFont typeface="Arial" panose="020B0604020202020204" pitchFamily="34" charset="0"/>
              <a:buChar char="•"/>
            </a:pPr>
            <a:r>
              <a:rPr lang="en-US" sz="2000" dirty="0"/>
              <a:t>Uses another bitmap to track which kernel module is </a:t>
            </a:r>
            <a:r>
              <a:rPr lang="en-US" sz="2000" dirty="0" err="1"/>
              <a:t>Retpoline</a:t>
            </a:r>
            <a:r>
              <a:rPr lang="en-US" sz="2000" dirty="0"/>
              <a:t> compatible.</a:t>
            </a:r>
          </a:p>
          <a:p>
            <a:pPr marL="285750" indent="-285750">
              <a:spcAft>
                <a:spcPts val="600"/>
              </a:spcAft>
              <a:buFont typeface="Arial" panose="020B0604020202020204" pitchFamily="34" charset="0"/>
              <a:buChar char="•"/>
            </a:pPr>
            <a:r>
              <a:rPr lang="en-US" sz="2000" dirty="0"/>
              <a:t>If the bit in the Bitmap is 0, IBRS will be enabled (or an IBPB is emitted).</a:t>
            </a:r>
          </a:p>
          <a:p>
            <a:pPr>
              <a:spcAft>
                <a:spcPts val="600"/>
              </a:spcAft>
            </a:pPr>
            <a:endParaRPr lang="en-US" sz="2000" dirty="0"/>
          </a:p>
          <a:p>
            <a:pPr marL="285750" indent="-285750">
              <a:spcAft>
                <a:spcPts val="600"/>
              </a:spcAft>
              <a:buFont typeface="Arial" panose="020B0604020202020204" pitchFamily="34" charset="0"/>
              <a:buChar char="•"/>
            </a:pPr>
            <a:r>
              <a:rPr lang="en-US" sz="2000" dirty="0"/>
              <a:t>Evolved in Import Optimization, which removes any indirect call to imported function.</a:t>
            </a:r>
          </a:p>
          <a:p>
            <a:pPr marL="285750" indent="-285750">
              <a:spcAft>
                <a:spcPts val="600"/>
              </a:spcAft>
              <a:buFont typeface="Arial" panose="020B0604020202020204" pitchFamily="34" charset="0"/>
              <a:buChar char="•"/>
            </a:pPr>
            <a:r>
              <a:rPr lang="en-US" sz="2000" dirty="0"/>
              <a:t>Performance win, 5/ 6% additional improvement compared to systems with just </a:t>
            </a:r>
            <a:r>
              <a:rPr lang="en-US" sz="2000" dirty="0" err="1"/>
              <a:t>Retpoline</a:t>
            </a:r>
            <a:r>
              <a:rPr lang="en-US" sz="2000" dirty="0"/>
              <a:t> on.</a:t>
            </a:r>
          </a:p>
          <a:p>
            <a:pPr marL="285750" indent="-285750">
              <a:spcAft>
                <a:spcPts val="600"/>
              </a:spcAft>
              <a:buFont typeface="Arial" panose="020B0604020202020204" pitchFamily="34" charset="0"/>
              <a:buChar char="•"/>
            </a:pPr>
            <a:r>
              <a:rPr lang="en-US" sz="2000" dirty="0"/>
              <a:t>See my 2018 blog post (</a:t>
            </a:r>
            <a:r>
              <a:rPr lang="en-US" sz="2000" dirty="0">
                <a:hlinkClick r:id="rId3"/>
              </a:rPr>
              <a:t>link</a:t>
            </a:r>
            <a:r>
              <a:rPr lang="en-US" sz="2000" dirty="0"/>
              <a:t>) and BlueHat talk (</a:t>
            </a:r>
            <a:r>
              <a:rPr lang="en-US" sz="2000" dirty="0">
                <a:hlinkClick r:id="rId4"/>
              </a:rPr>
              <a:t>link</a:t>
            </a:r>
            <a:r>
              <a:rPr lang="en-US" sz="2000" dirty="0"/>
              <a:t>)...</a:t>
            </a:r>
          </a:p>
          <a:p>
            <a:pPr marL="285750" indent="-285750">
              <a:spcAft>
                <a:spcPts val="600"/>
              </a:spcAft>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B17A0676-68AE-09AF-4524-57F90E6C6843}"/>
              </a:ext>
            </a:extLst>
          </p:cNvPr>
          <p:cNvPicPr>
            <a:picLocks noChangeAspect="1"/>
          </p:cNvPicPr>
          <p:nvPr/>
        </p:nvPicPr>
        <p:blipFill>
          <a:blip r:embed="rId5"/>
          <a:stretch>
            <a:fillRect/>
          </a:stretch>
        </p:blipFill>
        <p:spPr>
          <a:xfrm>
            <a:off x="10131228" y="409350"/>
            <a:ext cx="1534948" cy="1328919"/>
          </a:xfrm>
          <a:prstGeom prst="rect">
            <a:avLst/>
          </a:prstGeom>
        </p:spPr>
      </p:pic>
    </p:spTree>
    <p:extLst>
      <p:ext uri="{BB962C8B-B14F-4D97-AF65-F5344CB8AC3E}">
        <p14:creationId xmlns:p14="http://schemas.microsoft.com/office/powerpoint/2010/main" val="246070433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282c6dfa-ecda-4f87-9092-85b5abf607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90C69EA87BB8439823CD16D5ACD842" ma:contentTypeVersion="16" ma:contentTypeDescription="Create a new document." ma:contentTypeScope="" ma:versionID="4cfee4313d41a20ddc9b6e6f9cadbe41">
  <xsd:schema xmlns:xsd="http://www.w3.org/2001/XMLSchema" xmlns:xs="http://www.w3.org/2001/XMLSchema" xmlns:p="http://schemas.microsoft.com/office/2006/metadata/properties" xmlns:ns3="aad9bcd9-8f15-4d3f-8720-d15b75fd46db" xmlns:ns4="282c6dfa-ecda-4f87-9092-85b5abf607cf" targetNamespace="http://schemas.microsoft.com/office/2006/metadata/properties" ma:root="true" ma:fieldsID="faa006c54334c1c4c430487b62db991d" ns3:_="" ns4:_="">
    <xsd:import namespace="aad9bcd9-8f15-4d3f-8720-d15b75fd46db"/>
    <xsd:import namespace="282c6dfa-ecda-4f87-9092-85b5abf607cf"/>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3:LastSharedByUser" minOccurs="0"/>
                <xsd:element ref="ns3:LastSharedByTime"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9bcd9-8f15-4d3f-8720-d15b75fd46d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82c6dfa-ecda-4f87-9092-85b5abf607c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3845D-E85B-420E-BEB5-75DF807E213C}">
  <ds:schemaRefs>
    <ds:schemaRef ds:uri="http://schemas.microsoft.com/sharepoint/v3/contenttype/forms"/>
  </ds:schemaRefs>
</ds:datastoreItem>
</file>

<file path=customXml/itemProps2.xml><?xml version="1.0" encoding="utf-8"?>
<ds:datastoreItem xmlns:ds="http://schemas.openxmlformats.org/officeDocument/2006/customXml" ds:itemID="{10158ED5-6EE8-494A-B50A-FB2DADCD9B11}">
  <ds:schemaRefs>
    <ds:schemaRef ds:uri="282c6dfa-ecda-4f87-9092-85b5abf607cf"/>
    <ds:schemaRef ds:uri="aad9bcd9-8f15-4d3f-8720-d15b75fd46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9C9C02-B2A0-4218-BCD8-F6757C23A10F}">
  <ds:schemaRefs>
    <ds:schemaRef ds:uri="282c6dfa-ecda-4f87-9092-85b5abf607cf"/>
    <ds:schemaRef ds:uri="aad9bcd9-8f15-4d3f-8720-d15b75fd46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93</TotalTime>
  <Words>3068</Words>
  <Application>Microsoft Office PowerPoint</Application>
  <PresentationFormat>Widescreen</PresentationFormat>
  <Paragraphs>312</Paragraphs>
  <Slides>30</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-apple-system</vt:lpstr>
      <vt:lpstr>Arial</vt:lpstr>
      <vt:lpstr>Calibri</vt:lpstr>
      <vt:lpstr>Calibri Light</vt:lpstr>
      <vt:lpstr>Consolas</vt:lpstr>
      <vt:lpstr>Courier New</vt:lpstr>
      <vt:lpstr>Segoe UI</vt:lpstr>
      <vt:lpstr>Segoe UI Semibold</vt:lpstr>
      <vt:lpstr>var(--theme-post-title-font-family)</vt:lpstr>
      <vt:lpstr>Wingdings</vt:lpstr>
      <vt:lpstr>Office Theme</vt:lpstr>
      <vt:lpstr>Function Overrides</vt:lpstr>
      <vt:lpstr>Who I am</vt:lpstr>
      <vt:lpstr>PowerPoint Presentation</vt:lpstr>
      <vt:lpstr>Outline</vt:lpstr>
      <vt:lpstr>Part 1 - Introduction</vt:lpstr>
      <vt:lpstr>Control Flow Guard (CFG)</vt:lpstr>
      <vt:lpstr>Control Flow Guard (CFG)</vt:lpstr>
      <vt:lpstr>Retpoline</vt:lpstr>
      <vt:lpstr>Retpoline &amp; Import Optimization</vt:lpstr>
      <vt:lpstr>Limitations and Issues</vt:lpstr>
      <vt:lpstr>Part 2 – Function Overrides</vt:lpstr>
      <vt:lpstr>Disclaimer</vt:lpstr>
      <vt:lpstr>Goals &amp; Motivations</vt:lpstr>
      <vt:lpstr>Overview</vt:lpstr>
      <vt:lpstr>OS &amp; Compiler Support</vt:lpstr>
      <vt:lpstr>Example of a BDD descriptor (preview)</vt:lpstr>
      <vt:lpstr>What about Exported functions?</vt:lpstr>
      <vt:lpstr>Implementation - Boot Drivers</vt:lpstr>
      <vt:lpstr>Implementation - Runtime Drivers</vt:lpstr>
      <vt:lpstr>Implementation - User-mode modules</vt:lpstr>
      <vt:lpstr>DVRT entries</vt:lpstr>
      <vt:lpstr>The Binary Decision Diagram (BDD)</vt:lpstr>
      <vt:lpstr>The Binary Decision Diagram (BDD)</vt:lpstr>
      <vt:lpstr>A real case - Ntdll</vt:lpstr>
      <vt:lpstr>PowerPoint Presentation</vt:lpstr>
      <vt:lpstr>Part 3 – Closing thoughts</vt:lpstr>
      <vt:lpstr>Conclusions</vt:lpstr>
      <vt:lpstr>We are hiring talented people!</vt:lpstr>
      <vt:lpstr>PowerPoint Presentation</vt:lpstr>
      <vt:lpstr>Thanks for Attending Recon!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Boot Security: An Introduction to Secure boot and Measured Boot</dc:title>
  <dc:creator>Andrea Allievi</dc:creator>
  <cp:lastModifiedBy>Andrea Allievi</cp:lastModifiedBy>
  <cp:revision>19</cp:revision>
  <dcterms:created xsi:type="dcterms:W3CDTF">2020-08-19T13:53:48Z</dcterms:created>
  <dcterms:modified xsi:type="dcterms:W3CDTF">2022-06-17T17:15:35Z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0x010100FF90C69EA87BB8439823CD16D5ACD842</vt:lpwstr>
  </property>
</Properties>
</file>